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15" r:id="rId2"/>
    <p:sldId id="307" r:id="rId3"/>
    <p:sldId id="308" r:id="rId4"/>
    <p:sldId id="309" r:id="rId5"/>
    <p:sldId id="310" r:id="rId6"/>
    <p:sldId id="314" r:id="rId7"/>
    <p:sldId id="312" r:id="rId8"/>
    <p:sldId id="313" r:id="rId9"/>
    <p:sldId id="316" r:id="rId10"/>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317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E693F-DF9B-46CA-AED6-534ED762D4A9}" v="36" dt="2020-03-16T15:51:25.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68284" autoAdjust="0"/>
  </p:normalViewPr>
  <p:slideViewPr>
    <p:cSldViewPr>
      <p:cViewPr varScale="1">
        <p:scale>
          <a:sx n="74" d="100"/>
          <a:sy n="74" d="100"/>
        </p:scale>
        <p:origin x="2142" y="72"/>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799E693F-DF9B-46CA-AED6-534ED762D4A9}"/>
    <pc:docChg chg="undo custSel modSld modMainMaster">
      <pc:chgData name="Missy Ruff" userId="2fedf697-c7c4-47e5-81d4-5bd69038a8f8" providerId="ADAL" clId="{799E693F-DF9B-46CA-AED6-534ED762D4A9}" dt="2020-03-16T15:51:25.995" v="467" actId="207"/>
      <pc:docMkLst>
        <pc:docMk/>
      </pc:docMkLst>
      <pc:sldChg chg="delSp modSp">
        <pc:chgData name="Missy Ruff" userId="2fedf697-c7c4-47e5-81d4-5bd69038a8f8" providerId="ADAL" clId="{799E693F-DF9B-46CA-AED6-534ED762D4A9}" dt="2020-03-04T15:10:15.733" v="7" actId="1076"/>
        <pc:sldMkLst>
          <pc:docMk/>
          <pc:sldMk cId="0" sldId="307"/>
        </pc:sldMkLst>
        <pc:spChg chg="del mod">
          <ac:chgData name="Missy Ruff" userId="2fedf697-c7c4-47e5-81d4-5bd69038a8f8" providerId="ADAL" clId="{799E693F-DF9B-46CA-AED6-534ED762D4A9}" dt="2020-03-04T15:09:58.482" v="2" actId="478"/>
          <ac:spMkLst>
            <pc:docMk/>
            <pc:sldMk cId="0" sldId="307"/>
            <ac:spMk id="9221" creationId="{7293936A-6D47-45C8-AC85-862F963DBD9A}"/>
          </ac:spMkLst>
        </pc:spChg>
        <pc:picChg chg="mod">
          <ac:chgData name="Missy Ruff" userId="2fedf697-c7c4-47e5-81d4-5bd69038a8f8" providerId="ADAL" clId="{799E693F-DF9B-46CA-AED6-534ED762D4A9}" dt="2020-03-04T15:10:15.733" v="7" actId="1076"/>
          <ac:picMkLst>
            <pc:docMk/>
            <pc:sldMk cId="0" sldId="307"/>
            <ac:picMk id="9220" creationId="{18691F61-AA6A-4235-80DF-A79D18A3BA33}"/>
          </ac:picMkLst>
        </pc:picChg>
      </pc:sldChg>
      <pc:sldChg chg="addSp modSp modNotesTx">
        <pc:chgData name="Missy Ruff" userId="2fedf697-c7c4-47e5-81d4-5bd69038a8f8" providerId="ADAL" clId="{799E693F-DF9B-46CA-AED6-534ED762D4A9}" dt="2020-03-16T15:51:09.373" v="466" actId="113"/>
        <pc:sldMkLst>
          <pc:docMk/>
          <pc:sldMk cId="0" sldId="308"/>
        </pc:sldMkLst>
        <pc:spChg chg="mod">
          <ac:chgData name="Missy Ruff" userId="2fedf697-c7c4-47e5-81d4-5bd69038a8f8" providerId="ADAL" clId="{799E693F-DF9B-46CA-AED6-534ED762D4A9}" dt="2020-03-16T15:51:09.373" v="466" actId="113"/>
          <ac:spMkLst>
            <pc:docMk/>
            <pc:sldMk cId="0" sldId="308"/>
            <ac:spMk id="11267" creationId="{46575492-ABFD-4B5F-A54C-1C74ED3F14CF}"/>
          </ac:spMkLst>
        </pc:spChg>
        <pc:picChg chg="add mod modCrop">
          <ac:chgData name="Missy Ruff" userId="2fedf697-c7c4-47e5-81d4-5bd69038a8f8" providerId="ADAL" clId="{799E693F-DF9B-46CA-AED6-534ED762D4A9}" dt="2020-03-04T15:23:54.102" v="64" actId="1076"/>
          <ac:picMkLst>
            <pc:docMk/>
            <pc:sldMk cId="0" sldId="308"/>
            <ac:picMk id="2" creationId="{DFD6FFAA-2073-4513-8BF3-06D8D5AC2BFE}"/>
          </ac:picMkLst>
        </pc:picChg>
      </pc:sldChg>
      <pc:sldChg chg="addSp modSp">
        <pc:chgData name="Missy Ruff" userId="2fedf697-c7c4-47e5-81d4-5bd69038a8f8" providerId="ADAL" clId="{799E693F-DF9B-46CA-AED6-534ED762D4A9}" dt="2020-03-11T19:58:33.112" v="313" actId="27636"/>
        <pc:sldMkLst>
          <pc:docMk/>
          <pc:sldMk cId="0" sldId="309"/>
        </pc:sldMkLst>
        <pc:spChg chg="mod">
          <ac:chgData name="Missy Ruff" userId="2fedf697-c7c4-47e5-81d4-5bd69038a8f8" providerId="ADAL" clId="{799E693F-DF9B-46CA-AED6-534ED762D4A9}" dt="2020-03-11T19:58:33.112" v="313" actId="27636"/>
          <ac:spMkLst>
            <pc:docMk/>
            <pc:sldMk cId="0" sldId="309"/>
            <ac:spMk id="13315" creationId="{7D55CB55-7FD7-4B8C-AEE3-9929C608C919}"/>
          </ac:spMkLst>
        </pc:spChg>
        <pc:picChg chg="add mod modCrop">
          <ac:chgData name="Missy Ruff" userId="2fedf697-c7c4-47e5-81d4-5bd69038a8f8" providerId="ADAL" clId="{799E693F-DF9B-46CA-AED6-534ED762D4A9}" dt="2020-03-11T19:58:28.298" v="311" actId="1076"/>
          <ac:picMkLst>
            <pc:docMk/>
            <pc:sldMk cId="0" sldId="309"/>
            <ac:picMk id="3" creationId="{6A23DA3F-B451-4B62-91E4-24FB0E1CC2AD}"/>
          </ac:picMkLst>
        </pc:picChg>
      </pc:sldChg>
      <pc:sldChg chg="addSp modSp">
        <pc:chgData name="Missy Ruff" userId="2fedf697-c7c4-47e5-81d4-5bd69038a8f8" providerId="ADAL" clId="{799E693F-DF9B-46CA-AED6-534ED762D4A9}" dt="2020-03-04T15:21:19.239" v="50" actId="14861"/>
        <pc:sldMkLst>
          <pc:docMk/>
          <pc:sldMk cId="0" sldId="310"/>
        </pc:sldMkLst>
        <pc:spChg chg="mod">
          <ac:chgData name="Missy Ruff" userId="2fedf697-c7c4-47e5-81d4-5bd69038a8f8" providerId="ADAL" clId="{799E693F-DF9B-46CA-AED6-534ED762D4A9}" dt="2020-03-04T15:21:06.008" v="46" actId="14100"/>
          <ac:spMkLst>
            <pc:docMk/>
            <pc:sldMk cId="0" sldId="310"/>
            <ac:spMk id="15363" creationId="{80B4A778-B12D-43CB-81F3-493F3AB1EBAF}"/>
          </ac:spMkLst>
        </pc:spChg>
        <pc:picChg chg="add mod modCrop">
          <ac:chgData name="Missy Ruff" userId="2fedf697-c7c4-47e5-81d4-5bd69038a8f8" providerId="ADAL" clId="{799E693F-DF9B-46CA-AED6-534ED762D4A9}" dt="2020-03-04T15:21:19.239" v="50" actId="14861"/>
          <ac:picMkLst>
            <pc:docMk/>
            <pc:sldMk cId="0" sldId="310"/>
            <ac:picMk id="2" creationId="{10AC4490-5F4D-4747-829F-5A492211ED61}"/>
          </ac:picMkLst>
        </pc:picChg>
      </pc:sldChg>
      <pc:sldChg chg="addSp modSp modNotesTx">
        <pc:chgData name="Missy Ruff" userId="2fedf697-c7c4-47e5-81d4-5bd69038a8f8" providerId="ADAL" clId="{799E693F-DF9B-46CA-AED6-534ED762D4A9}" dt="2020-03-16T15:51:25.995" v="467" actId="207"/>
        <pc:sldMkLst>
          <pc:docMk/>
          <pc:sldMk cId="0" sldId="314"/>
        </pc:sldMkLst>
        <pc:spChg chg="mod">
          <ac:chgData name="Missy Ruff" userId="2fedf697-c7c4-47e5-81d4-5bd69038a8f8" providerId="ADAL" clId="{799E693F-DF9B-46CA-AED6-534ED762D4A9}" dt="2020-03-16T15:51:25.995" v="467" actId="207"/>
          <ac:spMkLst>
            <pc:docMk/>
            <pc:sldMk cId="0" sldId="314"/>
            <ac:spMk id="10243" creationId="{A2505B01-20FF-4D96-9D8D-2D669F3E5FBC}"/>
          </ac:spMkLst>
        </pc:spChg>
        <pc:picChg chg="add mod modCrop">
          <ac:chgData name="Missy Ruff" userId="2fedf697-c7c4-47e5-81d4-5bd69038a8f8" providerId="ADAL" clId="{799E693F-DF9B-46CA-AED6-534ED762D4A9}" dt="2020-03-11T19:53:03.460" v="103" actId="14100"/>
          <ac:picMkLst>
            <pc:docMk/>
            <pc:sldMk cId="0" sldId="314"/>
            <ac:picMk id="2" creationId="{BAD0E762-0D4D-44A7-BE65-CB77618831D9}"/>
          </ac:picMkLst>
        </pc:picChg>
      </pc:sldChg>
      <pc:sldChg chg="modSp setBg">
        <pc:chgData name="Missy Ruff" userId="2fedf697-c7c4-47e5-81d4-5bd69038a8f8" providerId="ADAL" clId="{799E693F-DF9B-46CA-AED6-534ED762D4A9}" dt="2020-03-16T15:50:52.668" v="465"/>
        <pc:sldMkLst>
          <pc:docMk/>
          <pc:sldMk cId="0" sldId="315"/>
        </pc:sldMkLst>
        <pc:spChg chg="mod">
          <ac:chgData name="Missy Ruff" userId="2fedf697-c7c4-47e5-81d4-5bd69038a8f8" providerId="ADAL" clId="{799E693F-DF9B-46CA-AED6-534ED762D4A9}" dt="2020-03-04T15:09:44.552" v="0" actId="14861"/>
          <ac:spMkLst>
            <pc:docMk/>
            <pc:sldMk cId="0" sldId="315"/>
            <ac:spMk id="7170" creationId="{2E876D25-0ADE-4C5B-A0C7-196502CB7C13}"/>
          </ac:spMkLst>
        </pc:spChg>
      </pc:sldChg>
      <pc:sldMasterChg chg="setBg modSldLayout">
        <pc:chgData name="Missy Ruff" userId="2fedf697-c7c4-47e5-81d4-5bd69038a8f8" providerId="ADAL" clId="{799E693F-DF9B-46CA-AED6-534ED762D4A9}" dt="2020-03-16T15:50:52.668" v="465"/>
        <pc:sldMasterMkLst>
          <pc:docMk/>
          <pc:sldMasterMk cId="0" sldId="2147483648"/>
        </pc:sldMasterMkLst>
        <pc:sldLayoutChg chg="setBg">
          <pc:chgData name="Missy Ruff" userId="2fedf697-c7c4-47e5-81d4-5bd69038a8f8" providerId="ADAL" clId="{799E693F-DF9B-46CA-AED6-534ED762D4A9}" dt="2020-03-16T15:50:52.668" v="465"/>
          <pc:sldLayoutMkLst>
            <pc:docMk/>
            <pc:sldMasterMk cId="0" sldId="2147483648"/>
            <pc:sldLayoutMk cId="447651762" sldId="2147483996"/>
          </pc:sldLayoutMkLst>
        </pc:sldLayoutChg>
        <pc:sldLayoutChg chg="setBg">
          <pc:chgData name="Missy Ruff" userId="2fedf697-c7c4-47e5-81d4-5bd69038a8f8" providerId="ADAL" clId="{799E693F-DF9B-46CA-AED6-534ED762D4A9}" dt="2020-03-16T15:50:52.668" v="465"/>
          <pc:sldLayoutMkLst>
            <pc:docMk/>
            <pc:sldMasterMk cId="0" sldId="2147483648"/>
            <pc:sldLayoutMk cId="398951235" sldId="2147483997"/>
          </pc:sldLayoutMkLst>
        </pc:sldLayoutChg>
        <pc:sldLayoutChg chg="setBg">
          <pc:chgData name="Missy Ruff" userId="2fedf697-c7c4-47e5-81d4-5bd69038a8f8" providerId="ADAL" clId="{799E693F-DF9B-46CA-AED6-534ED762D4A9}" dt="2020-03-16T15:50:52.668" v="465"/>
          <pc:sldLayoutMkLst>
            <pc:docMk/>
            <pc:sldMasterMk cId="0" sldId="2147483648"/>
            <pc:sldLayoutMk cId="722173430" sldId="21474839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C1E87-0860-4D33-AFFF-38B031DA54CF}"/>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78F11247-7A2B-4A73-8D1A-4096107B2D21}"/>
              </a:ext>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Arial" charset="0"/>
                <a:cs typeface="+mn-cs"/>
              </a:defRPr>
            </a:lvl1pPr>
          </a:lstStyle>
          <a:p>
            <a:pPr>
              <a:defRPr/>
            </a:pPr>
            <a:fld id="{F4221FCD-48C1-4E5D-928B-03D48E56CAA5}" type="datetimeFigureOut">
              <a:rPr lang="en-US"/>
              <a:pPr>
                <a:defRPr/>
              </a:pPr>
              <a:t>3/20/2020</a:t>
            </a:fld>
            <a:endParaRPr lang="en-US"/>
          </a:p>
        </p:txBody>
      </p:sp>
      <p:sp>
        <p:nvSpPr>
          <p:cNvPr id="4" name="Footer Placeholder 3">
            <a:extLst>
              <a:ext uri="{FF2B5EF4-FFF2-40B4-BE49-F238E27FC236}">
                <a16:creationId xmlns:a16="http://schemas.microsoft.com/office/drawing/2014/main" id="{CAF4FEC8-B613-4861-8E16-0431BFCAA544}"/>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03FE896B-732D-4C55-9BA0-87E5634C0BD4}"/>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smtClean="0"/>
            </a:lvl1pPr>
          </a:lstStyle>
          <a:p>
            <a:pPr>
              <a:defRPr/>
            </a:pPr>
            <a:fld id="{BE7BDC56-0579-483E-9AE7-DD9F22B8C6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A156F3-84E6-4CE3-AFE3-A27E6A79DFF6}"/>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0A2540E-7981-48A7-8AEE-9253947167A3}"/>
              </a:ext>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4C72EA5B-3290-42A2-9E63-60086957D495}" type="datetimeFigureOut">
              <a:rPr lang="en-US"/>
              <a:pPr>
                <a:defRPr/>
              </a:pPr>
              <a:t>3/20/2020</a:t>
            </a:fld>
            <a:endParaRPr lang="en-US"/>
          </a:p>
        </p:txBody>
      </p:sp>
      <p:sp>
        <p:nvSpPr>
          <p:cNvPr id="4" name="Slide Image Placeholder 3">
            <a:extLst>
              <a:ext uri="{FF2B5EF4-FFF2-40B4-BE49-F238E27FC236}">
                <a16:creationId xmlns:a16="http://schemas.microsoft.com/office/drawing/2014/main" id="{8AC418E3-BC84-4E41-8517-B02E86C284AF}"/>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a:endParaRPr lang="en-US" noProof="0"/>
          </a:p>
        </p:txBody>
      </p:sp>
      <p:sp>
        <p:nvSpPr>
          <p:cNvPr id="5" name="Notes Placeholder 4">
            <a:extLst>
              <a:ext uri="{FF2B5EF4-FFF2-40B4-BE49-F238E27FC236}">
                <a16:creationId xmlns:a16="http://schemas.microsoft.com/office/drawing/2014/main" id="{A1C6806B-C3E4-4259-8418-84B118F10BF7}"/>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B15B040-710F-45E1-8D17-835F439217A5}"/>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D28774A-9CB3-4B64-B945-6A102E268A8E}"/>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5C559CB-F649-40AC-BC8A-4A62A93D35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4FD386E-0F81-4C61-9B9B-5AFAAE86D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378534-BFC0-4B9F-BF4F-4BB46256B875}"/>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 </a:t>
            </a:r>
            <a:r>
              <a:rPr lang="en-US" sz="1000" dirty="0">
                <a:latin typeface="Arial" pitchFamily="34" charset="0"/>
                <a:cs typeface="Arial" pitchFamily="34" charset="0"/>
              </a:rPr>
              <a:t>20 minutes/ 30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p>
          <a:p>
            <a:pPr marL="171450" indent="-171450">
              <a:buFont typeface="Arial" pitchFamily="34" charset="0"/>
              <a:buChar char="•"/>
              <a:defRPr/>
            </a:pPr>
            <a:r>
              <a:rPr lang="en-US" sz="1000" dirty="0">
                <a:latin typeface="Arial" pitchFamily="34" charset="0"/>
                <a:cs typeface="Arial" pitchFamily="34" charset="0"/>
              </a:rPr>
              <a:t>Activity 8.1 and 8.2</a:t>
            </a:r>
          </a:p>
          <a:p>
            <a:pPr marL="628650" lvl="1" indent="-171450">
              <a:buFont typeface="Arial" pitchFamily="34" charset="0"/>
              <a:buChar char="•"/>
              <a:defRPr/>
            </a:pPr>
            <a:r>
              <a:rPr lang="en-US" sz="1000" dirty="0">
                <a:latin typeface="Arial" pitchFamily="34" charset="0"/>
                <a:cs typeface="Arial" pitchFamily="34" charset="0"/>
              </a:rPr>
              <a:t>Worksheet 8.2</a:t>
            </a:r>
          </a:p>
          <a:p>
            <a:pPr marL="171450" indent="-171450">
              <a:buFont typeface="Arial" pitchFamily="34" charset="0"/>
              <a:buChar char="•"/>
              <a:defRPr/>
            </a:pPr>
            <a:r>
              <a:rPr lang="en-US" sz="1000" i="1" dirty="0">
                <a:latin typeface="Arial" pitchFamily="34" charset="0"/>
                <a:cs typeface="Arial" pitchFamily="34" charset="0"/>
              </a:rPr>
              <a:t>Emergency Response Considerations </a:t>
            </a:r>
            <a:r>
              <a:rPr lang="en-US" sz="1000" dirty="0">
                <a:latin typeface="Arial" pitchFamily="34" charset="0"/>
                <a:cs typeface="Arial" pitchFamily="34" charset="0"/>
              </a:rPr>
              <a:t>video – (Show the video segment from 17:50 to 22:24)</a:t>
            </a:r>
          </a:p>
          <a:p>
            <a:pPr>
              <a:buFont typeface="Arial" pitchFamily="34" charset="0"/>
              <a:buNone/>
              <a:defRPr/>
            </a:pPr>
            <a:endParaRPr lang="en-US" sz="1000" dirty="0">
              <a:latin typeface="Arial" pitchFamily="34" charset="0"/>
              <a:cs typeface="Arial" pitchFamily="34" charset="0"/>
            </a:endParaRPr>
          </a:p>
          <a:p>
            <a:pPr>
              <a:defRPr/>
            </a:pPr>
            <a:endParaRPr lang="en-US" dirty="0"/>
          </a:p>
        </p:txBody>
      </p:sp>
      <p:sp>
        <p:nvSpPr>
          <p:cNvPr id="8196" name="Slide Number Placeholder 3">
            <a:extLst>
              <a:ext uri="{FF2B5EF4-FFF2-40B4-BE49-F238E27FC236}">
                <a16:creationId xmlns:a16="http://schemas.microsoft.com/office/drawing/2014/main" id="{F8E012D4-38D9-4E30-BBB3-00B2E3CDD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31D7C4-BB4D-4B8E-A0D4-22CDEFE41D9F}" type="slidenum">
              <a:rPr lang="en-US" altLang="en-US">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2E77B41-C8E8-441B-AFE5-B00C985C8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2031F6-639A-4F4D-8150-6A8D61928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a:latin typeface="Arial" panose="020B0604020202020204" pitchFamily="34" charset="0"/>
                <a:ea typeface="ＭＳ Ｐゴシック" panose="020B0600070205080204" pitchFamily="34" charset="-128"/>
                <a:cs typeface="Arial" panose="020B0604020202020204" pitchFamily="34" charset="0"/>
              </a:rPr>
              <a:t>1. List the major concerns associated with fighting fires at tank farm and bulk storage facilities.</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2. Describe the components of pre-planning.</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3. Develop methods to mitigate each of the concerns associated with fighting fires at tank farms and bulk storage facilities.</a:t>
            </a:r>
          </a:p>
        </p:txBody>
      </p:sp>
      <p:sp>
        <p:nvSpPr>
          <p:cNvPr id="10244" name="Slide Number Placeholder 3">
            <a:extLst>
              <a:ext uri="{FF2B5EF4-FFF2-40B4-BE49-F238E27FC236}">
                <a16:creationId xmlns:a16="http://schemas.microsoft.com/office/drawing/2014/main" id="{43D2D8AD-12F8-49E2-A3A9-D5D45EA0E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763189-A30C-4BED-9F6F-37360715DF4F}" type="slidenum">
              <a:rPr lang="en-US" altLang="en-US">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D61E7B-2B08-408A-A309-C4DF74490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889B576-B749-4980-A292-8BE294022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(17:50 to 22:24).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Tank farm and bulk storage fire operations can be extremely dangerous and require an extremely advanced technical knowledge of flammable liquids firefighting and fire protection. Because of the amount of time to set up operations and contain such a fire and the number of resources necessary to handle an incident and defend against a re-flash or re-ignition, they can become very tedious operations. </a:t>
            </a:r>
          </a:p>
          <a:p>
            <a:endParaRPr lang="en-US" altLang="en-US" sz="10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imperative the departments have good relations and cooperation with the facility operators and staff and </a:t>
            </a:r>
            <a:r>
              <a:rPr lang="en-US" altLang="en-US" sz="1000" dirty="0">
                <a:solidFill>
                  <a:srgbClr val="FF0000"/>
                </a:solidFill>
                <a:highlight>
                  <a:srgbClr val="FFFF00"/>
                </a:highlight>
                <a:latin typeface="Arial" panose="020B0604020202020204" pitchFamily="34" charset="0"/>
                <a:ea typeface="ＭＳ Ｐゴシック" panose="020B0600070205080204" pitchFamily="34" charset="-128"/>
                <a:cs typeface="Arial" panose="020B0604020202020204" pitchFamily="34" charset="0"/>
              </a:rPr>
              <a:t>should establish extensive pre-fire plans and schedule drills and walk-throughs on a regular basis.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most cases it will require additional special equipment and apparatuses for these facilities.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many cases a major fire incident at one of these facilities will be beyond the capabilities of the department, therefore it is important to have relationships with sources of mutual aid and contract services. It may be prudent to contract outside services for these incidents depending on magnitude and location. The best single avenue of defense for these installations is prevention.</a:t>
            </a:r>
          </a:p>
          <a:p>
            <a:endParaRPr lang="en-US"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4BB69BA8-1874-4ADD-B258-686BD8AAE9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D1803B-2F43-4053-B603-619B76926BBB}" type="slidenum">
              <a:rPr lang="en-US" altLang="en-US">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F2F917E-F0A3-423C-A513-E8501605AD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778E17-9FB8-4489-A0C1-E025277A54FB}"/>
              </a:ext>
            </a:extLst>
          </p:cNvPr>
          <p:cNvSpPr>
            <a:spLocks noGrp="1"/>
          </p:cNvSpPr>
          <p:nvPr>
            <p:ph type="body" idx="1"/>
          </p:nvPr>
        </p:nvSpPr>
        <p:spPr/>
        <p:txBody>
          <a:bodyPr/>
          <a:lstStyle/>
          <a:p>
            <a:pPr>
              <a:defRPr/>
            </a:pPr>
            <a:r>
              <a:rPr lang="en-US" sz="1000" dirty="0">
                <a:latin typeface="Arial" pitchFamily="34" charset="0"/>
                <a:cs typeface="Arial" pitchFamily="34" charset="0"/>
              </a:rPr>
              <a:t>The following are some considerations for fire incidents at major facilities:</a:t>
            </a:r>
          </a:p>
          <a:p>
            <a:pPr marL="171450" indent="-171450">
              <a:buFont typeface="Arial" pitchFamily="34" charset="0"/>
              <a:buChar char="•"/>
              <a:defRPr/>
            </a:pPr>
            <a:r>
              <a:rPr lang="en-US" sz="1000" dirty="0">
                <a:latin typeface="Arial" pitchFamily="34" charset="0"/>
                <a:cs typeface="Arial" pitchFamily="34" charset="0"/>
              </a:rPr>
              <a:t>Pre-fire plans with predetermined flow rates should be established and reviewed regularly. Mutual aid and second-in companies should also be included in planning and drills. We also recommend that your pre-plan includes neighbors and how any incident could impact them.</a:t>
            </a:r>
          </a:p>
          <a:p>
            <a:pPr marL="171450" indent="-171450">
              <a:buFont typeface="Arial" pitchFamily="34" charset="0"/>
              <a:buChar char="•"/>
              <a:defRPr/>
            </a:pPr>
            <a:r>
              <a:rPr lang="en-US" sz="1000" dirty="0">
                <a:latin typeface="Arial" pitchFamily="34" charset="0"/>
                <a:cs typeface="Arial" pitchFamily="34" charset="0"/>
              </a:rPr>
              <a:t>Fire foam flow rates should be established before the incident occurs and reviewed regularly.</a:t>
            </a:r>
          </a:p>
          <a:p>
            <a:pPr marL="171450" indent="-171450">
              <a:buFont typeface="Arial" pitchFamily="34" charset="0"/>
              <a:buChar char="•"/>
              <a:defRPr/>
            </a:pPr>
            <a:r>
              <a:rPr lang="en-US" sz="1000" dirty="0">
                <a:latin typeface="Arial" pitchFamily="34" charset="0"/>
                <a:cs typeface="Arial" pitchFamily="34" charset="0"/>
              </a:rPr>
              <a:t>Storage tanks containing ethanol-blended fuels should be identified and known by the fire department personnel well in advance of any incident.</a:t>
            </a:r>
          </a:p>
          <a:p>
            <a:pPr>
              <a:defRPr/>
            </a:pPr>
            <a:endParaRPr lang="en-US" dirty="0"/>
          </a:p>
        </p:txBody>
      </p:sp>
      <p:sp>
        <p:nvSpPr>
          <p:cNvPr id="14340" name="Slide Number Placeholder 3">
            <a:extLst>
              <a:ext uri="{FF2B5EF4-FFF2-40B4-BE49-F238E27FC236}">
                <a16:creationId xmlns:a16="http://schemas.microsoft.com/office/drawing/2014/main" id="{0BD99D56-B7A7-4B3A-9B7D-9DBD2D2DF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8F4093-E5FB-4ECB-BBCD-D6DE40DF8671}" type="slidenum">
              <a:rPr lang="en-US" altLang="en-US">
                <a:cs typeface="Arial" panose="020B0604020202020204" pitchFamily="34" charset="0"/>
              </a:rPr>
              <a:pPr>
                <a:spcBef>
                  <a:spcPct val="0"/>
                </a:spcBef>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323F1A-1C12-414A-A855-6DF805C9E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7D1D13-E10D-46C0-A643-C5CED86F3651}"/>
              </a:ext>
            </a:extLst>
          </p:cNvPr>
          <p:cNvSpPr>
            <a:spLocks noGrp="1"/>
          </p:cNvSpPr>
          <p:nvPr>
            <p:ph type="body" idx="1"/>
          </p:nvPr>
        </p:nvSpPr>
        <p:spPr/>
        <p:txBody>
          <a:bodyPr/>
          <a:lstStyle/>
          <a:p>
            <a:pPr>
              <a:buFont typeface="Arial" pitchFamily="34" charset="0"/>
              <a:buNone/>
              <a:defRPr/>
            </a:pPr>
            <a:r>
              <a:rPr lang="en-US" sz="1000" dirty="0">
                <a:latin typeface="Arial" pitchFamily="34" charset="0"/>
                <a:cs typeface="Arial" pitchFamily="34" charset="0"/>
              </a:rPr>
              <a:t>The following are some considerations for fire incidents at major facilities:</a:t>
            </a:r>
          </a:p>
          <a:p>
            <a:pPr marL="171450" indent="-171450">
              <a:buFont typeface="Arial" pitchFamily="34" charset="0"/>
              <a:buChar char="•"/>
              <a:defRPr/>
            </a:pPr>
            <a:r>
              <a:rPr lang="en-US" sz="1000" dirty="0">
                <a:latin typeface="Arial" pitchFamily="34" charset="0"/>
                <a:cs typeface="Arial" pitchFamily="34" charset="0"/>
              </a:rPr>
              <a:t>If tanks are provided with pre-piped foam systems, connection locations and required pressures and flows should be identified. Personnel should be aware of the potential danger that systems installed on tanks that previously contained regular gasoline may not work or be appropriate for ethanol-blended fuels being stored in those tanks. Greater flow capacities may be required, and subsurface systems do not work with ethanol components.</a:t>
            </a:r>
          </a:p>
          <a:p>
            <a:pPr marL="171450" indent="-171450">
              <a:buFont typeface="Arial" pitchFamily="34" charset="0"/>
              <a:buChar char="•"/>
              <a:defRPr/>
            </a:pPr>
            <a:r>
              <a:rPr lang="en-US" sz="1000" dirty="0">
                <a:latin typeface="Arial" pitchFamily="34" charset="0"/>
                <a:cs typeface="Arial" pitchFamily="34" charset="0"/>
              </a:rPr>
              <a:t>Fires in storage tanks where no fixed systems are available or usable or in cases where fixed systems are rendered inoperable may not be extinguishable with non-fixed appliances. Lowering the fuel level and protecting exposures may be the only options for reducing the overall impact of the event.</a:t>
            </a:r>
          </a:p>
          <a:p>
            <a:pPr>
              <a:defRPr/>
            </a:pPr>
            <a:endParaRPr lang="en-US" dirty="0"/>
          </a:p>
        </p:txBody>
      </p:sp>
      <p:sp>
        <p:nvSpPr>
          <p:cNvPr id="16388" name="Slide Number Placeholder 3">
            <a:extLst>
              <a:ext uri="{FF2B5EF4-FFF2-40B4-BE49-F238E27FC236}">
                <a16:creationId xmlns:a16="http://schemas.microsoft.com/office/drawing/2014/main" id="{6C83AEF3-E3FC-4FD7-80AF-1A83CBFBF5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8E6035-92A1-4A9A-A4CC-FC7AA76770F2}"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53545E-DE71-41E5-A842-3066BDCE73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9EC95E-A6CD-4851-B275-B38AFFF6E249}"/>
              </a:ext>
            </a:extLst>
          </p:cNvPr>
          <p:cNvSpPr>
            <a:spLocks noGrp="1"/>
          </p:cNvSpPr>
          <p:nvPr>
            <p:ph type="body" idx="1"/>
          </p:nvPr>
        </p:nvSpPr>
        <p:spPr/>
        <p:txBody>
          <a:bodyPr>
            <a:normAutofit fontScale="70000" lnSpcReduction="20000"/>
          </a:bodyPr>
          <a:lstStyle/>
          <a:p>
            <a:pPr>
              <a:defRPr/>
            </a:pPr>
            <a:r>
              <a:rPr lang="en-US" sz="1000" dirty="0">
                <a:latin typeface="Arial" pitchFamily="34" charset="0"/>
                <a:cs typeface="Arial" pitchFamily="34" charset="0"/>
              </a:rPr>
              <a:t>Pre-planning is a vital factor in the strategy of controlling an emergency situation. The amount of success obtained in resolving an emergency can, in most cases, be determined by the amount of advance preparation made by firefighting personnel. The purpose of pre-incident planning is to enable attack preparations and fire-fighting operations to be carried out at the scene of an emergency as efficiently and effectively as possible. The incident management attack operation can begin more quickly if details about the incident site are known prior to the arrival of the firefighters and if positions of equipment and possible hose layouts have been predetermined. When effective pre-incident plans have been made, less time needs to be spent on making decisions concerning the incident site during and after the size-up process.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participants to list items they would look for when conducting an exterior survey at a tank farm or bulk storage facility. Answers should include:</a:t>
            </a:r>
          </a:p>
          <a:p>
            <a:pPr marL="171450" indent="-171450">
              <a:buFont typeface="Arial" pitchFamily="34" charset="0"/>
              <a:buChar char="•"/>
              <a:defRPr/>
            </a:pPr>
            <a:r>
              <a:rPr lang="en-US" sz="1000" i="1" dirty="0">
                <a:latin typeface="Arial" pitchFamily="34" charset="0"/>
                <a:cs typeface="Arial" pitchFamily="34" charset="0"/>
              </a:rPr>
              <a:t>Facility dimensions</a:t>
            </a:r>
          </a:p>
          <a:p>
            <a:pPr marL="171450" indent="-171450">
              <a:buFont typeface="Arial" pitchFamily="34" charset="0"/>
              <a:buChar char="•"/>
              <a:defRPr/>
            </a:pPr>
            <a:r>
              <a:rPr lang="en-US" sz="1000" i="1" dirty="0">
                <a:latin typeface="Arial" pitchFamily="34" charset="0"/>
                <a:cs typeface="Arial" pitchFamily="34" charset="0"/>
              </a:rPr>
              <a:t>Fire hydrant locations</a:t>
            </a:r>
          </a:p>
          <a:p>
            <a:pPr marL="171450" indent="-171450">
              <a:buFont typeface="Arial" pitchFamily="34" charset="0"/>
              <a:buChar char="•"/>
              <a:defRPr/>
            </a:pPr>
            <a:r>
              <a:rPr lang="en-US" sz="1000" i="1" dirty="0">
                <a:latin typeface="Arial" pitchFamily="34" charset="0"/>
                <a:cs typeface="Arial" pitchFamily="34" charset="0"/>
              </a:rPr>
              <a:t>Fire Department Connection (FDC) locations</a:t>
            </a:r>
          </a:p>
          <a:p>
            <a:pPr marL="171450" indent="-171450">
              <a:buFont typeface="Arial" pitchFamily="34" charset="0"/>
              <a:buChar char="•"/>
              <a:defRPr/>
            </a:pPr>
            <a:r>
              <a:rPr lang="en-US" sz="1000" i="1" dirty="0">
                <a:latin typeface="Arial" pitchFamily="34" charset="0"/>
                <a:cs typeface="Arial" pitchFamily="34" charset="0"/>
              </a:rPr>
              <a:t>Utility shut-offs</a:t>
            </a:r>
          </a:p>
          <a:p>
            <a:pPr marL="171450" indent="-171450">
              <a:buFont typeface="Arial" pitchFamily="34" charset="0"/>
              <a:buChar char="•"/>
              <a:defRPr/>
            </a:pPr>
            <a:r>
              <a:rPr lang="en-US" sz="1000" i="1" dirty="0">
                <a:latin typeface="Arial" pitchFamily="34" charset="0"/>
                <a:cs typeface="Arial" pitchFamily="34" charset="0"/>
              </a:rPr>
              <a:t>Fences</a:t>
            </a:r>
          </a:p>
          <a:p>
            <a:pPr marL="171450" indent="-171450">
              <a:buFont typeface="Arial" pitchFamily="34" charset="0"/>
              <a:buChar char="•"/>
              <a:defRPr/>
            </a:pPr>
            <a:r>
              <a:rPr lang="en-US" sz="1000" i="1" dirty="0">
                <a:latin typeface="Arial" pitchFamily="34" charset="0"/>
                <a:cs typeface="Arial" pitchFamily="34" charset="0"/>
              </a:rPr>
              <a:t>Power lines locations and sizes of tanks or other storage containers</a:t>
            </a:r>
          </a:p>
          <a:p>
            <a:pPr marL="171450" indent="-171450">
              <a:buFont typeface="Arial" pitchFamily="34" charset="0"/>
              <a:buChar char="•"/>
              <a:defRPr/>
            </a:pPr>
            <a:r>
              <a:rPr lang="en-US" sz="1000" i="1" dirty="0">
                <a:latin typeface="Arial" pitchFamily="34" charset="0"/>
                <a:cs typeface="Arial" pitchFamily="34" charset="0"/>
              </a:rPr>
              <a:t>Landscaping</a:t>
            </a:r>
          </a:p>
          <a:p>
            <a:pPr marL="171450" indent="-171450">
              <a:buFont typeface="Arial" pitchFamily="34" charset="0"/>
              <a:buChar char="•"/>
              <a:defRPr/>
            </a:pPr>
            <a:r>
              <a:rPr lang="en-US" sz="1000" i="1" dirty="0">
                <a:latin typeface="Arial" pitchFamily="34" charset="0"/>
                <a:cs typeface="Arial" pitchFamily="34" charset="0"/>
              </a:rPr>
              <a:t>Obstructions</a:t>
            </a:r>
          </a:p>
          <a:p>
            <a:pPr marL="171450" indent="-171450">
              <a:buFont typeface="Arial" pitchFamily="34" charset="0"/>
              <a:buChar char="•"/>
              <a:defRPr/>
            </a:pPr>
            <a:r>
              <a:rPr lang="en-US" sz="1000" i="1" dirty="0">
                <a:latin typeface="Arial" pitchFamily="34" charset="0"/>
                <a:cs typeface="Arial" pitchFamily="34" charset="0"/>
              </a:rPr>
              <a:t>Exposures</a:t>
            </a:r>
          </a:p>
          <a:p>
            <a:pPr marL="171450" indent="-171450">
              <a:buFont typeface="Arial" pitchFamily="34" charset="0"/>
              <a:buChar char="•"/>
              <a:defRPr/>
            </a:pPr>
            <a:r>
              <a:rPr lang="en-US" sz="1000" i="1" dirty="0">
                <a:latin typeface="Arial" pitchFamily="34" charset="0"/>
                <a:cs typeface="Arial" pitchFamily="34" charset="0"/>
              </a:rPr>
              <a:t>Doors, windows, and fire escapes</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Steps involved in the pre-planning process include:</a:t>
            </a:r>
          </a:p>
          <a:p>
            <a:pPr marL="171450" indent="-171450">
              <a:buFont typeface="Arial" pitchFamily="34" charset="0"/>
              <a:buChar char="•"/>
              <a:defRPr/>
            </a:pPr>
            <a:r>
              <a:rPr lang="en-US" sz="1000" i="1" dirty="0">
                <a:latin typeface="Arial" pitchFamily="34" charset="0"/>
                <a:cs typeface="Arial" pitchFamily="34" charset="0"/>
              </a:rPr>
              <a:t>Information gathering: </a:t>
            </a:r>
            <a:r>
              <a:rPr lang="en-US" sz="1000" dirty="0">
                <a:latin typeface="Arial" pitchFamily="34" charset="0"/>
                <a:cs typeface="Arial" pitchFamily="34" charset="0"/>
              </a:rPr>
              <a:t>Collecting pertinent information at the selected site that might impact incident management operations, such as construction features, exposures, utility disconnects, fire hydrant location, water main sizes, and anything else that would impact response operations if an emergency should occur.</a:t>
            </a:r>
          </a:p>
          <a:p>
            <a:pPr marL="171450" indent="-171450">
              <a:buFont typeface="Arial" pitchFamily="34" charset="0"/>
              <a:buChar char="•"/>
              <a:defRPr/>
            </a:pPr>
            <a:r>
              <a:rPr lang="en-US" sz="1000" i="1" dirty="0">
                <a:latin typeface="Arial" pitchFamily="34" charset="0"/>
                <a:cs typeface="Arial" pitchFamily="34" charset="0"/>
              </a:rPr>
              <a:t>Information analysis: </a:t>
            </a:r>
            <a:r>
              <a:rPr lang="en-US" sz="1000" dirty="0">
                <a:latin typeface="Arial" pitchFamily="34" charset="0"/>
                <a:cs typeface="Arial" pitchFamily="34" charset="0"/>
              </a:rPr>
              <a:t>The information gathered must be analyzed in terms of what is pertinent and vital to incident suppression operations. An operable pre-incident plan must then be formulated and put into a usable format that can be used at the incident site. </a:t>
            </a:r>
          </a:p>
          <a:p>
            <a:pPr marL="171450" indent="-171450">
              <a:buFont typeface="Arial" pitchFamily="34" charset="0"/>
              <a:buChar char="•"/>
              <a:defRPr/>
            </a:pPr>
            <a:r>
              <a:rPr lang="en-US" sz="1000" i="1" dirty="0">
                <a:latin typeface="Arial" pitchFamily="34" charset="0"/>
                <a:cs typeface="Arial" pitchFamily="34" charset="0"/>
              </a:rPr>
              <a:t>Information distribution: </a:t>
            </a:r>
            <a:r>
              <a:rPr lang="en-US" sz="1000" dirty="0">
                <a:latin typeface="Arial" pitchFamily="34" charset="0"/>
                <a:cs typeface="Arial" pitchFamily="34" charset="0"/>
              </a:rPr>
              <a:t>All parties that will help to solve the problem should receive copies of the plan so they become familiar with both the plan and pertinent factors relating to it.</a:t>
            </a:r>
          </a:p>
          <a:p>
            <a:pPr marL="171450" indent="-171450">
              <a:buFont typeface="Arial" pitchFamily="34" charset="0"/>
              <a:buChar char="•"/>
              <a:defRPr/>
            </a:pPr>
            <a:endParaRPr lang="en-US" sz="1000" dirty="0">
              <a:latin typeface="Arial" pitchFamily="34" charset="0"/>
              <a:cs typeface="Arial" pitchFamily="34" charset="0"/>
            </a:endParaRPr>
          </a:p>
          <a:p>
            <a:pPr marL="0" indent="0">
              <a:buFont typeface="Arial" pitchFamily="34" charset="0"/>
              <a:buNone/>
              <a:defRPr/>
            </a:pPr>
            <a:r>
              <a:rPr lang="en-US" sz="1000" dirty="0">
                <a:latin typeface="Arial" pitchFamily="34" charset="0"/>
                <a:cs typeface="Arial" pitchFamily="34" charset="0"/>
              </a:rPr>
              <a:t>It may not be feasible to keep adequate foam stock on hand. It is important to consider a consortium approach for bulk AR-AFFF storage and availability. It is also important to ensure there is an adequate foam resource management plan and foam stock rotation.</a:t>
            </a:r>
          </a:p>
          <a:p>
            <a:pPr>
              <a:defRPr/>
            </a:pPr>
            <a:endParaRPr lang="en-US" sz="1000" dirty="0">
              <a:latin typeface="Arial" pitchFamily="34" charset="0"/>
              <a:cs typeface="Arial" pitchFamily="34" charset="0"/>
            </a:endParaRPr>
          </a:p>
        </p:txBody>
      </p:sp>
      <p:sp>
        <p:nvSpPr>
          <p:cNvPr id="18436" name="Slide Number Placeholder 3">
            <a:extLst>
              <a:ext uri="{FF2B5EF4-FFF2-40B4-BE49-F238E27FC236}">
                <a16:creationId xmlns:a16="http://schemas.microsoft.com/office/drawing/2014/main" id="{DE965337-078B-478F-ACF6-A6441FD446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9E87CF-4808-4514-B5E5-A519A556BA42}"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53EFB6B-F31F-4914-9A33-CA2539531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509CFB0-BBA0-47FD-BFF3-4BD92A9DD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the event of a major incident at a fuel storage facility, you will be better positioned to respond if you have done your homework in advance. You should have an incident plan in place and be in the habit of maintaining good relationships with the agencies that can offer support in your time of crisis. Drills and walk-throughs are essential parts of planning for major incidents and should be conducted on a regular basis.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final note: Sometimes all you can safely do is contain the incident and let the fire run its course. Knowing when to let this happen is an important component of safety. Knowing the limitations of your resources and personnel, protecting the safety and wellbeing of your community all play a role in your emergency response decisions.</a:t>
            </a:r>
          </a:p>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2A6B8609-FD79-49AD-8765-1F80DF7B08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3171428-77BC-4030-9059-1F0FD130A964}" type="slidenum">
              <a:rPr lang="en-US" altLang="en-US">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01402E7-E4C2-45BA-B4E1-A2F11D62A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8B89302-0023-4AD4-B17E-4E7F02398728}"/>
              </a:ext>
            </a:extLst>
          </p:cNvPr>
          <p:cNvSpPr>
            <a:spLocks noGrp="1"/>
          </p:cNvSpPr>
          <p:nvPr>
            <p:ph type="body" idx="1"/>
          </p:nvPr>
        </p:nvSpPr>
        <p:spPr/>
        <p:txBody>
          <a:bodyPr>
            <a:normAutofit fontScale="77500" lnSpcReduction="20000"/>
          </a:bodyPr>
          <a:lstStyle/>
          <a:p>
            <a:pPr>
              <a:defRPr/>
            </a:pPr>
            <a:r>
              <a:rPr lang="en-US" sz="1000" b="1" dirty="0">
                <a:latin typeface="Arial" pitchFamily="34" charset="0"/>
                <a:cs typeface="Arial" pitchFamily="34" charset="0"/>
              </a:rPr>
              <a:t>Time:</a:t>
            </a:r>
            <a:r>
              <a:rPr lang="en-US" sz="1000" dirty="0">
                <a:latin typeface="Arial" pitchFamily="34" charset="0"/>
                <a:cs typeface="Arial" pitchFamily="34" charset="0"/>
              </a:rPr>
              <a:t> 15 minutes</a:t>
            </a: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 None</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marL="228600" indent="-228600">
              <a:buFont typeface="+mj-lt"/>
              <a:buAutoNum type="arabicPeriod"/>
              <a:defRPr/>
            </a:pPr>
            <a:r>
              <a:rPr lang="en-US" sz="1000" i="1" dirty="0">
                <a:latin typeface="Arial" pitchFamily="34" charset="0"/>
                <a:cs typeface="Arial" pitchFamily="34" charset="0"/>
              </a:rPr>
              <a:t>Allow the participants to work in groups of two to three for this activity.</a:t>
            </a:r>
          </a:p>
          <a:p>
            <a:pPr marL="228600" indent="-228600">
              <a:buFont typeface="+mj-lt"/>
              <a:buAutoNum type="arabicPeriod"/>
              <a:defRPr/>
            </a:pPr>
            <a:r>
              <a:rPr lang="en-US" sz="1000" i="1" dirty="0">
                <a:latin typeface="Arial" pitchFamily="34" charset="0"/>
                <a:cs typeface="Arial" pitchFamily="34" charset="0"/>
              </a:rPr>
              <a:t>Assign either scenario #1 or #2 to each group.</a:t>
            </a:r>
          </a:p>
          <a:p>
            <a:pPr marL="228600" indent="-228600">
              <a:buFont typeface="+mj-lt"/>
              <a:buAutoNum type="arabicPeriod"/>
              <a:defRPr/>
            </a:pPr>
            <a:r>
              <a:rPr lang="en-US" sz="1000" i="1" dirty="0">
                <a:latin typeface="Arial" pitchFamily="34" charset="0"/>
                <a:cs typeface="Arial" pitchFamily="34" charset="0"/>
              </a:rPr>
              <a:t>Participants should determine appropriate procedures based on their scenario.</a:t>
            </a:r>
          </a:p>
          <a:p>
            <a:pPr marL="228600" indent="-228600">
              <a:buFont typeface="+mj-lt"/>
              <a:buAutoNum type="arabicPeriod"/>
              <a:defRPr/>
            </a:pPr>
            <a:r>
              <a:rPr lang="en-US" sz="1000" i="1" dirty="0">
                <a:latin typeface="Arial" pitchFamily="34" charset="0"/>
                <a:cs typeface="Arial" pitchFamily="34" charset="0"/>
              </a:rPr>
              <a:t>After 10 minutes call time and randomly call on groups to provide their answers.</a:t>
            </a:r>
          </a:p>
          <a:p>
            <a:pPr marL="228600" indent="-228600">
              <a:buFont typeface="+mj-lt"/>
              <a:buAutoNum type="arabicPeriod"/>
              <a:defRPr/>
            </a:pPr>
            <a:r>
              <a:rPr lang="en-US" sz="1000" i="1" dirty="0">
                <a:latin typeface="Arial" pitchFamily="34" charset="0"/>
                <a:cs typeface="Arial" pitchFamily="34" charset="0"/>
              </a:rPr>
              <a:t>Participants should mention the following:</a:t>
            </a:r>
          </a:p>
          <a:p>
            <a:pPr marL="628650" lvl="1" indent="-171450">
              <a:buFont typeface="Arial" pitchFamily="34" charset="0"/>
              <a:buChar char="•"/>
              <a:defRPr/>
            </a:pPr>
            <a:r>
              <a:rPr lang="en-US" sz="1000" i="1" dirty="0">
                <a:latin typeface="Arial" pitchFamily="34" charset="0"/>
                <a:cs typeface="Arial" pitchFamily="34" charset="0"/>
              </a:rPr>
              <a:t>Methods to identify the product;</a:t>
            </a:r>
          </a:p>
          <a:p>
            <a:pPr marL="628650" lvl="1" indent="-171450">
              <a:buFont typeface="Arial" pitchFamily="34" charset="0"/>
              <a:buChar char="•"/>
              <a:defRPr/>
            </a:pPr>
            <a:r>
              <a:rPr lang="en-US" sz="1000" i="1" dirty="0">
                <a:latin typeface="Arial" pitchFamily="34" charset="0"/>
                <a:cs typeface="Arial" pitchFamily="34" charset="0"/>
              </a:rPr>
              <a:t>What potential dangers need to be considered based on the chemical and physical properties of the Ethanol Flex-Fuel;</a:t>
            </a:r>
          </a:p>
          <a:p>
            <a:pPr marL="628650" lvl="1" indent="-171450">
              <a:buFont typeface="Arial" pitchFamily="34" charset="0"/>
              <a:buChar char="•"/>
              <a:defRPr/>
            </a:pPr>
            <a:r>
              <a:rPr lang="en-US" sz="1000" i="1" dirty="0">
                <a:latin typeface="Arial" pitchFamily="34" charset="0"/>
                <a:cs typeface="Arial" pitchFamily="34" charset="0"/>
              </a:rPr>
              <a:t>Establishing a safety zone;</a:t>
            </a:r>
          </a:p>
          <a:p>
            <a:pPr marL="628650" lvl="1" indent="-171450">
              <a:buFont typeface="Arial" pitchFamily="34" charset="0"/>
              <a:buChar char="•"/>
              <a:defRPr/>
            </a:pPr>
            <a:r>
              <a:rPr lang="en-US" sz="1000" i="1" dirty="0">
                <a:latin typeface="Arial" pitchFamily="34" charset="0"/>
                <a:cs typeface="Arial" pitchFamily="34" charset="0"/>
              </a:rPr>
              <a:t>Spill containment;</a:t>
            </a:r>
          </a:p>
          <a:p>
            <a:pPr marL="628650" lvl="1" indent="-171450">
              <a:buFont typeface="Arial" pitchFamily="34" charset="0"/>
              <a:buChar char="•"/>
              <a:defRPr/>
            </a:pPr>
            <a:r>
              <a:rPr lang="en-US" sz="1000" i="1" dirty="0">
                <a:latin typeface="Arial" pitchFamily="34" charset="0"/>
                <a:cs typeface="Arial" pitchFamily="34" charset="0"/>
              </a:rPr>
              <a:t>Environmental issues;</a:t>
            </a:r>
          </a:p>
          <a:p>
            <a:pPr marL="628650" lvl="1" indent="-171450">
              <a:buFont typeface="Arial" pitchFamily="34" charset="0"/>
              <a:buChar char="•"/>
              <a:defRPr/>
            </a:pPr>
            <a:r>
              <a:rPr lang="en-US" sz="1000" i="1" dirty="0">
                <a:latin typeface="Arial" pitchFamily="34" charset="0"/>
                <a:cs typeface="Arial" pitchFamily="34" charset="0"/>
              </a:rPr>
              <a:t>Fire suppression methods, techniques, and considerations; and</a:t>
            </a:r>
          </a:p>
          <a:p>
            <a:pPr marL="628650" lvl="1" indent="-171450">
              <a:buFont typeface="Arial" pitchFamily="34" charset="0"/>
              <a:buChar char="•"/>
              <a:defRPr/>
            </a:pPr>
            <a:r>
              <a:rPr lang="en-US" sz="1000" i="1" dirty="0">
                <a:latin typeface="Arial" pitchFamily="34" charset="0"/>
                <a:cs typeface="Arial" pitchFamily="34" charset="0"/>
              </a:rPr>
              <a:t>Cleanup considerations.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Scenario #1</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transport vehicle carrying 8,500 gallons of Ethanol Flex-Fuel to a retailer is involved in an accident at an intersection. A passenger car ran a red light hitting the trailer in the side rupturing one tank holding 3,200 gallons of Ethanol Flex-Fuel and causing the fuel to leak from the trailer. The fuel is running downhill into a creek which runs next to the street toward an entrance to a shopping center.</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Scenario #2</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transport vehicle carrying 8,500 gallons of Ethanol Flex-Fuel to a retailer is involved in an accident at an intersection. A passenger car ran a red light hitting the trailer in the side rupturing one tank holding 3,200 gallons of Ethanol Flex-Fuel and causing the fuel to leak from the trailer. The fuel is running downhill into a dry ditch which runs next to the street toward an entrance to a shopping center. After approximately 12 minutes the spilled fuel on the ground near the cargo tank truck catches fire.</a:t>
            </a:r>
          </a:p>
          <a:p>
            <a:pPr>
              <a:defRPr/>
            </a:pPr>
            <a:endParaRPr lang="en-US" sz="1000" dirty="0">
              <a:latin typeface="Arial" pitchFamily="34" charset="0"/>
              <a:cs typeface="Arial" pitchFamily="34" charset="0"/>
            </a:endParaRPr>
          </a:p>
        </p:txBody>
      </p:sp>
      <p:sp>
        <p:nvSpPr>
          <p:cNvPr id="22532" name="Slide Number Placeholder 3">
            <a:extLst>
              <a:ext uri="{FF2B5EF4-FFF2-40B4-BE49-F238E27FC236}">
                <a16:creationId xmlns:a16="http://schemas.microsoft.com/office/drawing/2014/main" id="{27CE0F55-D7B5-4F10-9408-AE3E59F1A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034993-B892-46C5-AEE1-4158E1C5AE4E}" type="slidenum">
              <a:rPr lang="en-US" altLang="en-US">
                <a:cs typeface="Arial" panose="020B0604020202020204" pitchFamily="34" charset="0"/>
              </a:rPr>
              <a:pPr>
                <a:spcBef>
                  <a:spcPct val="0"/>
                </a:spcBef>
              </a:pPr>
              <a:t>8</a:t>
            </a:fld>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220A368-8F6D-4D00-A6F5-966DDC273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900D044-8923-42EC-A0AB-D2A4F0A4FBA5}"/>
              </a:ext>
            </a:extLst>
          </p:cNvPr>
          <p:cNvSpPr>
            <a:spLocks noGrp="1"/>
          </p:cNvSpPr>
          <p:nvPr>
            <p:ph type="body" idx="1"/>
          </p:nvPr>
        </p:nvSpPr>
        <p:spPr/>
        <p:txBody>
          <a:bodyPr>
            <a:normAutofit fontScale="77500" lnSpcReduction="20000"/>
          </a:bodyPr>
          <a:lstStyle/>
          <a:p>
            <a:pPr>
              <a:defRPr/>
            </a:pPr>
            <a:r>
              <a:rPr lang="en-US" sz="1000" b="1" dirty="0">
                <a:latin typeface="Arial" panose="020B0604020202020204" pitchFamily="34" charset="0"/>
                <a:cs typeface="Arial" panose="020B0604020202020204" pitchFamily="34" charset="0"/>
              </a:rPr>
              <a:t>Time: </a:t>
            </a:r>
            <a:r>
              <a:rPr lang="en-US" sz="1000" dirty="0">
                <a:latin typeface="Arial" panose="020B0604020202020204" pitchFamily="34" charset="0"/>
                <a:cs typeface="Arial" panose="020B0604020202020204" pitchFamily="34" charset="0"/>
              </a:rPr>
              <a:t>15 minutes</a:t>
            </a:r>
          </a:p>
          <a:p>
            <a:pPr>
              <a:defRPr/>
            </a:pPr>
            <a:r>
              <a:rPr lang="en-US" sz="1000" b="1" dirty="0">
                <a:latin typeface="Arial" panose="020B0604020202020204" pitchFamily="34" charset="0"/>
                <a:cs typeface="Arial" panose="020B0604020202020204" pitchFamily="34" charset="0"/>
              </a:rPr>
              <a:t>Materials: </a:t>
            </a:r>
            <a:r>
              <a:rPr lang="en-US" sz="1000" dirty="0">
                <a:latin typeface="Arial" panose="020B0604020202020204" pitchFamily="34" charset="0"/>
                <a:cs typeface="Arial" panose="020B0604020202020204" pitchFamily="34" charset="0"/>
              </a:rPr>
              <a:t>Worksheet 8.2</a:t>
            </a:r>
          </a:p>
          <a:p>
            <a:pPr>
              <a:defRPr/>
            </a:pPr>
            <a:endParaRPr lang="en-US" sz="1000" dirty="0">
              <a:latin typeface="Arial" panose="020B0604020202020204" pitchFamily="34" charset="0"/>
              <a:cs typeface="Arial" panose="020B0604020202020204" pitchFamily="34" charset="0"/>
            </a:endParaRPr>
          </a:p>
          <a:p>
            <a:pPr>
              <a:defRPr/>
            </a:pPr>
            <a:r>
              <a:rPr lang="en-US" sz="1000" b="1" dirty="0">
                <a:latin typeface="Arial" pitchFamily="34" charset="0"/>
                <a:cs typeface="Arial" pitchFamily="34" charset="0"/>
              </a:rPr>
              <a:t>Instructor Note:</a:t>
            </a:r>
          </a:p>
          <a:p>
            <a:pPr>
              <a:defRPr/>
            </a:pPr>
            <a:r>
              <a:rPr lang="en-US" sz="1000" i="1" dirty="0">
                <a:latin typeface="Arial" pitchFamily="34" charset="0"/>
                <a:cs typeface="Arial" pitchFamily="34" charset="0"/>
              </a:rPr>
              <a:t>Using the video </a:t>
            </a:r>
            <a:r>
              <a:rPr lang="en-US" sz="1000" dirty="0">
                <a:latin typeface="Arial" pitchFamily="34" charset="0"/>
                <a:cs typeface="Arial" pitchFamily="34" charset="0"/>
              </a:rPr>
              <a:t>Responding to Ethanol Incidents</a:t>
            </a:r>
            <a:r>
              <a:rPr lang="en-US" sz="1000" i="1" dirty="0">
                <a:latin typeface="Arial" pitchFamily="34" charset="0"/>
                <a:cs typeface="Arial" pitchFamily="34" charset="0"/>
              </a:rPr>
              <a:t>, show the segment from 10:50 to 13:53. After the clip ask the following questions:</a:t>
            </a:r>
          </a:p>
          <a:p>
            <a:pPr marL="171450" indent="-171450">
              <a:buFont typeface="Arial" pitchFamily="34" charset="0"/>
              <a:buChar char="•"/>
              <a:defRPr/>
            </a:pPr>
            <a:r>
              <a:rPr lang="en-US" sz="1000" i="1" dirty="0">
                <a:latin typeface="Arial" pitchFamily="34" charset="0"/>
                <a:cs typeface="Arial" pitchFamily="34" charset="0"/>
              </a:rPr>
              <a:t>In the table-top demonstration, why were most of the foams ineffective on polar solvent fuels?</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Because ethyl alcohol and water mix together and foam bubbles are mostly water.</a:t>
            </a:r>
          </a:p>
          <a:p>
            <a:pPr marL="171450" indent="-171450">
              <a:buFont typeface="Arial" pitchFamily="34" charset="0"/>
              <a:buChar char="•"/>
              <a:defRPr/>
            </a:pPr>
            <a:r>
              <a:rPr lang="en-US" sz="1000" i="1" dirty="0">
                <a:latin typeface="Arial" pitchFamily="34" charset="0"/>
                <a:cs typeface="Arial" pitchFamily="34" charset="0"/>
              </a:rPr>
              <a:t>What was in the two Alcohol-Resistant (AR) foams that allowed them to create the foam blanket?</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Polymers</a:t>
            </a:r>
          </a:p>
          <a:p>
            <a:pPr marL="171450" indent="-171450">
              <a:buFont typeface="Arial" pitchFamily="34" charset="0"/>
              <a:buChar char="•"/>
              <a:defRPr/>
            </a:pPr>
            <a:r>
              <a:rPr lang="en-US" sz="1000" i="1" dirty="0">
                <a:latin typeface="Arial" pitchFamily="34" charset="0"/>
                <a:cs typeface="Arial" pitchFamily="34" charset="0"/>
              </a:rPr>
              <a:t>Why is dilution with water not an effective mitigation technique for polar solvent fires?</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Even at 5:1 ratio/ 500% dilution ethanol will still burn.</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a:defRPr/>
            </a:pPr>
            <a:r>
              <a:rPr lang="en-US" sz="1000" i="1" dirty="0">
                <a:latin typeface="Arial" pitchFamily="34" charset="0"/>
                <a:cs typeface="Arial" pitchFamily="34" charset="0"/>
              </a:rPr>
              <a:t>1. Have participants attempt to properly order the steps in the following procedures.</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2. Participants can work individually or in groups.</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3. After the participants have put the procedures in order, go over the correct order and then    </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    discuss the rationales behind each. </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Answers:</a:t>
            </a:r>
          </a:p>
          <a:p>
            <a:pPr>
              <a:defRPr/>
            </a:pPr>
            <a:r>
              <a:rPr lang="en-US" sz="1000" i="1" dirty="0">
                <a:latin typeface="Arial" pitchFamily="34" charset="0"/>
                <a:cs typeface="Arial" pitchFamily="34" charset="0"/>
              </a:rPr>
              <a:t>B</a:t>
            </a:r>
          </a:p>
          <a:p>
            <a:pPr>
              <a:defRPr/>
            </a:pPr>
            <a:r>
              <a:rPr lang="en-US" sz="1000" i="1" dirty="0">
                <a:latin typeface="Arial" pitchFamily="34" charset="0"/>
                <a:cs typeface="Arial" pitchFamily="34" charset="0"/>
              </a:rPr>
              <a:t>D</a:t>
            </a:r>
          </a:p>
          <a:p>
            <a:pPr>
              <a:defRPr/>
            </a:pPr>
            <a:r>
              <a:rPr lang="en-US" sz="1000" i="1" dirty="0">
                <a:latin typeface="Arial" pitchFamily="34" charset="0"/>
                <a:cs typeface="Arial" pitchFamily="34" charset="0"/>
              </a:rPr>
              <a:t>E</a:t>
            </a:r>
          </a:p>
          <a:p>
            <a:pPr>
              <a:defRPr/>
            </a:pPr>
            <a:r>
              <a:rPr lang="en-US" sz="1000" i="1" dirty="0">
                <a:latin typeface="Arial" pitchFamily="34" charset="0"/>
                <a:cs typeface="Arial" pitchFamily="34" charset="0"/>
              </a:rPr>
              <a:t>C</a:t>
            </a:r>
          </a:p>
          <a:p>
            <a:pPr>
              <a:defRPr/>
            </a:pPr>
            <a:r>
              <a:rPr lang="en-US" sz="1000" i="1" dirty="0">
                <a:latin typeface="Arial" pitchFamily="34" charset="0"/>
                <a:cs typeface="Arial" pitchFamily="34" charset="0"/>
              </a:rPr>
              <a:t>A</a:t>
            </a:r>
          </a:p>
          <a:p>
            <a:pPr>
              <a:defRPr/>
            </a:pPr>
            <a:r>
              <a:rPr lang="en-US" sz="1000" i="1" dirty="0">
                <a:latin typeface="Arial" pitchFamily="34" charset="0"/>
                <a:cs typeface="Arial" pitchFamily="34" charset="0"/>
              </a:rPr>
              <a:t>F</a:t>
            </a:r>
            <a:endParaRPr lang="en-US" sz="1000" dirty="0">
              <a:latin typeface="Arial" pitchFamily="34" charset="0"/>
              <a:cs typeface="Arial" pitchFamily="34" charset="0"/>
            </a:endParaRPr>
          </a:p>
          <a:p>
            <a:pPr>
              <a:defRPr/>
            </a:pP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Ask participants what emergency personnel, in addition to cleanup personnel, they would like to have on stand-by as they conduct their cleanups. Why?</a:t>
            </a:r>
            <a:endParaRPr lang="en-US" sz="1000" dirty="0">
              <a:latin typeface="Arial" pitchFamily="34" charset="0"/>
              <a:cs typeface="Arial" pitchFamily="34" charset="0"/>
            </a:endParaRPr>
          </a:p>
          <a:p>
            <a:pPr>
              <a:defRPr/>
            </a:pPr>
            <a:endParaRPr lang="en-US" sz="1000" b="1" dirty="0">
              <a:latin typeface="Arial" panose="020B0604020202020204" pitchFamily="34" charset="0"/>
              <a:cs typeface="Arial" panose="020B0604020202020204" pitchFamily="34" charset="0"/>
            </a:endParaRPr>
          </a:p>
          <a:p>
            <a:pPr>
              <a:defRPr/>
            </a:pPr>
            <a:endParaRPr lang="en-US" sz="1000" dirty="0">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FAA22947-3E2C-4D4E-8341-2F530AEE3D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A00EF5-6A77-465C-85C9-4B4EA7C4D7D2}" type="slidenum">
              <a:rPr lang="en-US" altLang="en-US">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65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2267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1"/>
          </p:nvPr>
        </p:nvSpPr>
        <p:spPr>
          <a:xfrm>
            <a:off x="609600" y="3886200"/>
            <a:ext cx="10972800" cy="2267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5E25B5-89B7-4C46-8A15-151290AC92BD}"/>
              </a:ext>
            </a:extLst>
          </p:cNvPr>
          <p:cNvSpPr>
            <a:spLocks noGrp="1" noChangeArrowheads="1"/>
          </p:cNvSpPr>
          <p:nvPr>
            <p:ph type="sldNum" sz="quarter" idx="12"/>
          </p:nvPr>
        </p:nvSpPr>
        <p:spPr/>
        <p:txBody>
          <a:bodyPr/>
          <a:lstStyle>
            <a:lvl1pPr>
              <a:defRPr smtClean="0"/>
            </a:lvl1pPr>
          </a:lstStyle>
          <a:p>
            <a:pPr>
              <a:defRPr/>
            </a:pPr>
            <a:fld id="{A7D8D73B-C685-4CA9-A146-A879FD7AC5A9}" type="slidenum">
              <a:rPr lang="en-US" altLang="en-US"/>
              <a:pPr>
                <a:defRPr/>
              </a:pPr>
              <a:t>‹#›</a:t>
            </a:fld>
            <a:endParaRPr lang="en-US" altLang="en-US"/>
          </a:p>
        </p:txBody>
      </p:sp>
    </p:spTree>
    <p:extLst>
      <p:ext uri="{BB962C8B-B14F-4D97-AF65-F5344CB8AC3E}">
        <p14:creationId xmlns:p14="http://schemas.microsoft.com/office/powerpoint/2010/main" val="3989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a:extLst>
              <a:ext uri="{FF2B5EF4-FFF2-40B4-BE49-F238E27FC236}">
                <a16:creationId xmlns:a16="http://schemas.microsoft.com/office/drawing/2014/main" id="{A59BE501-9E7F-4A73-A7F8-304DA943640C}"/>
              </a:ext>
            </a:extLst>
          </p:cNvPr>
          <p:cNvSpPr>
            <a:spLocks noGrp="1" noChangeArrowheads="1"/>
          </p:cNvSpPr>
          <p:nvPr>
            <p:ph type="sldNum" sz="quarter" idx="10"/>
          </p:nvPr>
        </p:nvSpPr>
        <p:spPr/>
        <p:txBody>
          <a:bodyPr/>
          <a:lstStyle>
            <a:lvl1pPr>
              <a:defRPr smtClean="0"/>
            </a:lvl1pPr>
          </a:lstStyle>
          <a:p>
            <a:pPr>
              <a:defRPr/>
            </a:pPr>
            <a:fld id="{6E449D77-1776-4ACF-9BD5-9A064D3D093C}" type="slidenum">
              <a:rPr lang="en-US" altLang="en-US"/>
              <a:pPr>
                <a:defRPr/>
              </a:pPr>
              <a:t>‹#›</a:t>
            </a:fld>
            <a:endParaRPr lang="en-US" altLang="en-US"/>
          </a:p>
        </p:txBody>
      </p:sp>
    </p:spTree>
    <p:extLst>
      <p:ext uri="{BB962C8B-B14F-4D97-AF65-F5344CB8AC3E}">
        <p14:creationId xmlns:p14="http://schemas.microsoft.com/office/powerpoint/2010/main" val="72217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6B8542-5D9A-4E24-9419-064863396ACB}"/>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8127B273-8E35-4DF6-A394-14D92371FF7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7BF8A9D-CE60-4403-96A8-89AC49997B3B}"/>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A9783B0-3A66-4C22-BE5C-D7C8C48FDCB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163B3C9-1332-47BA-A408-B0D8DA62EC57}" type="slidenum">
              <a:rPr lang="en-US" altLang="en-US"/>
              <a:pPr>
                <a:defRPr/>
              </a:pPr>
              <a:t>‹#›</a:t>
            </a:fld>
            <a:endParaRPr lang="en-US" altLang="en-US"/>
          </a:p>
        </p:txBody>
      </p:sp>
      <p:sp>
        <p:nvSpPr>
          <p:cNvPr id="9" name="Rectangle 9">
            <a:extLst>
              <a:ext uri="{FF2B5EF4-FFF2-40B4-BE49-F238E27FC236}">
                <a16:creationId xmlns:a16="http://schemas.microsoft.com/office/drawing/2014/main" id="{40E3F6A7-85C7-4D02-A607-803B94827098}"/>
              </a:ext>
            </a:extLst>
          </p:cNvPr>
          <p:cNvSpPr txBox="1">
            <a:spLocks noChangeArrowheads="1"/>
          </p:cNvSpPr>
          <p:nvPr/>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896834CB-64A8-4E04-B051-1D7CB3EFBAA6}" type="slidenum">
              <a:rPr lang="en-US" altLang="en-US" sz="1200" b="1" smtClean="0">
                <a:solidFill>
                  <a:schemeClr val="bg1"/>
                </a:solidFill>
                <a:latin typeface="Calibri" panose="020F0502020204030204" pitchFamily="34" charset="0"/>
              </a:rPr>
              <a:pPr algn="ctr" eaLnBrk="1" hangingPunct="1">
                <a:defRPr/>
              </a:pPr>
              <a:t>‹#›</a:t>
            </a:fld>
            <a:endParaRPr lang="en-US" altLang="en-US" sz="1200" b="1">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E876D25-0ADE-4C5B-A0C7-196502CB7C13}"/>
              </a:ext>
            </a:extLst>
          </p:cNvPr>
          <p:cNvSpPr>
            <a:spLocks noGrp="1"/>
          </p:cNvSpPr>
          <p:nvPr>
            <p:ph idx="1"/>
          </p:nvPr>
        </p:nvSpPr>
        <p:spPr>
          <a:xfrm>
            <a:off x="609600" y="914400"/>
            <a:ext cx="10896600" cy="5029200"/>
          </a:xfrm>
          <a:effectLst>
            <a:outerShdw blurRad="50800" dist="38100" dir="2700000" algn="tl" rotWithShape="0">
              <a:prstClr val="black">
                <a:alpha val="40000"/>
              </a:prstClr>
            </a:outerShdw>
          </a:effectLst>
        </p:spPr>
        <p:txBody>
          <a:bodyPr anchor="ctr"/>
          <a:lstStyle/>
          <a:p>
            <a:pPr marL="0" indent="0" algn="ctr" eaLnBrk="1" hangingPunct="1">
              <a:lnSpc>
                <a:spcPct val="150000"/>
              </a:lnSpc>
              <a:buFont typeface="Arial" panose="020B0604020202020204" pitchFamily="34" charset="0"/>
              <a:buNone/>
            </a:pPr>
            <a:r>
              <a:rPr lang="en-US" altLang="en-US" sz="4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Module 8:</a:t>
            </a:r>
          </a:p>
          <a:p>
            <a:pPr marL="0" indent="0" algn="ctr" eaLnBrk="1" hangingPunct="1">
              <a:buFont typeface="Arial" panose="020B0604020202020204" pitchFamily="34" charset="0"/>
              <a:buNone/>
            </a:pPr>
            <a:r>
              <a:rPr lang="en-US" altLang="en-US" sz="48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Storage and Pre-planning Considerations</a:t>
            </a: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06A0C66-77E2-4323-AE8F-95EEEAEA3C56}"/>
              </a:ext>
            </a:extLst>
          </p:cNvPr>
          <p:cNvSpPr>
            <a:spLocks noGrp="1"/>
          </p:cNvSpPr>
          <p:nvPr>
            <p:ph type="title"/>
          </p:nvPr>
        </p:nvSpPr>
        <p:spPr>
          <a:xfrm>
            <a:off x="609600" y="1"/>
            <a:ext cx="96012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9219" name="Rectangle 3">
            <a:extLst>
              <a:ext uri="{FF2B5EF4-FFF2-40B4-BE49-F238E27FC236}">
                <a16:creationId xmlns:a16="http://schemas.microsoft.com/office/drawing/2014/main" id="{4D4B2B26-0D58-4A12-ACB3-973BAF23A0BC}"/>
              </a:ext>
            </a:extLst>
          </p:cNvPr>
          <p:cNvSpPr>
            <a:spLocks noGrp="1"/>
          </p:cNvSpPr>
          <p:nvPr>
            <p:ph idx="1"/>
          </p:nvPr>
        </p:nvSpPr>
        <p:spPr>
          <a:xfrm>
            <a:off x="609600" y="1600200"/>
            <a:ext cx="10972800" cy="137160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develop plans to fight or contain fires at tank farms &amp; bulk storage facilities.</a:t>
            </a:r>
          </a:p>
        </p:txBody>
      </p:sp>
      <p:pic>
        <p:nvPicPr>
          <p:cNvPr id="9220" name="Picture 7">
            <a:extLst>
              <a:ext uri="{FF2B5EF4-FFF2-40B4-BE49-F238E27FC236}">
                <a16:creationId xmlns:a16="http://schemas.microsoft.com/office/drawing/2014/main" id="{18691F61-AA6A-4235-80DF-A79D18A3B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561"/>
          <a:stretch>
            <a:fillRect/>
          </a:stretch>
        </p:blipFill>
        <p:spPr bwMode="auto">
          <a:xfrm>
            <a:off x="3295650" y="2739312"/>
            <a:ext cx="5600700" cy="29637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D040A4-E488-4570-AA0B-58CBC59FF7AC}"/>
              </a:ext>
            </a:extLst>
          </p:cNvPr>
          <p:cNvSpPr>
            <a:spLocks noGrp="1"/>
          </p:cNvSpPr>
          <p:nvPr>
            <p:ph type="title"/>
          </p:nvPr>
        </p:nvSpPr>
        <p:spPr>
          <a:xfrm>
            <a:off x="609600" y="1"/>
            <a:ext cx="95250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1267" name="Rectangle 3">
            <a:extLst>
              <a:ext uri="{FF2B5EF4-FFF2-40B4-BE49-F238E27FC236}">
                <a16:creationId xmlns:a16="http://schemas.microsoft.com/office/drawing/2014/main" id="{46575492-ABFD-4B5F-A54C-1C74ED3F14CF}"/>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Agency responsibility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pre-plans, drills, &amp; walk-throughs on regular basis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&amp; maintain good relations &amp; cooperation with facility operators &amp; staff</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Pre-planning should identify:</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supplies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Special equipment</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Apparatus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Mutual aid &amp; contract services</a:t>
            </a:r>
          </a:p>
          <a:p>
            <a:pPr eaLnBrk="1" hangingPunct="1">
              <a:lnSpc>
                <a:spcPct val="90000"/>
              </a:lnSpc>
            </a:pPr>
            <a:r>
              <a:rPr lang="en-US" altLang="en-US" sz="28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Best defense is a pro-active approach and prevention!</a:t>
            </a:r>
          </a:p>
        </p:txBody>
      </p:sp>
      <p:pic>
        <p:nvPicPr>
          <p:cNvPr id="2" name="Picture 1">
            <a:extLst>
              <a:ext uri="{FF2B5EF4-FFF2-40B4-BE49-F238E27FC236}">
                <a16:creationId xmlns:a16="http://schemas.microsoft.com/office/drawing/2014/main" id="{DFD6FFAA-2073-4513-8BF3-06D8D5AC2BFE}"/>
              </a:ext>
            </a:extLst>
          </p:cNvPr>
          <p:cNvPicPr>
            <a:picLocks noChangeAspect="1"/>
          </p:cNvPicPr>
          <p:nvPr/>
        </p:nvPicPr>
        <p:blipFill rotWithShape="1">
          <a:blip r:embed="rId3"/>
          <a:srcRect t="10516" b="31606"/>
          <a:stretch/>
        </p:blipFill>
        <p:spPr>
          <a:xfrm>
            <a:off x="6705600" y="3073624"/>
            <a:ext cx="4210050" cy="214661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490DE9-D495-4396-88E3-33937E3B3AE1}"/>
              </a:ext>
            </a:extLst>
          </p:cNvPr>
          <p:cNvSpPr>
            <a:spLocks noGrp="1"/>
          </p:cNvSpPr>
          <p:nvPr>
            <p:ph type="title"/>
          </p:nvPr>
        </p:nvSpPr>
        <p:spPr>
          <a:xfrm>
            <a:off x="609600" y="0"/>
            <a:ext cx="9372600" cy="808037"/>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Bulk Storage Fire Operations</a:t>
            </a:r>
          </a:p>
        </p:txBody>
      </p:sp>
      <p:sp>
        <p:nvSpPr>
          <p:cNvPr id="13315" name="Rectangle 3">
            <a:extLst>
              <a:ext uri="{FF2B5EF4-FFF2-40B4-BE49-F238E27FC236}">
                <a16:creationId xmlns:a16="http://schemas.microsoft.com/office/drawing/2014/main" id="{7D55CB55-7FD7-4B8C-AEE3-9929C608C919}"/>
              </a:ext>
            </a:extLst>
          </p:cNvPr>
          <p:cNvSpPr>
            <a:spLocks noGrp="1"/>
          </p:cNvSpPr>
          <p:nvPr>
            <p:ph type="body" idx="1"/>
          </p:nvPr>
        </p:nvSpPr>
        <p:spPr>
          <a:xfrm>
            <a:off x="609600" y="1600200"/>
            <a:ext cx="71628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Considerations: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Pre-plans with predetermined response plans should be developed for emergency incidents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Fire foam flow rates should be established before incident occurs &amp; reviewed regularly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Storage tanks containing ethanol-blended fuels should be identified &amp; known by agency  personnel in advance</a:t>
            </a:r>
          </a:p>
        </p:txBody>
      </p:sp>
      <p:pic>
        <p:nvPicPr>
          <p:cNvPr id="3" name="Picture 2" descr="A picture containing orange, outdoor, person, man&#10;&#10;Description automatically generated">
            <a:extLst>
              <a:ext uri="{FF2B5EF4-FFF2-40B4-BE49-F238E27FC236}">
                <a16:creationId xmlns:a16="http://schemas.microsoft.com/office/drawing/2014/main" id="{6A23DA3F-B451-4B62-91E4-24FB0E1CC2AD}"/>
              </a:ext>
            </a:extLst>
          </p:cNvPr>
          <p:cNvPicPr>
            <a:picLocks noChangeAspect="1"/>
          </p:cNvPicPr>
          <p:nvPr/>
        </p:nvPicPr>
        <p:blipFill rotWithShape="1">
          <a:blip r:embed="rId3">
            <a:extLst>
              <a:ext uri="{28A0092B-C50C-407E-A947-70E740481C1C}">
                <a14:useLocalDpi xmlns:a14="http://schemas.microsoft.com/office/drawing/2010/main" val="0"/>
              </a:ext>
            </a:extLst>
          </a:blip>
          <a:srcRect l="4758" r="38245"/>
          <a:stretch/>
        </p:blipFill>
        <p:spPr>
          <a:xfrm>
            <a:off x="7924800" y="1676400"/>
            <a:ext cx="3352800" cy="37719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034A99-BEF9-469F-9A93-386618E06737}"/>
              </a:ext>
            </a:extLst>
          </p:cNvPr>
          <p:cNvSpPr>
            <a:spLocks noGrp="1"/>
          </p:cNvSpPr>
          <p:nvPr>
            <p:ph type="title"/>
          </p:nvPr>
        </p:nvSpPr>
        <p:spPr>
          <a:xfrm>
            <a:off x="609600" y="0"/>
            <a:ext cx="9525000" cy="8382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Bulk Storage Fire Operations</a:t>
            </a:r>
          </a:p>
        </p:txBody>
      </p:sp>
      <p:sp>
        <p:nvSpPr>
          <p:cNvPr id="15363" name="Rectangle 3">
            <a:extLst>
              <a:ext uri="{FF2B5EF4-FFF2-40B4-BE49-F238E27FC236}">
                <a16:creationId xmlns:a16="http://schemas.microsoft.com/office/drawing/2014/main" id="{80B4A778-B12D-43CB-81F3-493F3AB1EBAF}"/>
              </a:ext>
            </a:extLst>
          </p:cNvPr>
          <p:cNvSpPr>
            <a:spLocks noGrp="1"/>
          </p:cNvSpPr>
          <p:nvPr>
            <p:ph type="body" idx="1"/>
          </p:nvPr>
        </p:nvSpPr>
        <p:spPr>
          <a:xfrm>
            <a:off x="609600" y="1600200"/>
            <a:ext cx="7010400" cy="4419600"/>
          </a:xfrm>
        </p:spPr>
        <p:txBody>
          <a:bodyPr/>
          <a:lstStyle/>
          <a:p>
            <a:pPr marL="0" indent="0" eaLnBrk="1" hangingPunct="1">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Considerations:</a:t>
            </a:r>
          </a:p>
          <a:p>
            <a:pPr lvl="1" eaLnBrk="1" hangingPunct="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Connection locations &amp; required pressures &amp; flows identified on tanks provided with pre-piped foam systems</a:t>
            </a:r>
          </a:p>
          <a:p>
            <a:pPr lvl="1" eaLnBrk="1" hangingPunct="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Fires in storage tanks where no fixed systems are available/ usable or in cases where fixed systems rendered inoperable may not be extinguishable with non-fixed appliances</a:t>
            </a:r>
          </a:p>
        </p:txBody>
      </p:sp>
      <p:pic>
        <p:nvPicPr>
          <p:cNvPr id="2" name="Picture 1">
            <a:extLst>
              <a:ext uri="{FF2B5EF4-FFF2-40B4-BE49-F238E27FC236}">
                <a16:creationId xmlns:a16="http://schemas.microsoft.com/office/drawing/2014/main" id="{10AC4490-5F4D-4747-829F-5A492211ED61}"/>
              </a:ext>
            </a:extLst>
          </p:cNvPr>
          <p:cNvPicPr>
            <a:picLocks noChangeAspect="1"/>
          </p:cNvPicPr>
          <p:nvPr/>
        </p:nvPicPr>
        <p:blipFill rotWithShape="1">
          <a:blip r:embed="rId3"/>
          <a:srcRect l="15631" r="13321"/>
          <a:stretch/>
        </p:blipFill>
        <p:spPr>
          <a:xfrm>
            <a:off x="7924800" y="1933100"/>
            <a:ext cx="3657600" cy="3217544"/>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2E6887B-A688-443E-A5DF-3370C8265A26}"/>
              </a:ext>
            </a:extLst>
          </p:cNvPr>
          <p:cNvSpPr>
            <a:spLocks noGrp="1"/>
          </p:cNvSpPr>
          <p:nvPr>
            <p:ph type="title"/>
          </p:nvPr>
        </p:nvSpPr>
        <p:spPr>
          <a:xfrm>
            <a:off x="609600" y="0"/>
            <a:ext cx="9601200" cy="884237"/>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Pre-planning</a:t>
            </a:r>
          </a:p>
        </p:txBody>
      </p:sp>
      <p:sp>
        <p:nvSpPr>
          <p:cNvPr id="10243" name="Content Placeholder 2">
            <a:extLst>
              <a:ext uri="{FF2B5EF4-FFF2-40B4-BE49-F238E27FC236}">
                <a16:creationId xmlns:a16="http://schemas.microsoft.com/office/drawing/2014/main" id="{A2505B01-20FF-4D96-9D8D-2D669F3E5FBC}"/>
              </a:ext>
            </a:extLst>
          </p:cNvPr>
          <p:cNvSpPr>
            <a:spLocks noGrp="1"/>
          </p:cNvSpPr>
          <p:nvPr>
            <p:ph idx="1"/>
          </p:nvPr>
        </p:nvSpPr>
        <p:spPr>
          <a:xfrm>
            <a:off x="609600" y="1600200"/>
            <a:ext cx="7467600" cy="4373563"/>
          </a:xfrm>
        </p:spPr>
        <p:txBody>
          <a:bodyPr/>
          <a:lstStyle/>
          <a:p>
            <a:pPr>
              <a:defRPr/>
            </a:pPr>
            <a:r>
              <a:rPr lang="en-US" altLang="en-US" sz="2800" dirty="0">
                <a:solidFill>
                  <a:schemeClr val="bg1"/>
                </a:solidFill>
                <a:latin typeface="Arial" charset="0"/>
                <a:ea typeface="ＭＳ Ｐゴシック" pitchFamily="34" charset="-128"/>
                <a:cs typeface="Arial" charset="0"/>
              </a:rPr>
              <a:t>Steps involved in the pre-planning process include:</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Information gathering</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Information analysis</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Information distribution</a:t>
            </a:r>
          </a:p>
          <a:p>
            <a:pPr>
              <a:defRPr/>
            </a:pPr>
            <a:r>
              <a:rPr lang="en-US" altLang="en-US" sz="2600" dirty="0">
                <a:solidFill>
                  <a:srgbClr val="FFC000"/>
                </a:solidFill>
                <a:latin typeface="Arial" charset="0"/>
                <a:ea typeface="ＭＳ Ｐゴシック" pitchFamily="34" charset="-128"/>
                <a:cs typeface="Arial" charset="0"/>
              </a:rPr>
              <a:t>Again, consider consortium approach for bulk AR-AFFF storage and availability</a:t>
            </a:r>
          </a:p>
          <a:p>
            <a:pPr>
              <a:defRPr/>
            </a:pPr>
            <a:r>
              <a:rPr lang="en-US" altLang="en-US" sz="2600" dirty="0">
                <a:solidFill>
                  <a:srgbClr val="FFC000"/>
                </a:solidFill>
                <a:latin typeface="Arial" charset="0"/>
                <a:ea typeface="ＭＳ Ｐゴシック" pitchFamily="34" charset="-128"/>
                <a:cs typeface="Arial" charset="0"/>
              </a:rPr>
              <a:t>Ensure adequate foam resource management plan and foam stock rotation</a:t>
            </a:r>
          </a:p>
          <a:p>
            <a:pPr>
              <a:defRPr/>
            </a:pPr>
            <a:endParaRPr lang="en-US" altLang="en-US" sz="2800" dirty="0">
              <a:solidFill>
                <a:schemeClr val="bg1"/>
              </a:solidFill>
              <a:latin typeface="Arial" charset="0"/>
              <a:ea typeface="ＭＳ Ｐゴシック" pitchFamily="34" charset="-128"/>
              <a:cs typeface="Arial" charset="0"/>
            </a:endParaRPr>
          </a:p>
          <a:p>
            <a:pPr lvl="1">
              <a:buFont typeface="Arial" charset="0"/>
              <a:buChar char="–"/>
              <a:defRPr/>
            </a:pPr>
            <a:endParaRPr lang="en-US" altLang="en-US" sz="2600" dirty="0">
              <a:solidFill>
                <a:schemeClr val="bg1"/>
              </a:solidFill>
              <a:latin typeface="Arial" charset="0"/>
              <a:ea typeface="ＭＳ Ｐゴシック" pitchFamily="34" charset="-128"/>
              <a:cs typeface="Arial" charset="0"/>
            </a:endParaRPr>
          </a:p>
          <a:p>
            <a:pPr>
              <a:buFont typeface="Arial" charset="0"/>
              <a:buChar char="•"/>
              <a:defRPr/>
            </a:pPr>
            <a:endParaRPr lang="en-US" altLang="en-US" dirty="0">
              <a:solidFill>
                <a:schemeClr val="bg1"/>
              </a:solidFill>
              <a:ea typeface="ＭＳ Ｐゴシック" pitchFamily="34" charset="-128"/>
            </a:endParaRPr>
          </a:p>
        </p:txBody>
      </p:sp>
      <p:pic>
        <p:nvPicPr>
          <p:cNvPr id="2" name="Picture 1">
            <a:extLst>
              <a:ext uri="{FF2B5EF4-FFF2-40B4-BE49-F238E27FC236}">
                <a16:creationId xmlns:a16="http://schemas.microsoft.com/office/drawing/2014/main" id="{BAD0E762-0D4D-44A7-BE65-CB77618831D9}"/>
              </a:ext>
            </a:extLst>
          </p:cNvPr>
          <p:cNvPicPr>
            <a:picLocks noChangeAspect="1"/>
          </p:cNvPicPr>
          <p:nvPr/>
        </p:nvPicPr>
        <p:blipFill rotWithShape="1">
          <a:blip r:embed="rId3"/>
          <a:srcRect r="25750"/>
          <a:stretch/>
        </p:blipFill>
        <p:spPr>
          <a:xfrm>
            <a:off x="8052338" y="1801969"/>
            <a:ext cx="3530061" cy="3151031"/>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49BA9D6-5299-47FE-BC12-294B45AB4360}"/>
              </a:ext>
            </a:extLst>
          </p:cNvPr>
          <p:cNvSpPr>
            <a:spLocks noGrp="1"/>
          </p:cNvSpPr>
          <p:nvPr>
            <p:ph type="title"/>
          </p:nvPr>
        </p:nvSpPr>
        <p:spPr>
          <a:xfrm>
            <a:off x="609600" y="1"/>
            <a:ext cx="95250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19459" name="Rectangle 3">
            <a:extLst>
              <a:ext uri="{FF2B5EF4-FFF2-40B4-BE49-F238E27FC236}">
                <a16:creationId xmlns:a16="http://schemas.microsoft.com/office/drawing/2014/main" id="{5AB9ED28-4EBD-4765-9B7F-CB4631658280}"/>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Better positioned to respond if prepared in advance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 plan in place &amp; maintain good relationships with agencies that can offer support in time of crisis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Drills/ walk-throughs essential &amp; should be conducted on regular basis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Sometimes all that can safely be done is contain incident &amp; let fire run course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Knowing when to let this happen is an important component of safety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C946B2C-A1ED-4BBD-B22C-825422C0A484}"/>
              </a:ext>
            </a:extLst>
          </p:cNvPr>
          <p:cNvSpPr>
            <a:spLocks noGrp="1"/>
          </p:cNvSpPr>
          <p:nvPr>
            <p:ph type="title"/>
          </p:nvPr>
        </p:nvSpPr>
        <p:spPr>
          <a:xfrm>
            <a:off x="609600" y="76200"/>
            <a:ext cx="9601200" cy="1417638"/>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8.1:</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Emergency Procedures</a:t>
            </a:r>
          </a:p>
        </p:txBody>
      </p:sp>
      <p:sp>
        <p:nvSpPr>
          <p:cNvPr id="21507" name="Rectangle 3">
            <a:extLst>
              <a:ext uri="{FF2B5EF4-FFF2-40B4-BE49-F238E27FC236}">
                <a16:creationId xmlns:a16="http://schemas.microsoft.com/office/drawing/2014/main" id="{5AC95E6F-5933-4A0D-B5E6-0EF9C1430AAB}"/>
              </a:ext>
            </a:extLst>
          </p:cNvPr>
          <p:cNvSpPr>
            <a:spLocks noGrp="1"/>
          </p:cNvSpPr>
          <p:nvPr>
            <p:ph type="body" idx="1"/>
          </p:nvPr>
        </p:nvSpPr>
        <p:spPr>
          <a:xfrm>
            <a:off x="609600" y="2514600"/>
            <a:ext cx="10972800" cy="41449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utilize all the information discussed in the course to determine the appropriate procedures for fire &amp; non-fire ethanol emergencies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05C5022-0B39-4D5F-A6AD-CEBAE8575157}"/>
              </a:ext>
            </a:extLst>
          </p:cNvPr>
          <p:cNvSpPr>
            <a:spLocks noGrp="1"/>
          </p:cNvSpPr>
          <p:nvPr>
            <p:ph type="title"/>
          </p:nvPr>
        </p:nvSpPr>
        <p:spPr>
          <a:xfrm>
            <a:off x="609600" y="76201"/>
            <a:ext cx="9601200" cy="1447800"/>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8.2:</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Incident Procedures</a:t>
            </a:r>
            <a:endParaRPr lang="en-US" altLang="en-US" sz="4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3555" name="Content Placeholder 2">
            <a:extLst>
              <a:ext uri="{FF2B5EF4-FFF2-40B4-BE49-F238E27FC236}">
                <a16:creationId xmlns:a16="http://schemas.microsoft.com/office/drawing/2014/main" id="{DB457CFE-E248-4540-BDCA-1C1EC4961CFB}"/>
              </a:ext>
            </a:extLst>
          </p:cNvPr>
          <p:cNvSpPr>
            <a:spLocks noGrp="1"/>
          </p:cNvSpPr>
          <p:nvPr>
            <p:ph idx="1"/>
          </p:nvPr>
        </p:nvSpPr>
        <p:spPr>
          <a:xfrm>
            <a:off x="609600" y="2514600"/>
            <a:ext cx="10972800" cy="33528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show comprehension of the firefighting foam capabilities and inabilities to combat polar solvent fire emergencies</a:t>
            </a:r>
          </a:p>
          <a:p>
            <a:endParaRPr lang="en-US" altLang="en-US"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27204</TotalTime>
  <Words>1763</Words>
  <Application>Microsoft Office PowerPoint</Application>
  <PresentationFormat>Widescreen</PresentationFormat>
  <Paragraphs>149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Objective</vt:lpstr>
      <vt:lpstr>Introduction</vt:lpstr>
      <vt:lpstr>Bulk Storage Fire Operations</vt:lpstr>
      <vt:lpstr>Bulk Storage Fire Operations</vt:lpstr>
      <vt:lpstr>Pre-planning</vt:lpstr>
      <vt:lpstr>Summary</vt:lpstr>
      <vt:lpstr>Activity 8.1: Ethanol Emergency Procedures</vt:lpstr>
      <vt:lpstr>Activity 8.2: Ethanol Incident Procedures</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146</cp:revision>
  <cp:lastPrinted>2020-03-04T15:34:46Z</cp:lastPrinted>
  <dcterms:modified xsi:type="dcterms:W3CDTF">2020-03-20T21:11:51Z</dcterms:modified>
</cp:coreProperties>
</file>