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22" r:id="rId5"/>
    <p:sldId id="307" r:id="rId6"/>
    <p:sldId id="319" r:id="rId7"/>
    <p:sldId id="308" r:id="rId8"/>
    <p:sldId id="309" r:id="rId9"/>
    <p:sldId id="321" r:id="rId10"/>
    <p:sldId id="310" r:id="rId11"/>
    <p:sldId id="318" r:id="rId12"/>
    <p:sldId id="323" r:id="rId13"/>
    <p:sldId id="317" r:id="rId14"/>
    <p:sldId id="316" r:id="rId15"/>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5DBA3E"/>
    <a:srgbClr val="FF0000"/>
    <a:srgbClr val="003175"/>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45A21-690A-42F7-9523-EEA10EFFA552}" v="10" dt="2020-03-20T20:31:37.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2" autoAdjust="0"/>
    <p:restoredTop sz="72515" autoAdjust="0"/>
  </p:normalViewPr>
  <p:slideViewPr>
    <p:cSldViewPr>
      <p:cViewPr varScale="1">
        <p:scale>
          <a:sx n="79" d="100"/>
          <a:sy n="79" d="100"/>
        </p:scale>
        <p:origin x="2106" y="108"/>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3F145A21-690A-42F7-9523-EEA10EFFA552}"/>
    <pc:docChg chg="modSld modMainMaster">
      <pc:chgData name="Missy Ruff" userId="2fedf697-c7c4-47e5-81d4-5bd69038a8f8" providerId="ADAL" clId="{3F145A21-690A-42F7-9523-EEA10EFFA552}" dt="2020-03-24T01:12:46.468" v="61" actId="20577"/>
      <pc:docMkLst>
        <pc:docMk/>
      </pc:docMkLst>
      <pc:sldChg chg="modSp">
        <pc:chgData name="Missy Ruff" userId="2fedf697-c7c4-47e5-81d4-5bd69038a8f8" providerId="ADAL" clId="{3F145A21-690A-42F7-9523-EEA10EFFA552}" dt="2020-03-16T15:49:38.563" v="43" actId="207"/>
        <pc:sldMkLst>
          <pc:docMk/>
          <pc:sldMk cId="0" sldId="308"/>
        </pc:sldMkLst>
        <pc:spChg chg="mod">
          <ac:chgData name="Missy Ruff" userId="2fedf697-c7c4-47e5-81d4-5bd69038a8f8" providerId="ADAL" clId="{3F145A21-690A-42F7-9523-EEA10EFFA552}" dt="2020-03-16T15:49:38.563" v="43" actId="207"/>
          <ac:spMkLst>
            <pc:docMk/>
            <pc:sldMk cId="0" sldId="308"/>
            <ac:spMk id="8194" creationId="{D0AF8090-20E8-48AD-B152-AF30CFA83001}"/>
          </ac:spMkLst>
        </pc:spChg>
      </pc:sldChg>
      <pc:sldChg chg="modSp modNotesTx">
        <pc:chgData name="Missy Ruff" userId="2fedf697-c7c4-47e5-81d4-5bd69038a8f8" providerId="ADAL" clId="{3F145A21-690A-42F7-9523-EEA10EFFA552}" dt="2020-03-16T15:49:49.075" v="44" actId="207"/>
        <pc:sldMkLst>
          <pc:docMk/>
          <pc:sldMk cId="0" sldId="310"/>
        </pc:sldMkLst>
        <pc:spChg chg="mod">
          <ac:chgData name="Missy Ruff" userId="2fedf697-c7c4-47e5-81d4-5bd69038a8f8" providerId="ADAL" clId="{3F145A21-690A-42F7-9523-EEA10EFFA552}" dt="2020-03-16T15:49:49.075" v="44" actId="207"/>
          <ac:spMkLst>
            <pc:docMk/>
            <pc:sldMk cId="0" sldId="310"/>
            <ac:spMk id="11266" creationId="{E7CDA5E1-B2D0-4438-9451-6622FD553C56}"/>
          </ac:spMkLst>
        </pc:spChg>
      </pc:sldChg>
      <pc:sldChg chg="modSp modNotesTx">
        <pc:chgData name="Missy Ruff" userId="2fedf697-c7c4-47e5-81d4-5bd69038a8f8" providerId="ADAL" clId="{3F145A21-690A-42F7-9523-EEA10EFFA552}" dt="2020-03-24T01:12:46.468" v="61" actId="20577"/>
        <pc:sldMkLst>
          <pc:docMk/>
          <pc:sldMk cId="0" sldId="319"/>
        </pc:sldMkLst>
        <pc:spChg chg="mod">
          <ac:chgData name="Missy Ruff" userId="2fedf697-c7c4-47e5-81d4-5bd69038a8f8" providerId="ADAL" clId="{3F145A21-690A-42F7-9523-EEA10EFFA552}" dt="2020-03-24T01:12:46.468" v="61" actId="20577"/>
          <ac:spMkLst>
            <pc:docMk/>
            <pc:sldMk cId="0" sldId="319"/>
            <ac:spMk id="11266" creationId="{7324F827-D162-4A3C-B25D-D1737366AB70}"/>
          </ac:spMkLst>
        </pc:spChg>
      </pc:sldChg>
      <pc:sldChg chg="setBg">
        <pc:chgData name="Missy Ruff" userId="2fedf697-c7c4-47e5-81d4-5bd69038a8f8" providerId="ADAL" clId="{3F145A21-690A-42F7-9523-EEA10EFFA552}" dt="2020-03-16T15:49:11.905" v="42"/>
        <pc:sldMkLst>
          <pc:docMk/>
          <pc:sldMk cId="0" sldId="322"/>
        </pc:sldMkLst>
      </pc:sldChg>
      <pc:sldChg chg="modSp">
        <pc:chgData name="Missy Ruff" userId="2fedf697-c7c4-47e5-81d4-5bd69038a8f8" providerId="ADAL" clId="{3F145A21-690A-42F7-9523-EEA10EFFA552}" dt="2020-03-16T15:50:16.528" v="47" actId="14100"/>
        <pc:sldMkLst>
          <pc:docMk/>
          <pc:sldMk cId="3047447773" sldId="323"/>
        </pc:sldMkLst>
        <pc:spChg chg="mod">
          <ac:chgData name="Missy Ruff" userId="2fedf697-c7c4-47e5-81d4-5bd69038a8f8" providerId="ADAL" clId="{3F145A21-690A-42F7-9523-EEA10EFFA552}" dt="2020-03-16T15:50:16.528" v="47" actId="14100"/>
          <ac:spMkLst>
            <pc:docMk/>
            <pc:sldMk cId="3047447773" sldId="323"/>
            <ac:spMk id="2" creationId="{1A62E7D5-8B76-4CEE-8904-63C2DB82AFB9}"/>
          </ac:spMkLst>
        </pc:spChg>
      </pc:sldChg>
      <pc:sldMasterChg chg="setBg modSldLayout">
        <pc:chgData name="Missy Ruff" userId="2fedf697-c7c4-47e5-81d4-5bd69038a8f8" providerId="ADAL" clId="{3F145A21-690A-42F7-9523-EEA10EFFA552}" dt="2020-03-16T15:49:11.905" v="42"/>
        <pc:sldMasterMkLst>
          <pc:docMk/>
          <pc:sldMasterMk cId="0" sldId="2147483648"/>
        </pc:sldMasterMkLst>
        <pc:sldLayoutChg chg="setBg">
          <pc:chgData name="Missy Ruff" userId="2fedf697-c7c4-47e5-81d4-5bd69038a8f8" providerId="ADAL" clId="{3F145A21-690A-42F7-9523-EEA10EFFA552}" dt="2020-03-16T15:49:11.905" v="42"/>
          <pc:sldLayoutMkLst>
            <pc:docMk/>
            <pc:sldMasterMk cId="0" sldId="2147483648"/>
            <pc:sldLayoutMk cId="3924489132" sldId="2147484052"/>
          </pc:sldLayoutMkLst>
        </pc:sldLayoutChg>
        <pc:sldLayoutChg chg="setBg">
          <pc:chgData name="Missy Ruff" userId="2fedf697-c7c4-47e5-81d4-5bd69038a8f8" providerId="ADAL" clId="{3F145A21-690A-42F7-9523-EEA10EFFA552}" dt="2020-03-16T15:49:11.905" v="42"/>
          <pc:sldLayoutMkLst>
            <pc:docMk/>
            <pc:sldMasterMk cId="0" sldId="2147483648"/>
            <pc:sldLayoutMk cId="3021219782" sldId="2147484053"/>
          </pc:sldLayoutMkLst>
        </pc:sldLayoutChg>
        <pc:sldLayoutChg chg="setBg">
          <pc:chgData name="Missy Ruff" userId="2fedf697-c7c4-47e5-81d4-5bd69038a8f8" providerId="ADAL" clId="{3F145A21-690A-42F7-9523-EEA10EFFA552}" dt="2020-03-16T15:49:11.905" v="42"/>
          <pc:sldLayoutMkLst>
            <pc:docMk/>
            <pc:sldMasterMk cId="0" sldId="2147483648"/>
            <pc:sldLayoutMk cId="4118120388" sldId="214748405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E907C-66F1-4A0E-A45B-EC6B4D411477}"/>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7655DF1F-8BDF-4042-8CC7-34A4B09B24FA}"/>
              </a:ext>
            </a:extLst>
          </p:cNvPr>
          <p:cNvSpPr>
            <a:spLocks noGrp="1"/>
          </p:cNvSpPr>
          <p:nvPr>
            <p:ph type="dt" sz="quarter"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Arial" charset="0"/>
              </a:defRPr>
            </a:lvl1pPr>
          </a:lstStyle>
          <a:p>
            <a:pPr>
              <a:defRPr/>
            </a:pPr>
            <a:fld id="{D32F7404-04C2-41CF-8AFA-C216DCEFB945}" type="datetimeFigureOut">
              <a:rPr lang="en-US"/>
              <a:pPr>
                <a:defRPr/>
              </a:pPr>
              <a:t>3/23/2020</a:t>
            </a:fld>
            <a:endParaRPr lang="en-US"/>
          </a:p>
        </p:txBody>
      </p:sp>
      <p:sp>
        <p:nvSpPr>
          <p:cNvPr id="4" name="Footer Placeholder 3">
            <a:extLst>
              <a:ext uri="{FF2B5EF4-FFF2-40B4-BE49-F238E27FC236}">
                <a16:creationId xmlns:a16="http://schemas.microsoft.com/office/drawing/2014/main" id="{10CD9535-8AF1-434C-AA52-D875A4BB3261}"/>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8001EAC7-676E-48DB-BB21-94B01F3EDC20}"/>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vl1pPr>
          </a:lstStyle>
          <a:p>
            <a:pPr>
              <a:defRPr/>
            </a:pPr>
            <a:fld id="{20942485-FB7D-4829-BCAF-852673D7F1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56F7C3-911A-4BAB-9380-721B1504EC21}"/>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6016511-07B4-455F-8A70-FA45EDBB1431}"/>
              </a:ext>
            </a:extLst>
          </p:cNvPr>
          <p:cNvSpPr>
            <a:spLocks noGrp="1"/>
          </p:cNvSpPr>
          <p:nvPr>
            <p:ph type="dt"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7F26A011-F25D-463B-BD40-1652331F8777}" type="datetimeFigureOut">
              <a:rPr lang="en-US"/>
              <a:pPr>
                <a:defRPr/>
              </a:pPr>
              <a:t>3/23/2020</a:t>
            </a:fld>
            <a:endParaRPr lang="en-US"/>
          </a:p>
        </p:txBody>
      </p:sp>
      <p:sp>
        <p:nvSpPr>
          <p:cNvPr id="4" name="Slide Image Placeholder 3">
            <a:extLst>
              <a:ext uri="{FF2B5EF4-FFF2-40B4-BE49-F238E27FC236}">
                <a16:creationId xmlns:a16="http://schemas.microsoft.com/office/drawing/2014/main" id="{FB4E2076-1E7E-4B0B-9083-F3B7E993A8FB}"/>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a:endParaRPr lang="en-US" noProof="0"/>
          </a:p>
        </p:txBody>
      </p:sp>
      <p:sp>
        <p:nvSpPr>
          <p:cNvPr id="5" name="Notes Placeholder 4">
            <a:extLst>
              <a:ext uri="{FF2B5EF4-FFF2-40B4-BE49-F238E27FC236}">
                <a16:creationId xmlns:a16="http://schemas.microsoft.com/office/drawing/2014/main" id="{1BCFEA29-7E5B-4F02-8930-DE271A9AA91D}"/>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7E134B-3BB4-4923-A862-F61AC3C690B9}"/>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0B51EC7-2026-4824-B133-12609115175E}"/>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ABE034D5-752F-461F-9BC9-94FEFC54C0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C3A8486-CFAD-46F1-BA34-53C8D6F158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9B5D97-52CE-4BB6-AFAD-152B49B92CD9}"/>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a:t>
            </a:r>
            <a:r>
              <a:rPr lang="en-US" sz="1000" dirty="0">
                <a:latin typeface="Arial" pitchFamily="34" charset="0"/>
                <a:cs typeface="Arial" pitchFamily="34" charset="0"/>
              </a:rPr>
              <a:t>: 30 minutes/ 55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p>
          <a:p>
            <a:pPr marL="171450" indent="-171450">
              <a:buFont typeface="Arial" pitchFamily="34" charset="0"/>
              <a:buChar char="•"/>
              <a:defRPr/>
            </a:pPr>
            <a:r>
              <a:rPr lang="en-US" sz="1000" dirty="0">
                <a:latin typeface="Arial" pitchFamily="34" charset="0"/>
                <a:cs typeface="Arial" pitchFamily="34" charset="0"/>
              </a:rPr>
              <a:t>Activity 7.1</a:t>
            </a:r>
          </a:p>
          <a:p>
            <a:pPr marL="628650" lvl="1" indent="-171450">
              <a:buFont typeface="Arial" pitchFamily="34" charset="0"/>
              <a:buChar char="•"/>
              <a:defRPr/>
            </a:pPr>
            <a:r>
              <a:rPr lang="en-US" sz="1000" dirty="0">
                <a:latin typeface="Arial" pitchFamily="34" charset="0"/>
                <a:cs typeface="Arial" pitchFamily="34" charset="0"/>
              </a:rPr>
              <a:t>Worksheet 7.1</a:t>
            </a:r>
          </a:p>
          <a:p>
            <a:pPr marL="171450" indent="-171450">
              <a:buFont typeface="Arial" pitchFamily="34" charset="0"/>
              <a:buChar char="•"/>
              <a:defRPr/>
            </a:pPr>
            <a:r>
              <a:rPr lang="en-US" sz="1000" i="1" dirty="0">
                <a:latin typeface="Arial" pitchFamily="34" charset="0"/>
                <a:cs typeface="Arial" pitchFamily="34" charset="0"/>
              </a:rPr>
              <a:t>Emergency Response Considerations </a:t>
            </a:r>
            <a:r>
              <a:rPr lang="en-US" sz="1000" dirty="0">
                <a:latin typeface="Arial" pitchFamily="34" charset="0"/>
                <a:cs typeface="Arial" pitchFamily="34" charset="0"/>
              </a:rPr>
              <a:t>video – (Show the video segment from 15:42 to 17:50)</a:t>
            </a:r>
          </a:p>
          <a:p>
            <a:pPr>
              <a:defRPr/>
            </a:pPr>
            <a:endParaRPr lang="en-US" dirty="0"/>
          </a:p>
        </p:txBody>
      </p:sp>
      <p:sp>
        <p:nvSpPr>
          <p:cNvPr id="8196" name="Slide Number Placeholder 3">
            <a:extLst>
              <a:ext uri="{FF2B5EF4-FFF2-40B4-BE49-F238E27FC236}">
                <a16:creationId xmlns:a16="http://schemas.microsoft.com/office/drawing/2014/main" id="{826A4F88-7493-409B-9C88-3B5A241A62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5950E6-D3C9-4848-87F8-787173EAA056}" type="slidenum">
              <a:rPr lang="en-US" altLang="en-US" sz="1200" smtClean="0">
                <a:latin typeface="Calibri" panose="020F0502020204030204" pitchFamily="34" charset="0"/>
              </a:rPr>
              <a:pPr/>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D7ECEF-E2DE-4FF6-BC5D-DAB604F4B0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A16D095-68CC-4287-A836-59BB4976B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latin typeface="Arial" panose="020B0604020202020204" pitchFamily="34" charset="0"/>
                <a:ea typeface="ＭＳ Ｐゴシック" panose="020B0600070205080204" pitchFamily="34" charset="-128"/>
                <a:cs typeface="Arial" panose="020B0604020202020204" pitchFamily="34" charset="0"/>
              </a:rPr>
              <a:t>Regardless of whether you are confronted with a spill or a fire, there are certain procedures that must be followed in order to ensure safe incident management. Knowing the type of fuel that has spilled or is burning is essential to the success of your operation. In addition, you should take steps to contain the event and appropriately distribute the proper foam. It is very critical that all emergency responders wear appropriate PPE when responding to emergencies involving ethanol-blended fuels.</a:t>
            </a:r>
          </a:p>
          <a:p>
            <a:endParaRPr lang="en-US"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E86495E-A5D2-44B0-9773-8ED1202B3E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57DB179-3983-42BB-B436-35BDF6C337D9}"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A5EC852-E7B7-4DAA-AF8D-1E62C1034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5B7A783-E35D-4EDE-BFA1-BD6330F108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Time:</a:t>
            </a:r>
            <a:r>
              <a:rPr lang="en-US" altLang="en-US" sz="1000">
                <a:latin typeface="Arial" panose="020B0604020202020204" pitchFamily="34" charset="0"/>
                <a:ea typeface="ＭＳ Ｐゴシック" panose="020B0600070205080204" pitchFamily="34" charset="-128"/>
                <a:cs typeface="Arial" panose="020B0604020202020204" pitchFamily="34" charset="0"/>
              </a:rPr>
              <a:t> 15 minutes</a:t>
            </a:r>
          </a:p>
          <a:p>
            <a:r>
              <a:rPr lang="en-US" altLang="en-US" sz="1000" b="1">
                <a:latin typeface="Arial" panose="020B0604020202020204" pitchFamily="34" charset="0"/>
                <a:ea typeface="ＭＳ Ｐゴシック" panose="020B0600070205080204" pitchFamily="34" charset="-128"/>
                <a:cs typeface="Arial" panose="020B0604020202020204" pitchFamily="34" charset="0"/>
              </a:rPr>
              <a:t>Materials:</a:t>
            </a:r>
            <a:r>
              <a:rPr lang="en-US" altLang="en-US" sz="1000">
                <a:latin typeface="Arial" panose="020B0604020202020204" pitchFamily="34" charset="0"/>
                <a:ea typeface="ＭＳ Ｐゴシック" panose="020B0600070205080204" pitchFamily="34" charset="-128"/>
                <a:cs typeface="Arial" panose="020B0604020202020204" pitchFamily="34" charset="0"/>
              </a:rPr>
              <a:t> Worksheet 7.1</a:t>
            </a:r>
          </a:p>
          <a:p>
            <a:endParaRPr lang="en-US" altLang="en-US" sz="1000" b="1">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a:latin typeface="Arial" panose="020B0604020202020204" pitchFamily="34" charset="0"/>
                <a:ea typeface="ＭＳ Ｐゴシック" panose="020B0600070205080204" pitchFamily="34" charset="-128"/>
                <a:cs typeface="Arial" panose="020B0604020202020204" pitchFamily="34" charset="0"/>
              </a:rPr>
              <a:t>Instructor Directions:</a:t>
            </a: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1. Have participants attempt to properly order the steps in the following procedures.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2. Participants can work individually or in groups.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3. Use Worksheet 7.1.</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4. After the participants have put the procedures in order, go over the correct order and then    </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    discuss the rationales behind each. </a:t>
            </a:r>
          </a:p>
          <a:p>
            <a:endParaRPr lang="en-US" altLang="en-US" sz="1000" i="1">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a:latin typeface="Arial" panose="020B0604020202020204" pitchFamily="34" charset="0"/>
                <a:ea typeface="ＭＳ Ｐゴシック" panose="020B0600070205080204" pitchFamily="34" charset="-128"/>
                <a:cs typeface="Arial" panose="020B0604020202020204" pitchFamily="34" charset="0"/>
              </a:rPr>
              <a:t>Answers:</a:t>
            </a: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D</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A</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B</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a:latin typeface="Arial" panose="020B0604020202020204" pitchFamily="34" charset="0"/>
                <a:ea typeface="ＭＳ Ｐゴシック" panose="020B0600070205080204" pitchFamily="34" charset="-128"/>
                <a:cs typeface="Arial" panose="020B0604020202020204" pitchFamily="34" charset="0"/>
              </a:rPr>
              <a:t>C</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8" name="Slide Number Placeholder 3">
            <a:extLst>
              <a:ext uri="{FF2B5EF4-FFF2-40B4-BE49-F238E27FC236}">
                <a16:creationId xmlns:a16="http://schemas.microsoft.com/office/drawing/2014/main" id="{1127C27D-938B-48E2-931F-D7FD9056C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B6AA82-3707-4B8B-B4BB-8E76EF2A1F5D}" type="slidenum">
              <a:rPr lang="en-US" altLang="en-US" smtClean="0"/>
              <a:pPr>
                <a:spcBef>
                  <a:spcPct val="0"/>
                </a:spcBef>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22B2293-2C22-43F3-9E05-7FE477A763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B6E3152-9215-47B0-9539-A3099B3066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a:latin typeface="Arial" panose="020B0604020202020204" pitchFamily="34" charset="0"/>
                <a:ea typeface="ＭＳ Ｐゴシック" panose="020B0600070205080204" pitchFamily="34" charset="-128"/>
                <a:cs typeface="Arial" panose="020B0604020202020204" pitchFamily="34" charset="0"/>
              </a:rPr>
              <a:t>1. Discuss the possible combinations of fuel/ ethanol-blended fuel spills.</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2. Determine the tools/ personnel/ steps necessary to clean up spills of various fuels.</a:t>
            </a:r>
          </a:p>
        </p:txBody>
      </p:sp>
      <p:sp>
        <p:nvSpPr>
          <p:cNvPr id="10244" name="Slide Number Placeholder 3">
            <a:extLst>
              <a:ext uri="{FF2B5EF4-FFF2-40B4-BE49-F238E27FC236}">
                <a16:creationId xmlns:a16="http://schemas.microsoft.com/office/drawing/2014/main" id="{F05D5A78-DA48-4B60-BBD1-60F4F0D970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566169-1FE4-477E-9746-0EAC7B6270A0}"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D84CEE3-B34B-4CFE-90E3-BA12BAAA0C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2E91F24-B62A-426A-B4E4-7A6CABCFD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(15:42 to 17:50). </a:t>
            </a:r>
          </a:p>
          <a:p>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Group Discussion:</a:t>
            </a:r>
            <a:endParaRPr lang="en-US" altLang="en-US" sz="1000" i="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The video previously mentioned that dilution with water was not an effective tactic for ethanol and ethanol-fuel blend fires. Why is this true?</a:t>
            </a:r>
          </a:p>
          <a:p>
            <a:pPr marL="628650" lvl="1" indent="-171450">
              <a:buFontTx/>
              <a:buChar char="•"/>
            </a:pPr>
            <a:r>
              <a:rPr lang="en-US" altLang="en-US" sz="1000" b="1" i="1" dirty="0">
                <a:latin typeface="Arial" panose="020B0604020202020204" pitchFamily="34" charset="0"/>
                <a:ea typeface="ＭＳ Ｐゴシック" panose="020B0600070205080204" pitchFamily="34" charset="-128"/>
                <a:cs typeface="Arial" panose="020B0604020202020204" pitchFamily="34" charset="0"/>
              </a:rPr>
              <a:t>Answer: </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Ethanol diluted up to 500% (5:1 ratio) with water will still burn.</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Understanding the properties and characteristics of both gasoline and ethanol will help emergency responders mitigate incidents involving ethanol-blended fuels. Gasoline blended with up to 10% ethanol will retain hydrocarbon fuel chemical characteristics. Blends with greater than 10% ethanol will start to take on polar solvent characteristics. Absorbents and booms that are designed to pick up oil-type substances will pick up the ethanol-blended fuel.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When water is introduced to a gasoline ethanol blend, phase separation may start to take place. Phase separation occurs after the fuel blend reaches the water saturation point. The water will then attract the ethanol and form a water/ ethanol solution in the bottom of the tank. In this situation, an oil-type boom or absorbent will pick up the remaining gasoline on top leaving the water/ ethanol solution.</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https://www.youtube.com/watch?v=-o5D-nic9WM is a video of hydrocarbon and ethanol fuels burning.</a:t>
            </a:r>
          </a:p>
          <a:p>
            <a:endParaRPr lang="en-US"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7ED4C808-FA7C-450E-91EF-1A2C375525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B4D4F9D-26F3-4F56-B5F1-6AB9ADA6F763}"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D9F6E19-5ECE-4591-B178-D490FDE83D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3595BCD-ED4A-4FE3-B407-21879DE6E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important to recognize the various types of spill control measures that may be needed in an emergency response. Different tactics will be needed for land spills versus water spills. It is also important to recognize what type of spill containment products will be needed.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important to notify the appropriate local, state and/ or Federal authorities having jurisdiction in the event of a spill. </a:t>
            </a:r>
          </a:p>
          <a:p>
            <a:endParaRPr lang="en-US" altLang="en-US" dirty="0">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20E4220A-D5E2-4396-8347-12A58AB1CD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645B9F-E4AE-46D5-87FB-B4CD82BE8D3F}"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D9E4D43-601F-43F8-AC09-F03FAD390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ECCA6C7-F361-4543-A607-23D49E0C73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water/ ethanol solution can be picked up with water absorbing boom or absorbent. Keep in mind that depending on the water-to-ethanol ratio, the solution may still be flammable.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Also remember that if foam is used to contain the ethanol-blended fuel vapor, a portion of the foam solution will absorb into the ethanol-blended fuel, forming a solution that sinks below the gasoline level. This solution again will have water/ ethanol properties, which will require a water-type boom or absorbent. The ethanol-blended fuel located just below the foam membrane will require an oil-type absorbent since the ethanol/ gasoline blend will still maintain hydrocarbon characteristics.</a:t>
            </a:r>
          </a:p>
          <a:p>
            <a:endParaRPr lang="en-US" altLang="en-US" dirty="0">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1E438CFF-C262-4E17-B750-C384D6C266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ADF56E1-CAB1-4929-8CF1-11C0AAE0FB12}"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C23CA4D-EB43-4495-942D-1FC2C22D2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766DF2-DCEB-4384-BD3D-7CE8C2DC9622}"/>
              </a:ext>
            </a:extLst>
          </p:cNvPr>
          <p:cNvSpPr>
            <a:spLocks noGrp="1"/>
          </p:cNvSpPr>
          <p:nvPr>
            <p:ph type="body" idx="1"/>
          </p:nvPr>
        </p:nvSpPr>
        <p:spPr/>
        <p:txBody>
          <a:bodyPr/>
          <a:lstStyle/>
          <a:p>
            <a:pPr>
              <a:defRPr/>
            </a:pPr>
            <a:r>
              <a:rPr lang="en-US" sz="1000" dirty="0">
                <a:latin typeface="Arial" panose="020B0604020202020204" pitchFamily="34" charset="0"/>
                <a:cs typeface="Arial" panose="020B0604020202020204" pitchFamily="34" charset="0"/>
              </a:rPr>
              <a:t>Control zones are the areas established around a hazardous materials incident and indicate the safety level and degree of hazard in that particular zone. Control zones are initially established using the U.S. DOT </a:t>
            </a:r>
            <a:r>
              <a:rPr lang="en-US" sz="1000" i="1" dirty="0">
                <a:latin typeface="Arial" panose="020B0604020202020204" pitchFamily="34" charset="0"/>
                <a:cs typeface="Arial" panose="020B0604020202020204" pitchFamily="34" charset="0"/>
              </a:rPr>
              <a:t>Emergency Response Guidebook</a:t>
            </a:r>
            <a:r>
              <a:rPr lang="en-US" sz="1000" dirty="0">
                <a:latin typeface="Arial" panose="020B0604020202020204" pitchFamily="34" charset="0"/>
                <a:cs typeface="Arial" panose="020B0604020202020204" pitchFamily="34" charset="0"/>
              </a:rPr>
              <a:t>. There are three control zones that must be established: hot, warm, and cold.</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hot zone is located immediately around the release of a material. This area encompasses materials that are hazards. It is the area of greatest danger and contamination. </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warm zone is located immediately outside of the hot zone and is the area where decontamination takes place. </a:t>
            </a:r>
          </a:p>
          <a:p>
            <a:pPr marL="171450" indent="-171450">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cold zone begins where the warm zone ends. The command post, as well as other support functions, is located in the cold zone. Personal protective clothing in this area may be limited to safety equipment and normal working clothes.</a:t>
            </a:r>
          </a:p>
          <a:p>
            <a:pPr marL="171450" indent="-171450">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After the control zones are established then detection and monitoring is used to refine and enhance those control zones. It is important to remember that control zones may be adjusted ad the incident changes.</a:t>
            </a:r>
          </a:p>
          <a:p>
            <a:pPr>
              <a:defRPr/>
            </a:pPr>
            <a:r>
              <a:rPr lang="en-US" sz="1000" dirty="0">
                <a:latin typeface="Arial" panose="020B0604020202020204" pitchFamily="34" charset="0"/>
                <a:cs typeface="Arial" panose="020B0604020202020204" pitchFamily="34" charset="0"/>
              </a:rPr>
              <a:t> </a:t>
            </a:r>
          </a:p>
          <a:p>
            <a:pPr>
              <a:defRPr/>
            </a:pPr>
            <a:endParaRPr lang="en-US" dirty="0"/>
          </a:p>
        </p:txBody>
      </p:sp>
      <p:sp>
        <p:nvSpPr>
          <p:cNvPr id="18436" name="Slide Number Placeholder 3">
            <a:extLst>
              <a:ext uri="{FF2B5EF4-FFF2-40B4-BE49-F238E27FC236}">
                <a16:creationId xmlns:a16="http://schemas.microsoft.com/office/drawing/2014/main" id="{882C1715-0110-41F2-A3C3-65CD657594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1DFC17-854B-4A19-BFA7-93E20CB1A96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8014FC6-6BC2-4FBE-B48E-DAC7EAE5E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B37EF3B-E04A-4F54-8B63-AC44D1E5C8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Detection and identification of hazardous materials using monitoring equipment is normally performed by responders at the technician/ specialist level. Monitoring equipment is a crucial resource for responders to use in the incident assessment and during mitigation, especially involving ethanol-blended fuels. Monitoring equipment will help responders determine the concentration levels of hazardous materials and make response decisions based on these readings. Utilizing a multi gas meter can detect LEL, CO, H</a:t>
            </a:r>
            <a:r>
              <a:rPr lang="en-US" altLang="en-US" sz="1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S and O</a:t>
            </a:r>
            <a:r>
              <a:rPr lang="en-US" altLang="en-US" sz="1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Readings will help responders determine how best to protect themselves and others from the effects of the material and how far the public should be removed from the contaminated area.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use of two (2) multi-gas detectors allows the responders to focus on each individual aspect of the ethanol-blended fuel incident. One responder focuses on hydrocarbon identification while the second responder focuses on ethanol identification. This practice minimizes confusion as to which vapor has been detected since current monitoring equipment is </a:t>
            </a:r>
            <a:r>
              <a:rPr lang="en-US" altLang="en-US" sz="1000">
                <a:latin typeface="Arial" panose="020B0604020202020204" pitchFamily="34" charset="0"/>
                <a:ea typeface="ＭＳ Ｐゴシック" panose="020B0600070205080204" pitchFamily="34" charset="-128"/>
                <a:cs typeface="Arial" panose="020B0604020202020204" pitchFamily="34" charset="0"/>
              </a:rPr>
              <a:t>not capable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of </a:t>
            </a:r>
            <a:r>
              <a:rPr lang="en-US" altLang="en-US" sz="1000">
                <a:latin typeface="Arial" panose="020B0604020202020204" pitchFamily="34" charset="0"/>
                <a:ea typeface="ＭＳ Ｐゴシック" panose="020B0600070205080204" pitchFamily="34" charset="-128"/>
                <a:cs typeface="Arial" panose="020B0604020202020204" pitchFamily="34" charset="0"/>
              </a:rPr>
              <a:t>product identification.</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45FCFDE4-EB08-444A-AD82-CBDD91CE8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01FDF7-DAC4-4C91-99CA-DE3032B6EF91}"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23D506C-C2A6-4940-96CF-040CE003B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FEDB37B-352A-45D4-AF49-BD7A03F4C3BD}"/>
              </a:ext>
            </a:extLst>
          </p:cNvPr>
          <p:cNvSpPr>
            <a:spLocks noGrp="1"/>
          </p:cNvSpPr>
          <p:nvPr>
            <p:ph type="body" idx="1"/>
          </p:nvPr>
        </p:nvSpPr>
        <p:spPr/>
        <p:txBody>
          <a:bodyPr>
            <a:normAutofit fontScale="47500" lnSpcReduction="20000"/>
          </a:bodyPr>
          <a:lstStyle/>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participants if they can list the health hazards of ethanol. Put them on a paper chart or white board. Typical hazards include:</a:t>
            </a:r>
            <a:endParaRPr lang="en-US" sz="1000" dirty="0">
              <a:latin typeface="Arial" pitchFamily="34" charset="0"/>
              <a:cs typeface="Arial" pitchFamily="34" charset="0"/>
            </a:endParaRPr>
          </a:p>
          <a:p>
            <a:pPr marL="628650" lvl="1" indent="-171450">
              <a:buFont typeface="Arial" pitchFamily="34" charset="0"/>
              <a:buChar char="•"/>
              <a:defRPr/>
            </a:pPr>
            <a:r>
              <a:rPr lang="en-US" sz="1000" i="1" dirty="0">
                <a:latin typeface="Arial" pitchFamily="34" charset="0"/>
                <a:cs typeface="Arial" pitchFamily="34" charset="0"/>
              </a:rPr>
              <a:t>Irritation to the eyes and skin</a:t>
            </a:r>
            <a:endParaRPr lang="en-US" sz="1000" dirty="0">
              <a:latin typeface="Arial" pitchFamily="34" charset="0"/>
              <a:cs typeface="Arial" pitchFamily="34" charset="0"/>
            </a:endParaRPr>
          </a:p>
          <a:p>
            <a:pPr marL="628650" lvl="1" indent="-171450">
              <a:buFont typeface="Arial" pitchFamily="34" charset="0"/>
              <a:buChar char="•"/>
              <a:defRPr/>
            </a:pPr>
            <a:r>
              <a:rPr lang="en-US" sz="1000" i="1" dirty="0">
                <a:latin typeface="Arial" pitchFamily="34" charset="0"/>
                <a:cs typeface="Arial" pitchFamily="34" charset="0"/>
              </a:rPr>
              <a:t>When inhaled or absorbed:</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Produces central nervous system depression</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Headaches</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Nausea</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Dizziness</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Loss or balance or coordination</a:t>
            </a:r>
            <a:endParaRPr lang="en-US" sz="1000" dirty="0">
              <a:latin typeface="Arial" pitchFamily="34" charset="0"/>
              <a:cs typeface="Arial" pitchFamily="34" charset="0"/>
            </a:endParaRPr>
          </a:p>
          <a:p>
            <a:pPr marL="1085850" lvl="2" indent="-171450">
              <a:buFont typeface="Arial" pitchFamily="34" charset="0"/>
              <a:buChar char="•"/>
              <a:defRPr/>
            </a:pPr>
            <a:r>
              <a:rPr lang="en-US" sz="1000" i="1" dirty="0">
                <a:latin typeface="Arial" pitchFamily="34" charset="0"/>
                <a:cs typeface="Arial" pitchFamily="34" charset="0"/>
              </a:rPr>
              <a:t>Stupor</a:t>
            </a:r>
            <a:endParaRPr lang="en-US" sz="1000" dirty="0">
              <a:latin typeface="Arial" pitchFamily="34" charset="0"/>
              <a:cs typeface="Arial" pitchFamily="34" charset="0"/>
            </a:endParaRPr>
          </a:p>
          <a:p>
            <a:pPr>
              <a:buFont typeface="Arial" pitchFamily="34" charset="0"/>
              <a:buNone/>
              <a:defRPr/>
            </a:pPr>
            <a:r>
              <a:rPr lang="en-US" sz="1000" i="1" dirty="0">
                <a:latin typeface="Arial" pitchFamily="34" charset="0"/>
                <a:cs typeface="Arial" pitchFamily="34" charset="0"/>
              </a:rPr>
              <a:t>Typical hazards include:</a:t>
            </a:r>
          </a:p>
          <a:p>
            <a:pPr marL="628650" lvl="1" indent="-171450">
              <a:buFont typeface="Arial" pitchFamily="34" charset="0"/>
              <a:buChar char="•"/>
              <a:defRPr/>
            </a:pPr>
            <a:r>
              <a:rPr lang="en-US" sz="1000" i="1" dirty="0">
                <a:latin typeface="Arial" pitchFamily="34" charset="0"/>
                <a:cs typeface="Arial" pitchFamily="34" charset="0"/>
              </a:rPr>
              <a:t>Inhalation:</a:t>
            </a:r>
          </a:p>
          <a:p>
            <a:pPr marL="1085850" lvl="2" indent="-171450">
              <a:buFont typeface="Arial" pitchFamily="34" charset="0"/>
              <a:buChar char="•"/>
              <a:defRPr/>
            </a:pPr>
            <a:r>
              <a:rPr lang="en-US" sz="1000" i="1" dirty="0">
                <a:latin typeface="Arial" pitchFamily="34" charset="0"/>
                <a:cs typeface="Arial" pitchFamily="34" charset="0"/>
              </a:rPr>
              <a:t>Central nervous system depression</a:t>
            </a:r>
          </a:p>
          <a:p>
            <a:pPr marL="1085850" lvl="2" indent="-171450">
              <a:buFont typeface="Arial" pitchFamily="34" charset="0"/>
              <a:buChar char="•"/>
              <a:defRPr/>
            </a:pPr>
            <a:r>
              <a:rPr lang="en-US" sz="1000" i="1" dirty="0">
                <a:latin typeface="Arial" pitchFamily="34" charset="0"/>
                <a:cs typeface="Arial" pitchFamily="34" charset="0"/>
              </a:rPr>
              <a:t>Irritation</a:t>
            </a:r>
          </a:p>
          <a:p>
            <a:pPr marL="1085850" lvl="2" indent="-171450">
              <a:buFont typeface="Arial" pitchFamily="34" charset="0"/>
              <a:buChar char="•"/>
              <a:defRPr/>
            </a:pPr>
            <a:r>
              <a:rPr lang="en-US" sz="1000" i="1" dirty="0">
                <a:latin typeface="Arial" pitchFamily="34" charset="0"/>
                <a:cs typeface="Arial" pitchFamily="34" charset="0"/>
              </a:rPr>
              <a:t>Nausea</a:t>
            </a:r>
          </a:p>
          <a:p>
            <a:pPr marL="1085850" lvl="2" indent="-171450">
              <a:buFont typeface="Arial" pitchFamily="34" charset="0"/>
              <a:buChar char="•"/>
              <a:defRPr/>
            </a:pPr>
            <a:r>
              <a:rPr lang="en-US" sz="1000" i="1" dirty="0">
                <a:latin typeface="Arial" pitchFamily="34" charset="0"/>
                <a:cs typeface="Arial" pitchFamily="34" charset="0"/>
              </a:rPr>
              <a:t>Vomiting</a:t>
            </a:r>
          </a:p>
          <a:p>
            <a:pPr marL="628650" lvl="1" indent="-171450">
              <a:buFont typeface="Arial" pitchFamily="34" charset="0"/>
              <a:buChar char="•"/>
              <a:defRPr/>
            </a:pPr>
            <a:r>
              <a:rPr lang="en-US" sz="1000" i="1" dirty="0">
                <a:latin typeface="Arial" pitchFamily="34" charset="0"/>
                <a:cs typeface="Arial" pitchFamily="34" charset="0"/>
              </a:rPr>
              <a:t>Long-term exposure:</a:t>
            </a:r>
          </a:p>
          <a:p>
            <a:pPr marL="1085850" lvl="2" indent="-171450">
              <a:buFont typeface="Arial" pitchFamily="34" charset="0"/>
              <a:buChar char="•"/>
              <a:defRPr/>
            </a:pPr>
            <a:r>
              <a:rPr lang="en-US" sz="1000" i="1" dirty="0">
                <a:latin typeface="Arial" pitchFamily="34" charset="0"/>
                <a:cs typeface="Arial" pitchFamily="34" charset="0"/>
              </a:rPr>
              <a:t>Liver damage</a:t>
            </a:r>
          </a:p>
          <a:p>
            <a:pPr marL="1085850" lvl="2" indent="-171450">
              <a:buFont typeface="Arial" pitchFamily="34" charset="0"/>
              <a:buChar char="•"/>
              <a:defRPr/>
            </a:pPr>
            <a:r>
              <a:rPr lang="en-US" sz="1000" i="1" dirty="0">
                <a:latin typeface="Arial" pitchFamily="34" charset="0"/>
                <a:cs typeface="Arial" pitchFamily="34" charset="0"/>
              </a:rPr>
              <a:t>Kidney damage</a:t>
            </a:r>
          </a:p>
          <a:p>
            <a:pPr>
              <a:defRPr/>
            </a:pPr>
            <a:r>
              <a:rPr lang="en-US" sz="1000" i="1" dirty="0">
                <a:latin typeface="Arial" pitchFamily="34" charset="0"/>
                <a:cs typeface="Arial" pitchFamily="34" charset="0"/>
              </a:rPr>
              <a:t> </a:t>
            </a:r>
          </a:p>
          <a:p>
            <a:pPr>
              <a:defRPr/>
            </a:pPr>
            <a:r>
              <a:rPr lang="en-US" sz="1000" i="1" dirty="0">
                <a:latin typeface="Arial" pitchFamily="34" charset="0"/>
                <a:cs typeface="Arial" pitchFamily="34" charset="0"/>
              </a:rPr>
              <a:t>Ask participants what they consider the most important type of PPE when responding to ethanol emergencies including spills, releases, and fires.</a:t>
            </a:r>
          </a:p>
          <a:p>
            <a:pPr>
              <a:defRPr/>
            </a:pP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Remind participants that we often think of the dangers of materials when they are involved in a fire, however, it is just as important to consider PPE and in particular respiratory protection for materials involved in spills and releases.</a:t>
            </a:r>
            <a:endParaRPr lang="en-US" sz="1000" dirty="0">
              <a:latin typeface="Arial" pitchFamily="34" charset="0"/>
              <a:cs typeface="Arial" pitchFamily="34" charset="0"/>
            </a:endParaRPr>
          </a:p>
          <a:p>
            <a:pPr>
              <a:defRPr/>
            </a:pP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Remind participants that this is an awareness course on ethanol and ethanol-fuel blends. However, it is always critical to stress the importance of proper PPE. This course is not designed to provide instruction in the use or selection of PPE, but this section is presented as a reminder of its importance.</a:t>
            </a:r>
          </a:p>
          <a:p>
            <a:pPr>
              <a:defRPr/>
            </a:pPr>
            <a:endParaRPr lang="en-US" sz="1000" i="1" dirty="0">
              <a:latin typeface="Arial" pitchFamily="34" charset="0"/>
              <a:cs typeface="Arial" pitchFamily="34" charset="0"/>
            </a:endParaRPr>
          </a:p>
          <a:p>
            <a:pPr>
              <a:defRPr/>
            </a:pPr>
            <a:r>
              <a:rPr lang="en-US" sz="1000" dirty="0">
                <a:latin typeface="Arial" pitchFamily="34" charset="0"/>
                <a:cs typeface="Arial" pitchFamily="34" charset="0"/>
              </a:rPr>
              <a:t>Ethanol and ethanol-blended fuel burns similarly to gasoline fires; therefore, it is critical that all responders wear appropriate firefighter PPE. Protective clothing is designed to protect the wearer from head to toe and has proven to reduce the severity of injuries as well as save the lives of many firefighters. The following components constitute a general set of firefighter PPE:</a:t>
            </a:r>
          </a:p>
          <a:p>
            <a:pPr marL="171450" indent="-171450">
              <a:buFont typeface="Arial" pitchFamily="34" charset="0"/>
              <a:buChar char="•"/>
              <a:defRPr/>
            </a:pPr>
            <a:r>
              <a:rPr lang="en-US" sz="1000" dirty="0">
                <a:latin typeface="Arial" pitchFamily="34" charset="0"/>
                <a:cs typeface="Arial" pitchFamily="34" charset="0"/>
              </a:rPr>
              <a:t>Helmet with either a face shield or eye protection</a:t>
            </a:r>
          </a:p>
          <a:p>
            <a:pPr marL="171450" indent="-171450">
              <a:buFont typeface="Arial" pitchFamily="34" charset="0"/>
              <a:buChar char="•"/>
              <a:defRPr/>
            </a:pPr>
            <a:r>
              <a:rPr lang="en-US" sz="1000" dirty="0">
                <a:latin typeface="Arial" pitchFamily="34" charset="0"/>
                <a:cs typeface="Arial" pitchFamily="34" charset="0"/>
              </a:rPr>
              <a:t>Protective hood</a:t>
            </a:r>
          </a:p>
          <a:p>
            <a:pPr marL="171450" indent="-171450">
              <a:buFont typeface="Arial" pitchFamily="34" charset="0"/>
              <a:buChar char="•"/>
              <a:defRPr/>
            </a:pPr>
            <a:r>
              <a:rPr lang="en-US" sz="1000" dirty="0">
                <a:latin typeface="Arial" pitchFamily="34" charset="0"/>
                <a:cs typeface="Arial" pitchFamily="34" charset="0"/>
              </a:rPr>
              <a:t>Turnout coat</a:t>
            </a:r>
          </a:p>
          <a:p>
            <a:pPr marL="171450" indent="-171450">
              <a:buFont typeface="Arial" pitchFamily="34" charset="0"/>
              <a:buChar char="•"/>
              <a:defRPr/>
            </a:pPr>
            <a:r>
              <a:rPr lang="en-US" sz="1000" dirty="0">
                <a:latin typeface="Arial" pitchFamily="34" charset="0"/>
                <a:cs typeface="Arial" pitchFamily="34" charset="0"/>
              </a:rPr>
              <a:t>Turnout pants</a:t>
            </a:r>
          </a:p>
          <a:p>
            <a:pPr marL="171450" indent="-171450">
              <a:buFont typeface="Arial" pitchFamily="34" charset="0"/>
              <a:buChar char="•"/>
              <a:defRPr/>
            </a:pPr>
            <a:r>
              <a:rPr lang="en-US" sz="1000" dirty="0">
                <a:latin typeface="Arial" pitchFamily="34" charset="0"/>
                <a:cs typeface="Arial" pitchFamily="34" charset="0"/>
              </a:rPr>
              <a:t>Gloves</a:t>
            </a:r>
          </a:p>
          <a:p>
            <a:pPr marL="171450" indent="-171450">
              <a:buFont typeface="Arial" pitchFamily="34" charset="0"/>
              <a:buChar char="•"/>
              <a:defRPr/>
            </a:pPr>
            <a:r>
              <a:rPr lang="en-US" sz="1000" dirty="0">
                <a:latin typeface="Arial" pitchFamily="34" charset="0"/>
                <a:cs typeface="Arial" pitchFamily="34" charset="0"/>
              </a:rPr>
              <a:t>Boots</a:t>
            </a:r>
          </a:p>
          <a:p>
            <a:pPr marL="171450" indent="-171450">
              <a:buFont typeface="Arial" pitchFamily="34" charset="0"/>
              <a:buChar char="•"/>
              <a:defRPr/>
            </a:pPr>
            <a:r>
              <a:rPr lang="en-US" sz="1000" dirty="0">
                <a:latin typeface="Arial" pitchFamily="34" charset="0"/>
                <a:cs typeface="Arial" pitchFamily="34" charset="0"/>
              </a:rPr>
              <a:t>Respiratory protection</a:t>
            </a:r>
          </a:p>
          <a:p>
            <a:pPr>
              <a:defRPr/>
            </a:pPr>
            <a:r>
              <a:rPr lang="en-US" sz="1000" dirty="0">
                <a:latin typeface="Arial" pitchFamily="34" charset="0"/>
                <a:cs typeface="Arial" pitchFamily="34" charset="0"/>
              </a:rPr>
              <a:t> </a:t>
            </a:r>
          </a:p>
          <a:p>
            <a:pPr>
              <a:defRPr/>
            </a:pPr>
            <a:r>
              <a:rPr lang="en-US" sz="1000" dirty="0">
                <a:latin typeface="Arial" pitchFamily="34" charset="0"/>
                <a:cs typeface="Arial" pitchFamily="34" charset="0"/>
              </a:rPr>
              <a:t>Respiratory protection is especially critical since the respiratory system is the primary route of exposure into the body for hazardous chemicals. There are three types of respiratory protection: </a:t>
            </a:r>
          </a:p>
          <a:p>
            <a:pPr marL="171450" indent="-171450">
              <a:buFont typeface="Arial" pitchFamily="34" charset="0"/>
              <a:buChar char="•"/>
              <a:defRPr/>
            </a:pPr>
            <a:r>
              <a:rPr lang="en-US" sz="1000" dirty="0">
                <a:latin typeface="Arial" pitchFamily="34" charset="0"/>
                <a:cs typeface="Arial" pitchFamily="34" charset="0"/>
              </a:rPr>
              <a:t>Air-Purifying Respirators (APR) and Powered Air-Purifying Respirators (PAPR);</a:t>
            </a:r>
          </a:p>
          <a:p>
            <a:pPr marL="171450" indent="-171450">
              <a:buFont typeface="Arial" pitchFamily="34" charset="0"/>
              <a:buChar char="•"/>
              <a:defRPr/>
            </a:pPr>
            <a:r>
              <a:rPr lang="en-US" sz="1000" dirty="0">
                <a:latin typeface="Arial" pitchFamily="34" charset="0"/>
                <a:cs typeface="Arial" pitchFamily="34" charset="0"/>
              </a:rPr>
              <a:t>Supplied Air Respirators (SAR); and</a:t>
            </a:r>
          </a:p>
          <a:p>
            <a:pPr marL="171450" indent="-171450">
              <a:buFont typeface="Arial" pitchFamily="34" charset="0"/>
              <a:buChar char="•"/>
              <a:defRPr/>
            </a:pPr>
            <a:r>
              <a:rPr lang="en-US" sz="1000" dirty="0">
                <a:latin typeface="Arial" pitchFamily="34" charset="0"/>
                <a:cs typeface="Arial" pitchFamily="34" charset="0"/>
              </a:rPr>
              <a:t>Self-Contained Breathing Apparatus (SCBA)</a:t>
            </a:r>
          </a:p>
          <a:p>
            <a:pPr>
              <a:buFont typeface="Arial" pitchFamily="34" charset="0"/>
              <a:buNone/>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Remember that all personnel responding to a spill or fire must wear and be trained in the use of the specific PPE required for a given emergency situation (see Figure 7.1 in the Participant Guide).</a:t>
            </a:r>
          </a:p>
          <a:p>
            <a:pPr>
              <a:defRPr/>
            </a:pP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p:txBody>
      </p:sp>
      <p:sp>
        <p:nvSpPr>
          <p:cNvPr id="22532" name="Slide Number Placeholder 3">
            <a:extLst>
              <a:ext uri="{FF2B5EF4-FFF2-40B4-BE49-F238E27FC236}">
                <a16:creationId xmlns:a16="http://schemas.microsoft.com/office/drawing/2014/main" id="{1CADA54C-1990-414A-BF01-9ED9166C3B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55FE17-4A2E-4B0D-A4C6-C595445ADDB9}"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Post response decontamination is required to prevent contamination outside the incident zones (secondary contamination). Decontamination should include surfactant and water based cleaner. All decontamination runoff should be contained, properly tested and disposed of.</a:t>
            </a:r>
          </a:p>
          <a:p>
            <a:endParaRPr lang="en-US" dirty="0"/>
          </a:p>
        </p:txBody>
      </p:sp>
      <p:sp>
        <p:nvSpPr>
          <p:cNvPr id="4" name="Slide Number Placeholder 3"/>
          <p:cNvSpPr>
            <a:spLocks noGrp="1"/>
          </p:cNvSpPr>
          <p:nvPr>
            <p:ph type="sldNum" sz="quarter" idx="5"/>
          </p:nvPr>
        </p:nvSpPr>
        <p:spPr/>
        <p:txBody>
          <a:bodyPr/>
          <a:lstStyle/>
          <a:p>
            <a:pPr>
              <a:defRPr/>
            </a:pPr>
            <a:fld id="{ABE034D5-752F-461F-9BC9-94FEFC54C0CF}" type="slidenum">
              <a:rPr lang="en-US" altLang="en-US" smtClean="0"/>
              <a:pPr>
                <a:defRPr/>
              </a:pPr>
              <a:t>9</a:t>
            </a:fld>
            <a:endParaRPr lang="en-US" altLang="en-US"/>
          </a:p>
        </p:txBody>
      </p:sp>
    </p:spTree>
    <p:extLst>
      <p:ext uri="{BB962C8B-B14F-4D97-AF65-F5344CB8AC3E}">
        <p14:creationId xmlns:p14="http://schemas.microsoft.com/office/powerpoint/2010/main" val="227478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4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9D069C8-505D-45FE-9C18-38A1A5007BC1}"/>
              </a:ext>
            </a:extLst>
          </p:cNvPr>
          <p:cNvSpPr>
            <a:spLocks noGrp="1" noChangeArrowheads="1"/>
          </p:cNvSpPr>
          <p:nvPr>
            <p:ph type="sldNum" sz="quarter" idx="10"/>
          </p:nvPr>
        </p:nvSpPr>
        <p:spPr/>
        <p:txBody>
          <a:bodyPr/>
          <a:lstStyle>
            <a:lvl1pPr>
              <a:defRPr/>
            </a:lvl1pPr>
          </a:lstStyle>
          <a:p>
            <a:pPr>
              <a:defRPr/>
            </a:pPr>
            <a:fld id="{F5E055C2-5CC4-4997-9196-6D953E9A1342}" type="slidenum">
              <a:rPr lang="en-US" altLang="en-US"/>
              <a:pPr>
                <a:defRPr/>
              </a:pPr>
              <a:t>‹#›</a:t>
            </a:fld>
            <a:endParaRPr lang="en-US" altLang="en-US"/>
          </a:p>
        </p:txBody>
      </p:sp>
    </p:spTree>
    <p:extLst>
      <p:ext uri="{BB962C8B-B14F-4D97-AF65-F5344CB8AC3E}">
        <p14:creationId xmlns:p14="http://schemas.microsoft.com/office/powerpoint/2010/main" val="302121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9418A84D-4F57-4A8F-B8B5-3E9C7367756B}"/>
              </a:ext>
            </a:extLst>
          </p:cNvPr>
          <p:cNvSpPr>
            <a:spLocks noGrp="1" noChangeArrowheads="1"/>
          </p:cNvSpPr>
          <p:nvPr>
            <p:ph type="sldNum" sz="quarter" idx="10"/>
          </p:nvPr>
        </p:nvSpPr>
        <p:spPr/>
        <p:txBody>
          <a:bodyPr/>
          <a:lstStyle>
            <a:lvl1pPr>
              <a:defRPr/>
            </a:lvl1pPr>
          </a:lstStyle>
          <a:p>
            <a:pPr>
              <a:defRPr/>
            </a:pPr>
            <a:fld id="{B4C7313E-1269-4B2A-A6BF-36966C00FED4}" type="slidenum">
              <a:rPr lang="en-US" altLang="en-US"/>
              <a:pPr>
                <a:defRPr/>
              </a:pPr>
              <a:t>‹#›</a:t>
            </a:fld>
            <a:endParaRPr lang="en-US" altLang="en-US"/>
          </a:p>
        </p:txBody>
      </p:sp>
    </p:spTree>
    <p:extLst>
      <p:ext uri="{BB962C8B-B14F-4D97-AF65-F5344CB8AC3E}">
        <p14:creationId xmlns:p14="http://schemas.microsoft.com/office/powerpoint/2010/main" val="411812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86A074-BA90-4C62-B7E6-BE6682654F8D}"/>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AFC0E55A-23AD-4404-84A9-BF8E6F471302}"/>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87C64C0F-C8B8-4A18-9D32-01EEA35CAB2E}"/>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9905993-4D54-4E77-986F-682B7224BD7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A77F0FD9-AB87-4EC7-9994-BC8B7A2C1E3F}" type="slidenum">
              <a:rPr lang="en-US" altLang="en-US"/>
              <a:pPr>
                <a:defRPr/>
              </a:pPr>
              <a:t>‹#›</a:t>
            </a:fld>
            <a:endParaRPr lang="en-US" altLang="en-US"/>
          </a:p>
        </p:txBody>
      </p:sp>
      <p:sp>
        <p:nvSpPr>
          <p:cNvPr id="7" name="Rectangle 9">
            <a:extLst>
              <a:ext uri="{FF2B5EF4-FFF2-40B4-BE49-F238E27FC236}">
                <a16:creationId xmlns:a16="http://schemas.microsoft.com/office/drawing/2014/main" id="{3E88D714-2F64-41C6-AF2C-8B0B8690381B}"/>
              </a:ext>
            </a:extLst>
          </p:cNvPr>
          <p:cNvSpPr txBox="1">
            <a:spLocks noChangeArrowheads="1"/>
          </p:cNvSpPr>
          <p:nvPr userDrawn="1"/>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D856C048-C52E-43F1-8108-3F159610BC3A}" type="slidenum">
              <a:rPr lang="en-US" altLang="en-US" sz="1200" b="1" smtClean="0">
                <a:solidFill>
                  <a:schemeClr val="bg1"/>
                </a:solidFill>
                <a:latin typeface="Calibri" panose="020F0502020204030204" pitchFamily="34" charset="0"/>
                <a:cs typeface="Arial" panose="020B0604020202020204" pitchFamily="34" charset="0"/>
              </a:rPr>
              <a:pPr algn="ctr"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FA4B7-8BB6-4772-AD02-16CC076D6FFB}"/>
              </a:ext>
            </a:extLst>
          </p:cNvPr>
          <p:cNvSpPr>
            <a:spLocks noGrp="1"/>
          </p:cNvSpPr>
          <p:nvPr>
            <p:ph idx="1"/>
          </p:nvPr>
        </p:nvSpPr>
        <p:spPr>
          <a:xfrm>
            <a:off x="609600" y="838200"/>
            <a:ext cx="10972800" cy="5181600"/>
          </a:xfrm>
        </p:spPr>
        <p:txBody>
          <a:bodyPr/>
          <a:lstStyle/>
          <a:p>
            <a:pPr marL="0" indent="0" algn="ctr" eaLnBrk="1" hangingPunct="1">
              <a:lnSpc>
                <a:spcPct val="150000"/>
              </a:lnSpc>
              <a:buFont typeface="Arial" charset="0"/>
              <a:buNone/>
              <a:defRPr/>
            </a:pPr>
            <a:endParaRPr lang="en-US" sz="4800" b="1"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endParaRPr>
          </a:p>
          <a:p>
            <a:pPr marL="0" indent="0" algn="ctr" eaLnBrk="1" hangingPunct="1">
              <a:lnSpc>
                <a:spcPct val="150000"/>
              </a:lnSpc>
              <a:buFont typeface="Arial" charset="0"/>
              <a:buNone/>
              <a:defRPr/>
            </a:pPr>
            <a:r>
              <a:rPr lang="en-US" sz="4800" b="1"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t>Module 7:</a:t>
            </a:r>
          </a:p>
          <a:p>
            <a:pPr marL="0" indent="0" algn="ctr" eaLnBrk="1" hangingPunct="1">
              <a:buFont typeface="Arial" charset="0"/>
              <a:buNone/>
              <a:defRPr/>
            </a:pPr>
            <a:r>
              <a:rPr lang="en-US" sz="4800" dirty="0">
                <a:solidFill>
                  <a:prstClr val="white"/>
                </a:solidFill>
                <a:effectLst>
                  <a:outerShdw blurRad="50800" dist="38100" dir="2700000" algn="tl" rotWithShape="0">
                    <a:prstClr val="black">
                      <a:alpha val="40000"/>
                    </a:prstClr>
                  </a:outerShdw>
                </a:effectLst>
                <a:latin typeface="Arial" panose="020B0604020202020204" pitchFamily="34" charset="0"/>
                <a:ea typeface="ＭＳ Ｐゴシック" pitchFamily="34" charset="-128"/>
                <a:cs typeface="Arial" panose="020B0604020202020204" pitchFamily="34" charset="0"/>
              </a:rPr>
              <a:t>General Health and Safety Considerations</a:t>
            </a:r>
          </a:p>
          <a:p>
            <a:pPr marL="0" indent="0" algn="ctr">
              <a:buFont typeface="Arial" panose="020B0604020202020204" pitchFamily="34" charset="0"/>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CC9F5EE-4A5A-4745-ABCF-64FAD1F42A0E}"/>
              </a:ext>
            </a:extLst>
          </p:cNvPr>
          <p:cNvSpPr>
            <a:spLocks noGrp="1"/>
          </p:cNvSpPr>
          <p:nvPr>
            <p:ph type="title"/>
          </p:nvPr>
        </p:nvSpPr>
        <p:spPr>
          <a:xfrm>
            <a:off x="609600" y="152400"/>
            <a:ext cx="9525000" cy="6556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23555" name="Rectangle 3">
            <a:extLst>
              <a:ext uri="{FF2B5EF4-FFF2-40B4-BE49-F238E27FC236}">
                <a16:creationId xmlns:a16="http://schemas.microsoft.com/office/drawing/2014/main" id="{E060820A-F573-4BD6-89FD-1A4001012341}"/>
              </a:ext>
            </a:extLst>
          </p:cNvPr>
          <p:cNvSpPr>
            <a:spLocks noGrp="1"/>
          </p:cNvSpPr>
          <p:nvPr>
            <p:ph type="body" idx="1"/>
          </p:nvPr>
        </p:nvSpPr>
        <p:spPr>
          <a:xfrm>
            <a:off x="609600" y="1600200"/>
            <a:ext cx="11049000" cy="4449763"/>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Procedures to ensure safe incident management for fire/ spill</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Know type of fuel spilled/ burning essential to success of operation</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Take steps to contain incident &amp; appropriately distribute proper foam</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Critical that all responders wear appropriate PPE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95AE3CD-07D4-406A-BB60-D23A90AFAC08}"/>
              </a:ext>
            </a:extLst>
          </p:cNvPr>
          <p:cNvSpPr>
            <a:spLocks noGrp="1"/>
          </p:cNvSpPr>
          <p:nvPr>
            <p:ph type="title"/>
          </p:nvPr>
        </p:nvSpPr>
        <p:spPr>
          <a:xfrm>
            <a:off x="609600" y="76200"/>
            <a:ext cx="9601200" cy="14176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7.1: </a:t>
            </a:r>
            <a:b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 Procedures</a:t>
            </a:r>
          </a:p>
        </p:txBody>
      </p:sp>
      <p:sp>
        <p:nvSpPr>
          <p:cNvPr id="25603" name="Rectangle 3">
            <a:extLst>
              <a:ext uri="{FF2B5EF4-FFF2-40B4-BE49-F238E27FC236}">
                <a16:creationId xmlns:a16="http://schemas.microsoft.com/office/drawing/2014/main" id="{576B9A9B-7540-4B17-9BA0-04E3D5D0BED6}"/>
              </a:ext>
            </a:extLst>
          </p:cNvPr>
          <p:cNvSpPr>
            <a:spLocks noGrp="1"/>
          </p:cNvSpPr>
          <p:nvPr>
            <p:ph type="body" idx="1"/>
          </p:nvPr>
        </p:nvSpPr>
        <p:spPr>
          <a:xfrm>
            <a:off x="609600" y="2514600"/>
            <a:ext cx="10972800" cy="3992563"/>
          </a:xfrm>
        </p:spPr>
        <p:txBody>
          <a:bodyPr/>
          <a:lstStyle/>
          <a:p>
            <a:pPr marL="0" indent="0" eaLnBrk="1" hangingPunct="1">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To become familiar with the correct order of steps in the following procedures &amp; the rationales behind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32986AE-7BEB-411E-A9D7-346936F52683}"/>
              </a:ext>
            </a:extLst>
          </p:cNvPr>
          <p:cNvSpPr>
            <a:spLocks noGrp="1"/>
          </p:cNvSpPr>
          <p:nvPr>
            <p:ph type="title"/>
          </p:nvPr>
        </p:nvSpPr>
        <p:spPr>
          <a:xfrm>
            <a:off x="609600" y="0"/>
            <a:ext cx="9525000" cy="808038"/>
          </a:xfrm>
          <a:noFill/>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9219" name="Rectangle 3">
            <a:extLst>
              <a:ext uri="{FF2B5EF4-FFF2-40B4-BE49-F238E27FC236}">
                <a16:creationId xmlns:a16="http://schemas.microsoft.com/office/drawing/2014/main" id="{DBD3E46C-2799-41B4-8AC6-548078477476}"/>
              </a:ext>
            </a:extLst>
          </p:cNvPr>
          <p:cNvSpPr>
            <a:spLocks noGrp="1"/>
          </p:cNvSpPr>
          <p:nvPr>
            <p:ph type="body" idx="1"/>
          </p:nvPr>
        </p:nvSpPr>
        <p:spPr>
          <a:xfrm>
            <a:off x="609600" y="1600200"/>
            <a:ext cx="109728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determine the potential spill control methods, proper personal protective equipment (PPE), &amp; detection &amp; monitoring devices for responding to ethanol-blended fuel incidents.</a:t>
            </a:r>
          </a:p>
        </p:txBody>
      </p:sp>
      <p:pic>
        <p:nvPicPr>
          <p:cNvPr id="3" name="Picture 2" descr="A black and yellow bag&#10;&#10;Description automatically generated">
            <a:extLst>
              <a:ext uri="{FF2B5EF4-FFF2-40B4-BE49-F238E27FC236}">
                <a16:creationId xmlns:a16="http://schemas.microsoft.com/office/drawing/2014/main" id="{B15ACC4B-96AD-4EA2-9383-F4D1D76D3F5B}"/>
              </a:ext>
            </a:extLst>
          </p:cNvPr>
          <p:cNvPicPr>
            <a:picLocks noChangeAspect="1"/>
          </p:cNvPicPr>
          <p:nvPr/>
        </p:nvPicPr>
        <p:blipFill rotWithShape="1">
          <a:blip r:embed="rId3">
            <a:extLst>
              <a:ext uri="{28A0092B-C50C-407E-A947-70E740481C1C}">
                <a14:useLocalDpi xmlns:a14="http://schemas.microsoft.com/office/drawing/2010/main" val="0"/>
              </a:ext>
            </a:extLst>
          </a:blip>
          <a:srcRect b="26225"/>
          <a:stretch/>
        </p:blipFill>
        <p:spPr>
          <a:xfrm>
            <a:off x="3581400" y="3200400"/>
            <a:ext cx="5029200" cy="2473325"/>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324F827-D162-4A3C-B25D-D1737366AB70}"/>
              </a:ext>
            </a:extLst>
          </p:cNvPr>
          <p:cNvSpPr>
            <a:spLocks noGrp="1"/>
          </p:cNvSpPr>
          <p:nvPr>
            <p:ph type="title"/>
          </p:nvPr>
        </p:nvSpPr>
        <p:spPr>
          <a:xfrm>
            <a:off x="609600" y="0"/>
            <a:ext cx="9525000" cy="884238"/>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endPar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Content Placeholder 2">
            <a:extLst>
              <a:ext uri="{FF2B5EF4-FFF2-40B4-BE49-F238E27FC236}">
                <a16:creationId xmlns:a16="http://schemas.microsoft.com/office/drawing/2014/main" id="{D593ED6B-E682-4377-913B-70D65F2377C8}"/>
              </a:ext>
            </a:extLst>
          </p:cNvPr>
          <p:cNvSpPr>
            <a:spLocks noGrp="1"/>
          </p:cNvSpPr>
          <p:nvPr>
            <p:ph idx="1"/>
          </p:nvPr>
        </p:nvSpPr>
        <p:spPr>
          <a:xfrm>
            <a:off x="609600" y="1600200"/>
            <a:ext cx="10972800" cy="4373563"/>
          </a:xfrm>
        </p:spPr>
        <p:txBody>
          <a:bodyPr/>
          <a:lstStyle/>
          <a:p>
            <a:pPr marL="0" indent="0">
              <a:buFont typeface="Arial" panose="020B0604020202020204" pitchFamily="34" charset="0"/>
              <a:buNone/>
              <a:defRPr/>
            </a:pPr>
            <a:r>
              <a:rPr lang="en-US" altLang="en-US" sz="2800" dirty="0">
                <a:solidFill>
                  <a:schemeClr val="bg1"/>
                </a:solidFill>
                <a:latin typeface="Arial" charset="0"/>
                <a:ea typeface="ＭＳ Ｐゴシック" pitchFamily="34" charset="-128"/>
                <a:cs typeface="Arial" charset="0"/>
              </a:rPr>
              <a:t>Understanding the properties &amp; characteristics </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E10 retains hydrocarbon/ gasoline characteristics </a:t>
            </a:r>
          </a:p>
          <a:p>
            <a:pPr lvl="2">
              <a:buFont typeface="Arial" charset="0"/>
              <a:buChar char="•"/>
              <a:defRPr/>
            </a:pPr>
            <a:r>
              <a:rPr lang="en-US" altLang="en-US" dirty="0">
                <a:solidFill>
                  <a:schemeClr val="bg1"/>
                </a:solidFill>
                <a:latin typeface="Arial" charset="0"/>
                <a:ea typeface="ＭＳ Ｐゴシック" pitchFamily="34" charset="-128"/>
                <a:cs typeface="Arial" charset="0"/>
              </a:rPr>
              <a:t>Absorbents/ booms that are designed to pick up oil-type substances are effective</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Blends with greater than 10% ethanol start to take on polar solvent characteristics </a:t>
            </a:r>
          </a:p>
          <a:p>
            <a:pPr lvl="2">
              <a:buFont typeface="Arial" charset="0"/>
              <a:buChar char="•"/>
              <a:defRPr/>
            </a:pPr>
            <a:r>
              <a:rPr lang="en-US" altLang="en-US" dirty="0">
                <a:solidFill>
                  <a:schemeClr val="bg1"/>
                </a:solidFill>
                <a:latin typeface="Arial" charset="0"/>
                <a:ea typeface="ＭＳ Ｐゴシック" pitchFamily="34" charset="-128"/>
                <a:cs typeface="Arial" charset="0"/>
              </a:rPr>
              <a:t>Absorbents/ booms designed for polar solvents should be used</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When water is introduced, phase separation of the water/ ethanol solution may take place</a:t>
            </a:r>
          </a:p>
          <a:p>
            <a:pPr>
              <a:buFont typeface="Arial" charset="0"/>
              <a:buChar char="•"/>
              <a:defRPr/>
            </a:pPr>
            <a:endParaRPr lang="en-US" altLang="en-US" sz="1100" dirty="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D0AF8090-20E8-48AD-B152-AF30CFA83001}"/>
              </a:ext>
            </a:extLst>
          </p:cNvPr>
          <p:cNvSpPr>
            <a:spLocks noGrp="1" noChangeArrowheads="1"/>
          </p:cNvSpPr>
          <p:nvPr>
            <p:ph type="body" idx="1"/>
          </p:nvPr>
        </p:nvSpPr>
        <p:spPr>
          <a:xfrm>
            <a:off x="609600" y="1600200"/>
            <a:ext cx="9829800" cy="4419600"/>
          </a:xfrm>
        </p:spPr>
        <p:txBody>
          <a:bodyPr/>
          <a:lstStyle/>
          <a:p>
            <a:pPr eaLnBrk="1" hangingPunct="1">
              <a:lnSpc>
                <a:spcPct val="90000"/>
              </a:lnSpc>
              <a:buFont typeface="Arial" charset="0"/>
              <a:buChar char="•"/>
              <a:defRPr/>
            </a:pPr>
            <a:r>
              <a:rPr lang="en-US" altLang="en-US" sz="2800" dirty="0">
                <a:solidFill>
                  <a:schemeClr val="bg1"/>
                </a:solidFill>
                <a:latin typeface="Arial" charset="0"/>
                <a:ea typeface="ＭＳ Ｐゴシック" pitchFamily="34" charset="-128"/>
                <a:cs typeface="Arial" charset="0"/>
              </a:rPr>
              <a:t>Land spills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Pads, absorbents, adsorbents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Dams, dikes, retention basins</a:t>
            </a:r>
          </a:p>
          <a:p>
            <a:pPr marL="342900" lvl="1" indent="-342900" eaLnBrk="1" hangingPunct="1">
              <a:lnSpc>
                <a:spcPct val="90000"/>
              </a:lnSpc>
              <a:buFont typeface="Arial" charset="0"/>
              <a:buChar char="•"/>
              <a:defRPr/>
            </a:pPr>
            <a:r>
              <a:rPr lang="en-US" altLang="en-US" dirty="0">
                <a:solidFill>
                  <a:schemeClr val="bg1"/>
                </a:solidFill>
                <a:latin typeface="Arial" charset="0"/>
                <a:ea typeface="ＭＳ Ｐゴシック" pitchFamily="34" charset="-128"/>
                <a:cs typeface="Arial" charset="0"/>
              </a:rPr>
              <a:t>Water spills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Damming</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Diversions</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Boom (specialized for petroleum)</a:t>
            </a:r>
          </a:p>
          <a:p>
            <a:pPr lvl="1" eaLnBrk="1" hangingPunct="1">
              <a:lnSpc>
                <a:spcPct val="90000"/>
              </a:lnSpc>
              <a:buFont typeface="Arial" charset="0"/>
              <a:buChar char="–"/>
              <a:defRPr/>
            </a:pPr>
            <a:r>
              <a:rPr lang="en-US" altLang="en-US" sz="2600" dirty="0">
                <a:solidFill>
                  <a:srgbClr val="FFB005"/>
                </a:solidFill>
                <a:latin typeface="Arial" charset="0"/>
                <a:ea typeface="ＭＳ Ｐゴシック" pitchFamily="34" charset="-128"/>
                <a:cs typeface="Arial" charset="0"/>
              </a:rPr>
              <a:t>Oil-type boom/ absorbent will pick up gasoline leaving water/ ethanol solution </a:t>
            </a:r>
          </a:p>
          <a:p>
            <a:pPr lvl="1" eaLnBrk="1" hangingPunct="1">
              <a:lnSpc>
                <a:spcPct val="90000"/>
              </a:lnSpc>
              <a:buFont typeface="Arial" charset="0"/>
              <a:buChar char="–"/>
              <a:defRPr/>
            </a:pPr>
            <a:r>
              <a:rPr lang="en-US" altLang="en-US" sz="2600" dirty="0">
                <a:solidFill>
                  <a:schemeClr val="bg1"/>
                </a:solidFill>
                <a:latin typeface="Arial" charset="0"/>
                <a:ea typeface="ＭＳ Ｐゴシック" pitchFamily="34" charset="-128"/>
                <a:cs typeface="Arial" charset="0"/>
              </a:rPr>
              <a:t>Consult with Environmental Agency for further direction</a:t>
            </a:r>
          </a:p>
        </p:txBody>
      </p:sp>
      <p:sp>
        <p:nvSpPr>
          <p:cNvPr id="13315" name="Rectangle 2">
            <a:extLst>
              <a:ext uri="{FF2B5EF4-FFF2-40B4-BE49-F238E27FC236}">
                <a16:creationId xmlns:a16="http://schemas.microsoft.com/office/drawing/2014/main" id="{1BD08083-1E68-4BDC-8D1B-3F24CC0E2AD1}"/>
              </a:ext>
            </a:extLst>
          </p:cNvPr>
          <p:cNvSpPr>
            <a:spLocks noChangeArrowheads="1"/>
          </p:cNvSpPr>
          <p:nvPr/>
        </p:nvSpPr>
        <p:spPr bwMode="auto">
          <a:xfrm>
            <a:off x="609600" y="0"/>
            <a:ext cx="9829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Fuel Spill Control</a:t>
            </a:r>
          </a:p>
        </p:txBody>
      </p:sp>
      <p:pic>
        <p:nvPicPr>
          <p:cNvPr id="2" name="Picture 1">
            <a:extLst>
              <a:ext uri="{FF2B5EF4-FFF2-40B4-BE49-F238E27FC236}">
                <a16:creationId xmlns:a16="http://schemas.microsoft.com/office/drawing/2014/main" id="{843C8A45-4AEF-414D-9DDD-6A4EB1DC0666}"/>
              </a:ext>
            </a:extLst>
          </p:cNvPr>
          <p:cNvPicPr>
            <a:picLocks noChangeAspect="1"/>
          </p:cNvPicPr>
          <p:nvPr/>
        </p:nvPicPr>
        <p:blipFill>
          <a:blip r:embed="rId3"/>
          <a:stretch>
            <a:fillRect/>
          </a:stretch>
        </p:blipFill>
        <p:spPr>
          <a:xfrm>
            <a:off x="7202488" y="1752600"/>
            <a:ext cx="4362450" cy="24574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E0057F93-D460-43BC-B59A-833F31BC2D35}"/>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Keep in mind that if water absorbing booms and/ or absorbents are used to pick up ethanol/ water solutions, the absorbents may be flammable</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If an AR foam blanket is used to control the vapors from ethanol-blended fuel, remember a portion of the foam solution will absorb into ethanol-blended fuel</a:t>
            </a:r>
          </a:p>
        </p:txBody>
      </p:sp>
      <p:sp>
        <p:nvSpPr>
          <p:cNvPr id="15363" name="Rectangle 5">
            <a:extLst>
              <a:ext uri="{FF2B5EF4-FFF2-40B4-BE49-F238E27FC236}">
                <a16:creationId xmlns:a16="http://schemas.microsoft.com/office/drawing/2014/main" id="{00B35DAF-9C98-4584-A2BF-7799A74DDF67}"/>
              </a:ext>
            </a:extLst>
          </p:cNvPr>
          <p:cNvSpPr>
            <a:spLocks noChangeArrowheads="1"/>
          </p:cNvSpPr>
          <p:nvPr/>
        </p:nvSpPr>
        <p:spPr bwMode="auto">
          <a:xfrm>
            <a:off x="609600" y="0"/>
            <a:ext cx="9906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a:solidFill>
                  <a:srgbClr val="003175"/>
                </a:solidFill>
                <a:latin typeface="Arial" panose="020B0604020202020204" pitchFamily="34" charset="0"/>
                <a:cs typeface="Arial" panose="020B0604020202020204" pitchFamily="34" charset="0"/>
              </a:rPr>
              <a:t>Special Considerations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2B13B6E-DF76-449B-A6FE-66D76337631D}"/>
              </a:ext>
            </a:extLst>
          </p:cNvPr>
          <p:cNvSpPr>
            <a:spLocks noGrp="1"/>
          </p:cNvSpPr>
          <p:nvPr>
            <p:ph type="title"/>
          </p:nvPr>
        </p:nvSpPr>
        <p:spPr>
          <a:xfrm>
            <a:off x="609600" y="0"/>
            <a:ext cx="9296400" cy="884238"/>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Control Zones</a:t>
            </a:r>
          </a:p>
        </p:txBody>
      </p:sp>
      <p:sp>
        <p:nvSpPr>
          <p:cNvPr id="17411" name="Content Placeholder 2">
            <a:extLst>
              <a:ext uri="{FF2B5EF4-FFF2-40B4-BE49-F238E27FC236}">
                <a16:creationId xmlns:a16="http://schemas.microsoft.com/office/drawing/2014/main" id="{A35874C0-C107-4657-9EDB-F6E1E593F6EB}"/>
              </a:ext>
            </a:extLst>
          </p:cNvPr>
          <p:cNvSpPr>
            <a:spLocks noGrp="1"/>
          </p:cNvSpPr>
          <p:nvPr>
            <p:ph sz="half" idx="1"/>
          </p:nvPr>
        </p:nvSpPr>
        <p:spPr>
          <a:xfrm>
            <a:off x="609600" y="1600200"/>
            <a:ext cx="4572000" cy="4373563"/>
          </a:xfrm>
        </p:spPr>
        <p:txBody>
          <a:bodyPr/>
          <a:lstStyle/>
          <a:p>
            <a:pPr marL="0" indent="0">
              <a:buFont typeface="Arial" panose="020B0604020202020204" pitchFamily="34" charset="0"/>
              <a:buNone/>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There are 3 control zones</a:t>
            </a:r>
          </a:p>
          <a:p>
            <a:pPr lvl="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Hot zone</a:t>
            </a:r>
          </a:p>
          <a:p>
            <a:pPr lvl="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Warm zone</a:t>
            </a:r>
          </a:p>
          <a:p>
            <a:pPr lvl="1"/>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Cold zone</a:t>
            </a:r>
          </a:p>
        </p:txBody>
      </p:sp>
      <p:grpSp>
        <p:nvGrpSpPr>
          <p:cNvPr id="5" name="Group 4">
            <a:extLst>
              <a:ext uri="{FF2B5EF4-FFF2-40B4-BE49-F238E27FC236}">
                <a16:creationId xmlns:a16="http://schemas.microsoft.com/office/drawing/2014/main" id="{126B1B09-EDCE-4FCA-95A4-6A786FEA0DA7}"/>
              </a:ext>
            </a:extLst>
          </p:cNvPr>
          <p:cNvGrpSpPr/>
          <p:nvPr/>
        </p:nvGrpSpPr>
        <p:grpSpPr>
          <a:xfrm>
            <a:off x="4648200" y="1295400"/>
            <a:ext cx="4572000" cy="4376611"/>
            <a:chOff x="6248400" y="1109789"/>
            <a:chExt cx="4572000" cy="4376611"/>
          </a:xfrm>
        </p:grpSpPr>
        <p:sp>
          <p:nvSpPr>
            <p:cNvPr id="6" name="Oval 5">
              <a:extLst>
                <a:ext uri="{FF2B5EF4-FFF2-40B4-BE49-F238E27FC236}">
                  <a16:creationId xmlns:a16="http://schemas.microsoft.com/office/drawing/2014/main" id="{9A698E91-071B-4F07-9707-CD224E840036}"/>
                </a:ext>
              </a:extLst>
            </p:cNvPr>
            <p:cNvSpPr/>
            <p:nvPr/>
          </p:nvSpPr>
          <p:spPr>
            <a:xfrm>
              <a:off x="6248400" y="1109789"/>
              <a:ext cx="4572000" cy="4376611"/>
            </a:xfrm>
            <a:prstGeom prst="ellipse">
              <a:avLst/>
            </a:prstGeom>
            <a:solidFill>
              <a:srgbClr val="5DB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8B3AA6C-3471-4CD6-919F-0E34881DDEEA}"/>
                </a:ext>
              </a:extLst>
            </p:cNvPr>
            <p:cNvSpPr/>
            <p:nvPr/>
          </p:nvSpPr>
          <p:spPr>
            <a:xfrm>
              <a:off x="6992000" y="1802434"/>
              <a:ext cx="3084800" cy="299132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490EC7D-6F5C-4583-96EB-BF700A744B89}"/>
                </a:ext>
              </a:extLst>
            </p:cNvPr>
            <p:cNvSpPr/>
            <p:nvPr/>
          </p:nvSpPr>
          <p:spPr>
            <a:xfrm>
              <a:off x="7769734" y="2533428"/>
              <a:ext cx="1529332" cy="15293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8 Points 8">
              <a:extLst>
                <a:ext uri="{FF2B5EF4-FFF2-40B4-BE49-F238E27FC236}">
                  <a16:creationId xmlns:a16="http://schemas.microsoft.com/office/drawing/2014/main" id="{F599347D-0C99-450A-964B-82581FBB5AC2}"/>
                </a:ext>
              </a:extLst>
            </p:cNvPr>
            <p:cNvSpPr/>
            <p:nvPr/>
          </p:nvSpPr>
          <p:spPr>
            <a:xfrm>
              <a:off x="8222672" y="3038321"/>
              <a:ext cx="623455" cy="519546"/>
            </a:xfrm>
            <a:prstGeom prst="irregularSeal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E5F1DE5-34CF-4DCC-AE35-9B876FBAF777}"/>
                </a:ext>
              </a:extLst>
            </p:cNvPr>
            <p:cNvSpPr txBox="1"/>
            <p:nvPr/>
          </p:nvSpPr>
          <p:spPr>
            <a:xfrm>
              <a:off x="8077200" y="2743200"/>
              <a:ext cx="914400" cy="995596"/>
            </a:xfrm>
            <a:prstGeom prst="rect">
              <a:avLst/>
            </a:prstGeom>
            <a:noFill/>
          </p:spPr>
          <p:txBody>
            <a:bodyPr wrap="square" rtlCol="0">
              <a:prstTxWarp prst="textArchDown">
                <a:avLst>
                  <a:gd name="adj" fmla="val 606505"/>
                </a:avLst>
              </a:prstTxWarp>
              <a:spAutoFit/>
            </a:bodyPr>
            <a:lstStyle/>
            <a:p>
              <a:pPr algn="ctr"/>
              <a:r>
                <a:rPr lang="en-US" sz="1600" b="1" dirty="0"/>
                <a:t>Hot Zone</a:t>
              </a:r>
            </a:p>
            <a:p>
              <a:pPr algn="ctr"/>
              <a:r>
                <a:rPr lang="en-US" sz="1600" b="1" dirty="0"/>
                <a:t>(Exclusion Zone)</a:t>
              </a:r>
            </a:p>
          </p:txBody>
        </p:sp>
      </p:grpSp>
      <p:sp>
        <p:nvSpPr>
          <p:cNvPr id="11" name="TextBox 10">
            <a:extLst>
              <a:ext uri="{FF2B5EF4-FFF2-40B4-BE49-F238E27FC236}">
                <a16:creationId xmlns:a16="http://schemas.microsoft.com/office/drawing/2014/main" id="{5CD4C36A-4AA9-4D9B-BDB7-0548D27C3D0B}"/>
              </a:ext>
            </a:extLst>
          </p:cNvPr>
          <p:cNvSpPr txBox="1"/>
          <p:nvPr/>
        </p:nvSpPr>
        <p:spPr>
          <a:xfrm>
            <a:off x="5791200" y="2547811"/>
            <a:ext cx="2286000" cy="2057400"/>
          </a:xfrm>
          <a:prstGeom prst="rect">
            <a:avLst/>
          </a:prstGeom>
          <a:noFill/>
        </p:spPr>
        <p:txBody>
          <a:bodyPr wrap="square" rtlCol="0">
            <a:prstTxWarp prst="textArchDown">
              <a:avLst/>
            </a:prstTxWarp>
            <a:spAutoFit/>
          </a:bodyPr>
          <a:lstStyle/>
          <a:p>
            <a:pPr algn="ctr"/>
            <a:r>
              <a:rPr lang="en-US" b="1" dirty="0"/>
              <a:t>Warm Zone</a:t>
            </a:r>
          </a:p>
          <a:p>
            <a:pPr algn="ctr"/>
            <a:r>
              <a:rPr lang="en-US" b="1" dirty="0"/>
              <a:t>(Contamination Reduction Zone)</a:t>
            </a:r>
          </a:p>
        </p:txBody>
      </p:sp>
      <p:sp>
        <p:nvSpPr>
          <p:cNvPr id="12" name="TextBox 11">
            <a:extLst>
              <a:ext uri="{FF2B5EF4-FFF2-40B4-BE49-F238E27FC236}">
                <a16:creationId xmlns:a16="http://schemas.microsoft.com/office/drawing/2014/main" id="{847FD0E7-74B8-4D45-B577-8F5602869AEA}"/>
              </a:ext>
            </a:extLst>
          </p:cNvPr>
          <p:cNvSpPr txBox="1"/>
          <p:nvPr/>
        </p:nvSpPr>
        <p:spPr>
          <a:xfrm>
            <a:off x="5029200" y="1557211"/>
            <a:ext cx="3886200" cy="3733799"/>
          </a:xfrm>
          <a:prstGeom prst="rect">
            <a:avLst/>
          </a:prstGeom>
          <a:noFill/>
        </p:spPr>
        <p:txBody>
          <a:bodyPr wrap="square" rtlCol="0">
            <a:prstTxWarp prst="textArchDown">
              <a:avLst/>
            </a:prstTxWarp>
            <a:spAutoFit/>
          </a:bodyPr>
          <a:lstStyle/>
          <a:p>
            <a:pPr algn="ctr"/>
            <a:r>
              <a:rPr lang="en-US" sz="1600" b="1" dirty="0"/>
              <a:t>Cold Zone</a:t>
            </a:r>
          </a:p>
          <a:p>
            <a:pPr algn="ctr"/>
            <a:r>
              <a:rPr lang="en-US" sz="1600" b="1" dirty="0"/>
              <a:t>(Support Zone)</a:t>
            </a:r>
          </a:p>
        </p:txBody>
      </p:sp>
      <p:cxnSp>
        <p:nvCxnSpPr>
          <p:cNvPr id="4" name="Straight Arrow Connector 3">
            <a:extLst>
              <a:ext uri="{FF2B5EF4-FFF2-40B4-BE49-F238E27FC236}">
                <a16:creationId xmlns:a16="http://schemas.microsoft.com/office/drawing/2014/main" id="{EA9B035E-FA65-4971-B622-3FE886FAD1BB}"/>
              </a:ext>
            </a:extLst>
          </p:cNvPr>
          <p:cNvCxnSpPr>
            <a:cxnSpLocks/>
          </p:cNvCxnSpPr>
          <p:nvPr/>
        </p:nvCxnSpPr>
        <p:spPr>
          <a:xfrm flipH="1">
            <a:off x="7165466" y="1701902"/>
            <a:ext cx="1710534" cy="14206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C5883B-3D36-422C-ABEF-4A2EF4F4F878}"/>
              </a:ext>
            </a:extLst>
          </p:cNvPr>
          <p:cNvCxnSpPr>
            <a:cxnSpLocks/>
          </p:cNvCxnSpPr>
          <p:nvPr/>
        </p:nvCxnSpPr>
        <p:spPr>
          <a:xfrm flipH="1">
            <a:off x="8077200" y="3267643"/>
            <a:ext cx="1353200" cy="90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064899-BEA6-4E89-9E3D-CB88F0DAB0FE}"/>
              </a:ext>
            </a:extLst>
          </p:cNvPr>
          <p:cNvCxnSpPr>
            <a:cxnSpLocks/>
            <a:stCxn id="15" idx="1"/>
          </p:cNvCxnSpPr>
          <p:nvPr/>
        </p:nvCxnSpPr>
        <p:spPr>
          <a:xfrm flipH="1" flipV="1">
            <a:off x="8229600" y="4762607"/>
            <a:ext cx="990600" cy="3618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98B6AF8-96D6-4032-A244-75F5FF77AF26}"/>
              </a:ext>
            </a:extLst>
          </p:cNvPr>
          <p:cNvSpPr/>
          <p:nvPr/>
        </p:nvSpPr>
        <p:spPr>
          <a:xfrm>
            <a:off x="9220200" y="4762607"/>
            <a:ext cx="2027032" cy="723793"/>
          </a:xfrm>
          <a:prstGeom prst="rect">
            <a:avLst/>
          </a:prstGeom>
          <a:solidFill>
            <a:srgbClr val="92D050"/>
          </a:solidFill>
          <a:ln>
            <a:solidFill>
              <a:srgbClr val="5DBA3E"/>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Area for supportive actions</a:t>
            </a:r>
          </a:p>
        </p:txBody>
      </p:sp>
      <p:sp>
        <p:nvSpPr>
          <p:cNvPr id="14" name="Rectangle 13">
            <a:extLst>
              <a:ext uri="{FF2B5EF4-FFF2-40B4-BE49-F238E27FC236}">
                <a16:creationId xmlns:a16="http://schemas.microsoft.com/office/drawing/2014/main" id="{A13B0915-3881-411F-A329-B53D44D01107}"/>
              </a:ext>
            </a:extLst>
          </p:cNvPr>
          <p:cNvSpPr/>
          <p:nvPr/>
        </p:nvSpPr>
        <p:spPr>
          <a:xfrm>
            <a:off x="9372600" y="2971800"/>
            <a:ext cx="2588134" cy="800207"/>
          </a:xfrm>
          <a:prstGeom prst="rect">
            <a:avLst/>
          </a:prstGeom>
          <a:solidFill>
            <a:srgbClr val="FFFF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Contamination reduction and transit area</a:t>
            </a:r>
          </a:p>
        </p:txBody>
      </p:sp>
      <p:sp>
        <p:nvSpPr>
          <p:cNvPr id="13" name="Rectangle 12">
            <a:extLst>
              <a:ext uri="{FF2B5EF4-FFF2-40B4-BE49-F238E27FC236}">
                <a16:creationId xmlns:a16="http://schemas.microsoft.com/office/drawing/2014/main" id="{9DF92156-1A08-4896-A20B-D897226F59AF}"/>
              </a:ext>
            </a:extLst>
          </p:cNvPr>
          <p:cNvSpPr/>
          <p:nvPr/>
        </p:nvSpPr>
        <p:spPr>
          <a:xfrm>
            <a:off x="8915400" y="1295400"/>
            <a:ext cx="2819400" cy="88423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Contaminated area </a:t>
            </a:r>
            <a:r>
              <a:rPr lang="en-US" sz="1800" dirty="0" err="1"/>
              <a:t>hightest</a:t>
            </a:r>
            <a:r>
              <a:rPr lang="en-US" sz="1800" dirty="0"/>
              <a:t> level of PPE required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a:extLst>
              <a:ext uri="{FF2B5EF4-FFF2-40B4-BE49-F238E27FC236}">
                <a16:creationId xmlns:a16="http://schemas.microsoft.com/office/drawing/2014/main" id="{E7CDA5E1-B2D0-4438-9451-6622FD553C56}"/>
              </a:ext>
            </a:extLst>
          </p:cNvPr>
          <p:cNvSpPr>
            <a:spLocks noGrp="1"/>
          </p:cNvSpPr>
          <p:nvPr>
            <p:ph sz="half" idx="2"/>
          </p:nvPr>
        </p:nvSpPr>
        <p:spPr>
          <a:xfrm>
            <a:off x="3505200" y="1524000"/>
            <a:ext cx="8077200" cy="4525963"/>
          </a:xfrm>
        </p:spPr>
        <p:txBody>
          <a:bodyPr/>
          <a:lstStyle/>
          <a:p>
            <a:pPr marL="457200" lvl="1" indent="-457200" eaLnBrk="1" hangingPunct="1">
              <a:lnSpc>
                <a:spcPct val="90000"/>
              </a:lnSpc>
              <a:buFont typeface="Arial" panose="020B0604020202020204" pitchFamily="34" charset="0"/>
              <a:buChar char="•"/>
              <a:defRPr/>
            </a:pPr>
            <a:r>
              <a:rPr lang="en-US" sz="2800" dirty="0">
                <a:solidFill>
                  <a:schemeClr val="bg1"/>
                </a:solidFill>
                <a:latin typeface="Arial" pitchFamily="34" charset="0"/>
                <a:ea typeface="ＭＳ Ｐゴシック" pitchFamily="34" charset="-128"/>
                <a:cs typeface="Arial" pitchFamily="34" charset="0"/>
              </a:rPr>
              <a:t>Should be pe</a:t>
            </a:r>
            <a:r>
              <a:rPr lang="en-US" sz="2800" spc="300" dirty="0">
                <a:solidFill>
                  <a:schemeClr val="bg1"/>
                </a:solidFill>
                <a:latin typeface="Arial" pitchFamily="34" charset="0"/>
                <a:ea typeface="ＭＳ Ｐゴシック" pitchFamily="34" charset="-128"/>
                <a:cs typeface="Arial" pitchFamily="34" charset="0"/>
              </a:rPr>
              <a:t>r</a:t>
            </a:r>
            <a:r>
              <a:rPr lang="en-US" sz="2800" dirty="0">
                <a:solidFill>
                  <a:schemeClr val="bg1"/>
                </a:solidFill>
                <a:latin typeface="Arial" pitchFamily="34" charset="0"/>
                <a:ea typeface="ＭＳ Ｐゴシック" pitchFamily="34" charset="-128"/>
                <a:cs typeface="Arial" pitchFamily="34" charset="0"/>
              </a:rPr>
              <a:t>formed at all ethanol-blended fuel incidents</a:t>
            </a:r>
          </a:p>
          <a:p>
            <a:pPr marL="457200" lvl="1" indent="-457200" eaLnBrk="1" hangingPunct="1">
              <a:lnSpc>
                <a:spcPct val="90000"/>
              </a:lnSpc>
              <a:buFont typeface="Arial" panose="020B0604020202020204" pitchFamily="34" charset="0"/>
              <a:buChar char="•"/>
              <a:defRPr/>
            </a:pPr>
            <a:r>
              <a:rPr lang="en-US" sz="2800" dirty="0">
                <a:solidFill>
                  <a:schemeClr val="bg1"/>
                </a:solidFill>
                <a:latin typeface="Arial" pitchFamily="34" charset="0"/>
                <a:ea typeface="ＭＳ Ｐゴシック" pitchFamily="34" charset="-128"/>
                <a:cs typeface="Arial" pitchFamily="34" charset="0"/>
              </a:rPr>
              <a:t>Monitoring equipment is a crucial resource for responders during assessment &amp; mitigation</a:t>
            </a:r>
          </a:p>
          <a:p>
            <a:pPr lvl="1" eaLnBrk="1" hangingPunct="1">
              <a:lnSpc>
                <a:spcPct val="90000"/>
              </a:lnSpc>
              <a:defRPr/>
            </a:pPr>
            <a:r>
              <a:rPr lang="en-US" sz="2600" dirty="0">
                <a:solidFill>
                  <a:schemeClr val="bg1"/>
                </a:solidFill>
                <a:latin typeface="Arial" pitchFamily="34" charset="0"/>
                <a:ea typeface="ＭＳ Ｐゴシック" pitchFamily="34" charset="-128"/>
                <a:cs typeface="Arial" pitchFamily="34" charset="0"/>
              </a:rPr>
              <a:t>Utilize a multi gas meter</a:t>
            </a:r>
          </a:p>
          <a:p>
            <a:pPr lvl="2" eaLnBrk="1" hangingPunct="1">
              <a:lnSpc>
                <a:spcPct val="90000"/>
              </a:lnSpc>
              <a:defRPr/>
            </a:pPr>
            <a:r>
              <a:rPr lang="en-US" sz="2400" dirty="0">
                <a:solidFill>
                  <a:schemeClr val="bg1"/>
                </a:solidFill>
                <a:latin typeface="Arial" pitchFamily="34" charset="0"/>
                <a:ea typeface="ＭＳ Ｐゴシック" pitchFamily="34" charset="-128"/>
                <a:cs typeface="Arial" pitchFamily="34" charset="0"/>
              </a:rPr>
              <a:t>LEL, CO, H</a:t>
            </a:r>
            <a:r>
              <a:rPr lang="en-US" sz="2400" baseline="-25000" dirty="0">
                <a:solidFill>
                  <a:schemeClr val="bg1"/>
                </a:solidFill>
                <a:latin typeface="Arial" pitchFamily="34" charset="0"/>
                <a:ea typeface="ＭＳ Ｐゴシック" pitchFamily="34" charset="-128"/>
                <a:cs typeface="Arial" pitchFamily="34" charset="0"/>
              </a:rPr>
              <a:t>2</a:t>
            </a:r>
            <a:r>
              <a:rPr lang="en-US" sz="2400" dirty="0">
                <a:solidFill>
                  <a:schemeClr val="bg1"/>
                </a:solidFill>
                <a:latin typeface="Arial" pitchFamily="34" charset="0"/>
                <a:ea typeface="ＭＳ Ｐゴシック" pitchFamily="34" charset="-128"/>
                <a:cs typeface="Arial" pitchFamily="34" charset="0"/>
              </a:rPr>
              <a:t>S, O</a:t>
            </a:r>
            <a:r>
              <a:rPr lang="en-US" sz="2400" baseline="-25000" dirty="0">
                <a:solidFill>
                  <a:schemeClr val="bg1"/>
                </a:solidFill>
                <a:latin typeface="Arial" pitchFamily="34" charset="0"/>
                <a:ea typeface="ＭＳ Ｐゴシック" pitchFamily="34" charset="-128"/>
                <a:cs typeface="Arial" pitchFamily="34" charset="0"/>
              </a:rPr>
              <a:t>2</a:t>
            </a:r>
            <a:endParaRPr lang="en-US" sz="2800" dirty="0">
              <a:solidFill>
                <a:schemeClr val="bg1"/>
              </a:solidFill>
              <a:latin typeface="Arial" pitchFamily="34" charset="0"/>
              <a:ea typeface="ＭＳ Ｐゴシック" pitchFamily="34" charset="-128"/>
              <a:cs typeface="Arial" pitchFamily="34" charset="0"/>
            </a:endParaRPr>
          </a:p>
          <a:p>
            <a:pPr marL="457200" lvl="1" indent="-457200" eaLnBrk="1" hangingPunct="1">
              <a:lnSpc>
                <a:spcPct val="90000"/>
              </a:lnSpc>
              <a:buFont typeface="Arial" panose="020B0604020202020204" pitchFamily="34" charset="0"/>
              <a:buChar char="•"/>
              <a:defRPr/>
            </a:pPr>
            <a:r>
              <a:rPr lang="en-US" sz="2800" dirty="0">
                <a:solidFill>
                  <a:srgbClr val="FFB005"/>
                </a:solidFill>
                <a:latin typeface="Arial" pitchFamily="34" charset="0"/>
                <a:ea typeface="ＭＳ Ｐゴシック" pitchFamily="34" charset="-128"/>
                <a:cs typeface="Arial" pitchFamily="34" charset="0"/>
              </a:rPr>
              <a:t>Remember to consider conversion factors depending on calibration gas used for detector!</a:t>
            </a:r>
          </a:p>
          <a:p>
            <a:pPr marL="457200" lvl="1" indent="-457200" eaLnBrk="1" hangingPunct="1">
              <a:lnSpc>
                <a:spcPct val="90000"/>
              </a:lnSpc>
              <a:buFont typeface="Arial" panose="020B0604020202020204" pitchFamily="34" charset="0"/>
              <a:buChar char="•"/>
              <a:defRPr/>
            </a:pPr>
            <a:r>
              <a:rPr lang="en-US" sz="2800" dirty="0">
                <a:solidFill>
                  <a:srgbClr val="FFB005"/>
                </a:solidFill>
                <a:latin typeface="Arial" pitchFamily="34" charset="0"/>
                <a:ea typeface="ＭＳ Ｐゴシック" pitchFamily="34" charset="-128"/>
                <a:cs typeface="Arial" pitchFamily="34" charset="0"/>
              </a:rPr>
              <a:t>Consider two (2) multi-gas detectors as part of your monitoring group</a:t>
            </a:r>
          </a:p>
          <a:p>
            <a:pPr marL="457200" lvl="1" indent="-457200" eaLnBrk="1" hangingPunct="1">
              <a:lnSpc>
                <a:spcPct val="90000"/>
              </a:lnSpc>
              <a:buFont typeface="Arial" panose="020B0604020202020204" pitchFamily="34" charset="0"/>
              <a:buChar char="•"/>
              <a:defRPr/>
            </a:pPr>
            <a:endParaRPr lang="en-US" sz="2800" dirty="0">
              <a:solidFill>
                <a:schemeClr val="bg1"/>
              </a:solidFill>
              <a:latin typeface="Arial" pitchFamily="34" charset="0"/>
              <a:ea typeface="ＭＳ Ｐゴシック" pitchFamily="34" charset="-128"/>
              <a:cs typeface="Arial" pitchFamily="34" charset="0"/>
            </a:endParaRPr>
          </a:p>
          <a:p>
            <a:pPr marL="457200" lvl="1" indent="-457200" eaLnBrk="1" hangingPunct="1">
              <a:lnSpc>
                <a:spcPct val="90000"/>
              </a:lnSpc>
              <a:buFont typeface="Arial" panose="020B0604020202020204" pitchFamily="34" charset="0"/>
              <a:buChar char="•"/>
              <a:defRPr/>
            </a:pPr>
            <a:endParaRPr lang="en-US" sz="2800" dirty="0">
              <a:solidFill>
                <a:schemeClr val="bg1"/>
              </a:solidFill>
              <a:latin typeface="Arial" pitchFamily="34" charset="0"/>
              <a:ea typeface="ＭＳ Ｐゴシック" pitchFamily="34" charset="-128"/>
              <a:cs typeface="Arial" pitchFamily="34" charset="0"/>
            </a:endParaRPr>
          </a:p>
        </p:txBody>
      </p:sp>
      <p:sp>
        <p:nvSpPr>
          <p:cNvPr id="19459" name="Rectangle 9">
            <a:extLst>
              <a:ext uri="{FF2B5EF4-FFF2-40B4-BE49-F238E27FC236}">
                <a16:creationId xmlns:a16="http://schemas.microsoft.com/office/drawing/2014/main" id="{FB1D28C0-79A1-405A-BD90-834F8632364F}"/>
              </a:ext>
            </a:extLst>
          </p:cNvPr>
          <p:cNvSpPr>
            <a:spLocks noChangeArrowheads="1"/>
          </p:cNvSpPr>
          <p:nvPr/>
        </p:nvSpPr>
        <p:spPr bwMode="auto">
          <a:xfrm>
            <a:off x="609600" y="136525"/>
            <a:ext cx="982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Bef>
                <a:spcPct val="0"/>
              </a:spcBef>
              <a:buFontTx/>
              <a:buNone/>
            </a:pPr>
            <a:r>
              <a:rPr lang="en-US" altLang="en-US" sz="4400" dirty="0">
                <a:solidFill>
                  <a:srgbClr val="003175"/>
                </a:solidFill>
                <a:latin typeface="Arial" panose="020B0604020202020204" pitchFamily="34" charset="0"/>
                <a:cs typeface="Arial" panose="020B0604020202020204" pitchFamily="34" charset="0"/>
              </a:rPr>
              <a:t>Detection &amp; Monitoring</a:t>
            </a:r>
          </a:p>
        </p:txBody>
      </p:sp>
      <p:pic>
        <p:nvPicPr>
          <p:cNvPr id="19462" name="Picture 6">
            <a:extLst>
              <a:ext uri="{FF2B5EF4-FFF2-40B4-BE49-F238E27FC236}">
                <a16:creationId xmlns:a16="http://schemas.microsoft.com/office/drawing/2014/main" id="{A46C3AB4-0711-41FD-ADB3-13CF4FD9FE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2" t="21787" r="4105" b="7613"/>
          <a:stretch/>
        </p:blipFill>
        <p:spPr bwMode="auto">
          <a:xfrm>
            <a:off x="533400" y="4038600"/>
            <a:ext cx="2743200" cy="15605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8" descr="A hand holding a cell phone&#10;&#10;Description automatically generated">
            <a:extLst>
              <a:ext uri="{FF2B5EF4-FFF2-40B4-BE49-F238E27FC236}">
                <a16:creationId xmlns:a16="http://schemas.microsoft.com/office/drawing/2014/main" id="{9A60FD9B-1F9A-468F-8C0C-BCC202225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584" y="1524000"/>
            <a:ext cx="2084832" cy="2084832"/>
          </a:xfrm>
          <a:prstGeom prst="rect">
            <a:avLst/>
          </a:prstGeom>
          <a:ln w="9525">
            <a:noFill/>
          </a:ln>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B8BA99C-4223-451E-908D-3BBBC4EDDBDB}"/>
              </a:ext>
            </a:extLst>
          </p:cNvPr>
          <p:cNvSpPr>
            <a:spLocks noGrp="1"/>
          </p:cNvSpPr>
          <p:nvPr>
            <p:ph type="body" idx="1"/>
          </p:nvPr>
        </p:nvSpPr>
        <p:spPr>
          <a:xfrm>
            <a:off x="609600" y="1600200"/>
            <a:ext cx="11353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Response to ethanol &amp; ethanol-blended fuel incidents require PPE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Components of PPE include: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Helmet with face shield/ eye protection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Protective hood</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Turnout coat</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Turnout pants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Gloves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Boots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Respiratory protection</a:t>
            </a:r>
          </a:p>
        </p:txBody>
      </p:sp>
      <p:sp>
        <p:nvSpPr>
          <p:cNvPr id="21507" name="Rectangle 4">
            <a:extLst>
              <a:ext uri="{FF2B5EF4-FFF2-40B4-BE49-F238E27FC236}">
                <a16:creationId xmlns:a16="http://schemas.microsoft.com/office/drawing/2014/main" id="{E7D19C2F-D8C5-4FD0-9712-DDA2E1D6D384}"/>
              </a:ext>
            </a:extLst>
          </p:cNvPr>
          <p:cNvSpPr>
            <a:spLocks noChangeArrowheads="1"/>
          </p:cNvSpPr>
          <p:nvPr/>
        </p:nvSpPr>
        <p:spPr bwMode="auto">
          <a:xfrm>
            <a:off x="609600" y="163513"/>
            <a:ext cx="98298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Bef>
                <a:spcPct val="0"/>
              </a:spcBef>
              <a:buFontTx/>
              <a:buNone/>
            </a:pPr>
            <a:r>
              <a:rPr lang="en-US" altLang="en-US" sz="4200" dirty="0">
                <a:solidFill>
                  <a:srgbClr val="003175"/>
                </a:solidFill>
                <a:latin typeface="Arial" panose="020B0604020202020204" pitchFamily="34" charset="0"/>
                <a:cs typeface="Arial" panose="020B0604020202020204" pitchFamily="34" charset="0"/>
              </a:rPr>
              <a:t>Personal Protective Equipment</a:t>
            </a:r>
          </a:p>
        </p:txBody>
      </p:sp>
      <p:pic>
        <p:nvPicPr>
          <p:cNvPr id="3" name="Picture 2">
            <a:extLst>
              <a:ext uri="{FF2B5EF4-FFF2-40B4-BE49-F238E27FC236}">
                <a16:creationId xmlns:a16="http://schemas.microsoft.com/office/drawing/2014/main" id="{3F646D34-CC7D-413F-A78B-C60240749292}"/>
              </a:ext>
            </a:extLst>
          </p:cNvPr>
          <p:cNvPicPr>
            <a:picLocks noChangeAspect="1"/>
          </p:cNvPicPr>
          <p:nvPr/>
        </p:nvPicPr>
        <p:blipFill>
          <a:blip r:embed="rId3"/>
          <a:stretch>
            <a:fillRect/>
          </a:stretch>
        </p:blipFill>
        <p:spPr>
          <a:xfrm>
            <a:off x="5791200" y="3124200"/>
            <a:ext cx="5486400" cy="248285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E7D5-8B76-4CEE-8904-63C2DB82AFB9}"/>
              </a:ext>
            </a:extLst>
          </p:cNvPr>
          <p:cNvSpPr>
            <a:spLocks noGrp="1"/>
          </p:cNvSpPr>
          <p:nvPr>
            <p:ph type="title"/>
          </p:nvPr>
        </p:nvSpPr>
        <p:spPr>
          <a:xfrm>
            <a:off x="609600" y="0"/>
            <a:ext cx="10972800" cy="1524000"/>
          </a:xfrm>
        </p:spPr>
        <p:txBody>
          <a:bodyPr/>
          <a:lstStyle/>
          <a:p>
            <a:r>
              <a:rPr lang="en-US" sz="4400" b="0" dirty="0">
                <a:solidFill>
                  <a:srgbClr val="003175"/>
                </a:solidFill>
              </a:rPr>
              <a:t>Decontamination </a:t>
            </a:r>
            <a:br>
              <a:rPr lang="en-US" sz="4400" b="0" dirty="0">
                <a:solidFill>
                  <a:srgbClr val="003175"/>
                </a:solidFill>
              </a:rPr>
            </a:br>
            <a:r>
              <a:rPr lang="en-US" sz="4400" b="0" dirty="0">
                <a:solidFill>
                  <a:schemeClr val="bg1"/>
                </a:solidFill>
              </a:rPr>
              <a:t>Recommendations</a:t>
            </a:r>
          </a:p>
        </p:txBody>
      </p:sp>
      <p:sp>
        <p:nvSpPr>
          <p:cNvPr id="3" name="Content Placeholder 2">
            <a:extLst>
              <a:ext uri="{FF2B5EF4-FFF2-40B4-BE49-F238E27FC236}">
                <a16:creationId xmlns:a16="http://schemas.microsoft.com/office/drawing/2014/main" id="{A7047489-F461-43F2-A84C-FF22166A67A0}"/>
              </a:ext>
            </a:extLst>
          </p:cNvPr>
          <p:cNvSpPr>
            <a:spLocks noGrp="1"/>
          </p:cNvSpPr>
          <p:nvPr>
            <p:ph idx="1"/>
          </p:nvPr>
        </p:nvSpPr>
        <p:spPr>
          <a:xfrm>
            <a:off x="609600" y="1600200"/>
            <a:ext cx="7467600" cy="4525963"/>
          </a:xfrm>
        </p:spPr>
        <p:txBody>
          <a:bodyPr/>
          <a:lstStyle/>
          <a:p>
            <a:r>
              <a:rPr lang="en-US" sz="2800" dirty="0">
                <a:solidFill>
                  <a:schemeClr val="bg1"/>
                </a:solidFill>
                <a:latin typeface="Arial" panose="020B0604020202020204" pitchFamily="34" charset="0"/>
                <a:cs typeface="Arial" panose="020B0604020202020204" pitchFamily="34" charset="0"/>
              </a:rPr>
              <a:t>Post response decontamination is required to prevent contamination outside the incident zones (secondary contamination)</a:t>
            </a:r>
          </a:p>
          <a:p>
            <a:r>
              <a:rPr lang="en-US" sz="2800" dirty="0">
                <a:solidFill>
                  <a:schemeClr val="bg1"/>
                </a:solidFill>
                <a:latin typeface="Arial" panose="020B0604020202020204" pitchFamily="34" charset="0"/>
                <a:cs typeface="Arial" panose="020B0604020202020204" pitchFamily="34" charset="0"/>
              </a:rPr>
              <a:t>Decontamination should include surfactant &amp; water based cleaner</a:t>
            </a:r>
          </a:p>
          <a:p>
            <a:r>
              <a:rPr lang="en-US" sz="2800" dirty="0">
                <a:solidFill>
                  <a:schemeClr val="bg1"/>
                </a:solidFill>
                <a:latin typeface="Arial" panose="020B0604020202020204" pitchFamily="34" charset="0"/>
                <a:cs typeface="Arial" panose="020B0604020202020204" pitchFamily="34" charset="0"/>
              </a:rPr>
              <a:t>All decontamination runoff should be contained, properly tested &amp; disposed of</a:t>
            </a:r>
          </a:p>
          <a:p>
            <a:pPr marL="0" indent="0">
              <a:buNone/>
            </a:pPr>
            <a:endParaRPr lang="en-US" dirty="0"/>
          </a:p>
        </p:txBody>
      </p:sp>
      <p:pic>
        <p:nvPicPr>
          <p:cNvPr id="29698" name="Picture 2">
            <a:extLst>
              <a:ext uri="{FF2B5EF4-FFF2-40B4-BE49-F238E27FC236}">
                <a16:creationId xmlns:a16="http://schemas.microsoft.com/office/drawing/2014/main" id="{5394CA29-1AE2-444A-BA6C-510426352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52600"/>
            <a:ext cx="3352800" cy="33528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47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06CB2CA2DE1749B9282854DBAF0776" ma:contentTypeVersion="10" ma:contentTypeDescription="Create a new document." ma:contentTypeScope="" ma:versionID="8dd46f27c153de394c852be3985fbc09">
  <xsd:schema xmlns:xsd="http://www.w3.org/2001/XMLSchema" xmlns:xs="http://www.w3.org/2001/XMLSchema" xmlns:p="http://schemas.microsoft.com/office/2006/metadata/properties" xmlns:ns3="64a4db33-2e30-4ca9-9a6e-bddb39c6c07a" targetNamespace="http://schemas.microsoft.com/office/2006/metadata/properties" ma:root="true" ma:fieldsID="4de15ec09f1f308c540e60f3bde9bebd" ns3:_="">
    <xsd:import namespace="64a4db33-2e30-4ca9-9a6e-bddb39c6c0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4db33-2e30-4ca9-9a6e-bddb39c6c0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F3F6E-6A4A-4CC3-9C47-EDEDEAECBCD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4a4db33-2e30-4ca9-9a6e-bddb39c6c07a"/>
    <ds:schemaRef ds:uri="http://www.w3.org/XML/1998/namespace"/>
    <ds:schemaRef ds:uri="http://purl.org/dc/dcmitype/"/>
  </ds:schemaRefs>
</ds:datastoreItem>
</file>

<file path=customXml/itemProps2.xml><?xml version="1.0" encoding="utf-8"?>
<ds:datastoreItem xmlns:ds="http://schemas.openxmlformats.org/officeDocument/2006/customXml" ds:itemID="{32086677-FECA-44C9-9323-51946A4F3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a4db33-2e30-4ca9-9a6e-bddb39c6c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0F0B5-E48F-477B-A244-E9F9BCA076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27907</TotalTime>
  <Words>1578</Words>
  <Application>Microsoft Office PowerPoint</Application>
  <PresentationFormat>Widescreen</PresentationFormat>
  <Paragraphs>173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Objective</vt:lpstr>
      <vt:lpstr>Introduction</vt:lpstr>
      <vt:lpstr>PowerPoint Presentation</vt:lpstr>
      <vt:lpstr>PowerPoint Presentation</vt:lpstr>
      <vt:lpstr>Control Zones</vt:lpstr>
      <vt:lpstr>PowerPoint Presentation</vt:lpstr>
      <vt:lpstr>PowerPoint Presentation</vt:lpstr>
      <vt:lpstr>Decontamination  Recommendations</vt:lpstr>
      <vt:lpstr>Summary</vt:lpstr>
      <vt:lpstr>Activity 7.1:  Incident Procedures</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183</cp:revision>
  <cp:lastPrinted>2020-03-04T16:48:16Z</cp:lastPrinted>
  <dcterms:modified xsi:type="dcterms:W3CDTF">2020-03-24T01:12:49Z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0x010100D506CB2CA2DE1749B9282854DBAF0776</vt:lpwstr>
  </property>
</Properties>
</file>