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41" r:id="rId5"/>
    <p:sldId id="313" r:id="rId6"/>
    <p:sldId id="314" r:id="rId7"/>
    <p:sldId id="321" r:id="rId8"/>
    <p:sldId id="316" r:id="rId9"/>
    <p:sldId id="317" r:id="rId10"/>
    <p:sldId id="328" r:id="rId11"/>
    <p:sldId id="318" r:id="rId12"/>
    <p:sldId id="320" r:id="rId13"/>
    <p:sldId id="340" r:id="rId14"/>
    <p:sldId id="322" r:id="rId15"/>
    <p:sldId id="323" r:id="rId16"/>
    <p:sldId id="324" r:id="rId17"/>
    <p:sldId id="325" r:id="rId18"/>
    <p:sldId id="326" r:id="rId19"/>
    <p:sldId id="342" r:id="rId20"/>
    <p:sldId id="337" r:id="rId21"/>
    <p:sldId id="315" r:id="rId22"/>
    <p:sldId id="327" r:id="rId23"/>
    <p:sldId id="331" r:id="rId24"/>
    <p:sldId id="334" r:id="rId25"/>
    <p:sldId id="335" r:id="rId26"/>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3BA3F-5CA1-4F98-BC34-19059077BCA8}" v="2" dt="2020-04-07T00:07:53.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1" autoAdjust="0"/>
    <p:restoredTop sz="66667" autoAdjust="0"/>
  </p:normalViewPr>
  <p:slideViewPr>
    <p:cSldViewPr>
      <p:cViewPr varScale="1">
        <p:scale>
          <a:sx n="72" d="100"/>
          <a:sy n="72" d="100"/>
        </p:scale>
        <p:origin x="2322" y="96"/>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11840815-1087-4D08-94DA-D8EA43378761}"/>
    <pc:docChg chg="undo custSel delSld modSld modMainMaster">
      <pc:chgData name="Missy Ruff" userId="2fedf697-c7c4-47e5-81d4-5bd69038a8f8" providerId="ADAL" clId="{11840815-1087-4D08-94DA-D8EA43378761}" dt="2020-03-23T22:10:18.201" v="271" actId="2696"/>
      <pc:docMkLst>
        <pc:docMk/>
      </pc:docMkLst>
      <pc:sldChg chg="modNotesTx">
        <pc:chgData name="Missy Ruff" userId="2fedf697-c7c4-47e5-81d4-5bd69038a8f8" providerId="ADAL" clId="{11840815-1087-4D08-94DA-D8EA43378761}" dt="2020-03-23T17:50:58.962" v="256" actId="20577"/>
        <pc:sldMkLst>
          <pc:docMk/>
          <pc:sldMk cId="0" sldId="313"/>
        </pc:sldMkLst>
      </pc:sldChg>
      <pc:sldChg chg="modSp modNotesTx">
        <pc:chgData name="Missy Ruff" userId="2fedf697-c7c4-47e5-81d4-5bd69038a8f8" providerId="ADAL" clId="{11840815-1087-4D08-94DA-D8EA43378761}" dt="2020-03-12T22:23:52.305" v="233" actId="20577"/>
        <pc:sldMkLst>
          <pc:docMk/>
          <pc:sldMk cId="0" sldId="316"/>
        </pc:sldMkLst>
        <pc:spChg chg="mod">
          <ac:chgData name="Missy Ruff" userId="2fedf697-c7c4-47e5-81d4-5bd69038a8f8" providerId="ADAL" clId="{11840815-1087-4D08-94DA-D8EA43378761}" dt="2020-03-12T14:30:40.359" v="197" actId="20577"/>
          <ac:spMkLst>
            <pc:docMk/>
            <pc:sldMk cId="0" sldId="316"/>
            <ac:spMk id="12290" creationId="{AB29B3AD-2096-435F-BB54-84F2DD2EB759}"/>
          </ac:spMkLst>
        </pc:spChg>
      </pc:sldChg>
      <pc:sldChg chg="modSp modNotesTx">
        <pc:chgData name="Missy Ruff" userId="2fedf697-c7c4-47e5-81d4-5bd69038a8f8" providerId="ADAL" clId="{11840815-1087-4D08-94DA-D8EA43378761}" dt="2020-03-16T15:47:46.678" v="239" actId="208"/>
        <pc:sldMkLst>
          <pc:docMk/>
          <pc:sldMk cId="0" sldId="320"/>
        </pc:sldMkLst>
        <pc:spChg chg="mod">
          <ac:chgData name="Missy Ruff" userId="2fedf697-c7c4-47e5-81d4-5bd69038a8f8" providerId="ADAL" clId="{11840815-1087-4D08-94DA-D8EA43378761}" dt="2020-03-16T15:47:19.995" v="237" actId="207"/>
          <ac:spMkLst>
            <pc:docMk/>
            <pc:sldMk cId="0" sldId="320"/>
            <ac:spMk id="2" creationId="{4EAB9E7B-84A3-499B-AFA4-A3F703D3725E}"/>
          </ac:spMkLst>
        </pc:spChg>
        <pc:spChg chg="mod">
          <ac:chgData name="Missy Ruff" userId="2fedf697-c7c4-47e5-81d4-5bd69038a8f8" providerId="ADAL" clId="{11840815-1087-4D08-94DA-D8EA43378761}" dt="2020-03-16T15:47:46.678" v="239" actId="208"/>
          <ac:spMkLst>
            <pc:docMk/>
            <pc:sldMk cId="0" sldId="320"/>
            <ac:spMk id="20483" creationId="{7DD05984-2BFC-4C73-B03D-6D194FDA88E4}"/>
          </ac:spMkLst>
        </pc:spChg>
      </pc:sldChg>
      <pc:sldChg chg="modNotes modNotesTx">
        <pc:chgData name="Missy Ruff" userId="2fedf697-c7c4-47e5-81d4-5bd69038a8f8" providerId="ADAL" clId="{11840815-1087-4D08-94DA-D8EA43378761}" dt="2020-03-12T13:53:32.543" v="179" actId="27636"/>
        <pc:sldMkLst>
          <pc:docMk/>
          <pc:sldMk cId="0" sldId="321"/>
        </pc:sldMkLst>
      </pc:sldChg>
      <pc:sldChg chg="modSp">
        <pc:chgData name="Missy Ruff" userId="2fedf697-c7c4-47e5-81d4-5bd69038a8f8" providerId="ADAL" clId="{11840815-1087-4D08-94DA-D8EA43378761}" dt="2020-03-16T15:48:21.350" v="247" actId="1035"/>
        <pc:sldMkLst>
          <pc:docMk/>
          <pc:sldMk cId="0" sldId="322"/>
        </pc:sldMkLst>
        <pc:spChg chg="mod">
          <ac:chgData name="Missy Ruff" userId="2fedf697-c7c4-47e5-81d4-5bd69038a8f8" providerId="ADAL" clId="{11840815-1087-4D08-94DA-D8EA43378761}" dt="2020-03-16T15:48:21.350" v="247" actId="1035"/>
          <ac:spMkLst>
            <pc:docMk/>
            <pc:sldMk cId="0" sldId="322"/>
            <ac:spMk id="24579" creationId="{300883E7-A932-4B72-84F9-E203A237E2EF}"/>
          </ac:spMkLst>
        </pc:spChg>
      </pc:sldChg>
      <pc:sldChg chg="modNotesTx">
        <pc:chgData name="Missy Ruff" userId="2fedf697-c7c4-47e5-81d4-5bd69038a8f8" providerId="ADAL" clId="{11840815-1087-4D08-94DA-D8EA43378761}" dt="2020-03-23T18:01:27.884" v="257" actId="114"/>
        <pc:sldMkLst>
          <pc:docMk/>
          <pc:sldMk cId="0" sldId="323"/>
        </pc:sldMkLst>
      </pc:sldChg>
      <pc:sldChg chg="modNotesTx">
        <pc:chgData name="Missy Ruff" userId="2fedf697-c7c4-47e5-81d4-5bd69038a8f8" providerId="ADAL" clId="{11840815-1087-4D08-94DA-D8EA43378761}" dt="2020-03-23T18:05:16.833" v="258" actId="6549"/>
        <pc:sldMkLst>
          <pc:docMk/>
          <pc:sldMk cId="0" sldId="324"/>
        </pc:sldMkLst>
      </pc:sldChg>
      <pc:sldChg chg="modNotesTx">
        <pc:chgData name="Missy Ruff" userId="2fedf697-c7c4-47e5-81d4-5bd69038a8f8" providerId="ADAL" clId="{11840815-1087-4D08-94DA-D8EA43378761}" dt="2020-03-23T18:58:09.311" v="270" actId="20577"/>
        <pc:sldMkLst>
          <pc:docMk/>
          <pc:sldMk cId="0" sldId="327"/>
        </pc:sldMkLst>
      </pc:sldChg>
      <pc:sldChg chg="setBg">
        <pc:chgData name="Missy Ruff" userId="2fedf697-c7c4-47e5-81d4-5bd69038a8f8" providerId="ADAL" clId="{11840815-1087-4D08-94DA-D8EA43378761}" dt="2020-03-16T15:47:00.370" v="236"/>
        <pc:sldMkLst>
          <pc:docMk/>
          <pc:sldMk cId="0" sldId="341"/>
        </pc:sldMkLst>
      </pc:sldChg>
      <pc:sldChg chg="del modNotes modNotesTx">
        <pc:chgData name="Missy Ruff" userId="2fedf697-c7c4-47e5-81d4-5bd69038a8f8" providerId="ADAL" clId="{11840815-1087-4D08-94DA-D8EA43378761}" dt="2020-03-23T22:10:18.201" v="271" actId="2696"/>
        <pc:sldMkLst>
          <pc:docMk/>
          <pc:sldMk cId="0" sldId="343"/>
        </pc:sldMkLst>
      </pc:sldChg>
      <pc:sldMasterChg chg="setBg modSldLayout">
        <pc:chgData name="Missy Ruff" userId="2fedf697-c7c4-47e5-81d4-5bd69038a8f8" providerId="ADAL" clId="{11840815-1087-4D08-94DA-D8EA43378761}" dt="2020-03-16T15:47:00.370" v="236"/>
        <pc:sldMasterMkLst>
          <pc:docMk/>
          <pc:sldMasterMk cId="0" sldId="2147483648"/>
        </pc:sldMasterMkLst>
        <pc:sldLayoutChg chg="setBg">
          <pc:chgData name="Missy Ruff" userId="2fedf697-c7c4-47e5-81d4-5bd69038a8f8" providerId="ADAL" clId="{11840815-1087-4D08-94DA-D8EA43378761}" dt="2020-03-16T15:47:00.370" v="236"/>
          <pc:sldLayoutMkLst>
            <pc:docMk/>
            <pc:sldMasterMk cId="0" sldId="2147483648"/>
            <pc:sldLayoutMk cId="3801298662" sldId="2147483810"/>
          </pc:sldLayoutMkLst>
        </pc:sldLayoutChg>
      </pc:sldMasterChg>
    </pc:docChg>
  </pc:docChgLst>
  <pc:docChgLst>
    <pc:chgData name="Missy Ruff" userId="2fedf697-c7c4-47e5-81d4-5bd69038a8f8" providerId="ADAL" clId="{510DFCD6-0052-44CF-9AC6-B8B8A3CEB33E}"/>
    <pc:docChg chg="modSld">
      <pc:chgData name="Missy Ruff" userId="2fedf697-c7c4-47e5-81d4-5bd69038a8f8" providerId="ADAL" clId="{510DFCD6-0052-44CF-9AC6-B8B8A3CEB33E}" dt="2020-03-12T01:37:21.374" v="2" actId="114"/>
      <pc:docMkLst>
        <pc:docMk/>
      </pc:docMkLst>
      <pc:sldChg chg="modNotesTx">
        <pc:chgData name="Missy Ruff" userId="2fedf697-c7c4-47e5-81d4-5bd69038a8f8" providerId="ADAL" clId="{510DFCD6-0052-44CF-9AC6-B8B8A3CEB33E}" dt="2020-03-12T01:37:11.695" v="1" actId="114"/>
        <pc:sldMkLst>
          <pc:docMk/>
          <pc:sldMk cId="0" sldId="320"/>
        </pc:sldMkLst>
      </pc:sldChg>
      <pc:sldChg chg="modNotesTx">
        <pc:chgData name="Missy Ruff" userId="2fedf697-c7c4-47e5-81d4-5bd69038a8f8" providerId="ADAL" clId="{510DFCD6-0052-44CF-9AC6-B8B8A3CEB33E}" dt="2020-03-12T01:37:21.374" v="2" actId="114"/>
        <pc:sldMkLst>
          <pc:docMk/>
          <pc:sldMk cId="0"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3BDEF8-07BD-4AC8-8576-53061C1D501D}"/>
              </a:ext>
            </a:extLst>
          </p:cNvPr>
          <p:cNvSpPr>
            <a:spLocks noGrp="1"/>
          </p:cNvSpPr>
          <p:nvPr>
            <p:ph type="hdr" sz="quarter"/>
          </p:nvPr>
        </p:nvSpPr>
        <p:spPr>
          <a:xfrm>
            <a:off x="0" y="0"/>
            <a:ext cx="3038475" cy="465138"/>
          </a:xfrm>
          <a:prstGeom prst="rect">
            <a:avLst/>
          </a:prstGeom>
        </p:spPr>
        <p:txBody>
          <a:bodyPr vert="horz" lIns="92830" tIns="46415" rIns="92830" bIns="464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5DBE47E-C2DF-4323-96A3-C3270609E351}"/>
              </a:ext>
            </a:extLst>
          </p:cNvPr>
          <p:cNvSpPr>
            <a:spLocks noGrp="1"/>
          </p:cNvSpPr>
          <p:nvPr>
            <p:ph type="dt" idx="1"/>
          </p:nvPr>
        </p:nvSpPr>
        <p:spPr>
          <a:xfrm>
            <a:off x="3970338" y="0"/>
            <a:ext cx="3038475" cy="465138"/>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6F14AC3D-358C-401A-B14F-203FA9340B5A}" type="datetimeFigureOut">
              <a:rPr lang="en-US"/>
              <a:pPr>
                <a:defRPr/>
              </a:pPr>
              <a:t>4/6/2020</a:t>
            </a:fld>
            <a:endParaRPr lang="en-US" dirty="0"/>
          </a:p>
        </p:txBody>
      </p:sp>
      <p:sp>
        <p:nvSpPr>
          <p:cNvPr id="4" name="Slide Image Placeholder 3">
            <a:extLst>
              <a:ext uri="{FF2B5EF4-FFF2-40B4-BE49-F238E27FC236}">
                <a16:creationId xmlns:a16="http://schemas.microsoft.com/office/drawing/2014/main" id="{778585DC-0371-473A-A8C3-384152FA3CB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a:extLst>
              <a:ext uri="{FF2B5EF4-FFF2-40B4-BE49-F238E27FC236}">
                <a16:creationId xmlns:a16="http://schemas.microsoft.com/office/drawing/2014/main" id="{6E210793-8CD1-42A5-BBB3-4CA97CA39113}"/>
              </a:ext>
            </a:extLst>
          </p:cNvPr>
          <p:cNvSpPr>
            <a:spLocks noGrp="1"/>
          </p:cNvSpPr>
          <p:nvPr>
            <p:ph type="body" sz="quarter" idx="3"/>
          </p:nvPr>
        </p:nvSpPr>
        <p:spPr>
          <a:xfrm>
            <a:off x="701675" y="4416425"/>
            <a:ext cx="5607050" cy="4183063"/>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84C7272-34F3-411C-814A-2EC31F00526F}"/>
              </a:ext>
            </a:extLst>
          </p:cNvPr>
          <p:cNvSpPr>
            <a:spLocks noGrp="1"/>
          </p:cNvSpPr>
          <p:nvPr>
            <p:ph type="ftr" sz="quarter" idx="4"/>
          </p:nvPr>
        </p:nvSpPr>
        <p:spPr>
          <a:xfrm>
            <a:off x="0" y="8829675"/>
            <a:ext cx="3038475" cy="465138"/>
          </a:xfrm>
          <a:prstGeom prst="rect">
            <a:avLst/>
          </a:prstGeom>
        </p:spPr>
        <p:txBody>
          <a:bodyPr vert="horz" lIns="92830" tIns="46415" rIns="92830" bIns="464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0A15357-CF41-417A-B641-8CC443F2F57D}"/>
              </a:ext>
            </a:extLst>
          </p:cNvPr>
          <p:cNvSpPr>
            <a:spLocks noGrp="1"/>
          </p:cNvSpPr>
          <p:nvPr>
            <p:ph type="sldNum" sz="quarter" idx="5"/>
          </p:nvPr>
        </p:nvSpPr>
        <p:spPr>
          <a:xfrm>
            <a:off x="3970338" y="8829675"/>
            <a:ext cx="3038475" cy="465138"/>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15FD4229-7493-4726-92BB-70A049BEF2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95A83F1-0A4B-4ADE-8D69-1553444FE8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31640B-5A29-4A62-A391-80C0FDE240D8}"/>
              </a:ext>
            </a:extLst>
          </p:cNvPr>
          <p:cNvSpPr>
            <a:spLocks noGrp="1"/>
          </p:cNvSpPr>
          <p:nvPr>
            <p:ph type="body" idx="1"/>
          </p:nvPr>
        </p:nvSpPr>
        <p:spPr/>
        <p:txBody>
          <a:bodyPr/>
          <a:lstStyle/>
          <a:p>
            <a:pPr>
              <a:defRPr/>
            </a:pPr>
            <a:r>
              <a:rPr lang="en-US" sz="1000" b="1" dirty="0">
                <a:latin typeface="Arial" pitchFamily="34" charset="0"/>
                <a:cs typeface="Arial" pitchFamily="34" charset="0"/>
              </a:rPr>
              <a:t>Module Time</a:t>
            </a:r>
            <a:r>
              <a:rPr lang="en-US" sz="1000" dirty="0">
                <a:latin typeface="Arial" pitchFamily="34" charset="0"/>
                <a:cs typeface="Arial" pitchFamily="34" charset="0"/>
              </a:rPr>
              <a:t>: 40 minutes/ 55 minutes</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a:t>
            </a:r>
          </a:p>
          <a:p>
            <a:pPr marL="171450" indent="-171450">
              <a:buFont typeface="Arial" pitchFamily="34" charset="0"/>
              <a:buChar char="•"/>
              <a:defRPr/>
            </a:pPr>
            <a:r>
              <a:rPr lang="en-US" sz="1000" dirty="0">
                <a:latin typeface="Arial" pitchFamily="34" charset="0"/>
                <a:cs typeface="Arial" pitchFamily="34" charset="0"/>
              </a:rPr>
              <a:t>Activity 5.1</a:t>
            </a:r>
          </a:p>
          <a:p>
            <a:pPr marL="628650" lvl="1" indent="-171450">
              <a:buFont typeface="Arial" pitchFamily="34" charset="0"/>
              <a:buChar char="•"/>
              <a:defRPr/>
            </a:pPr>
            <a:r>
              <a:rPr lang="en-US" sz="1000" dirty="0">
                <a:latin typeface="Arial" pitchFamily="34" charset="0"/>
                <a:cs typeface="Arial" pitchFamily="34" charset="0"/>
              </a:rPr>
              <a:t>Worksheet 5.1</a:t>
            </a:r>
          </a:p>
          <a:p>
            <a:pPr marL="171450" indent="-171450">
              <a:buFont typeface="Arial" pitchFamily="34" charset="0"/>
              <a:buChar char="•"/>
              <a:defRPr/>
            </a:pPr>
            <a:r>
              <a:rPr lang="en-US" sz="1000" i="1" dirty="0">
                <a:latin typeface="Arial" pitchFamily="34" charset="0"/>
                <a:cs typeface="Arial" pitchFamily="34" charset="0"/>
              </a:rPr>
              <a:t>Emergency Response Considerations </a:t>
            </a:r>
            <a:r>
              <a:rPr lang="en-US" sz="1000" dirty="0">
                <a:latin typeface="Arial" pitchFamily="34" charset="0"/>
                <a:cs typeface="Arial" pitchFamily="34" charset="0"/>
              </a:rPr>
              <a:t>video – (Show the video segment from 9:31 to 12:13)</a:t>
            </a:r>
          </a:p>
        </p:txBody>
      </p:sp>
      <p:sp>
        <p:nvSpPr>
          <p:cNvPr id="5124" name="Slide Number Placeholder 3">
            <a:extLst>
              <a:ext uri="{FF2B5EF4-FFF2-40B4-BE49-F238E27FC236}">
                <a16:creationId xmlns:a16="http://schemas.microsoft.com/office/drawing/2014/main" id="{D2229F74-6282-4D38-92DD-3B7838DB7B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4DEAFF-2C35-4F40-8596-F7B7AA9E326C}"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AE138A7-5976-4BAB-AC74-2A117EE7D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DA90B51-2842-462F-9DAB-61FFFBD93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foam deflector device is attached to most Type II fixed foam chamber discharge outlets. The deflector directs foam down and over a large area of the inside of the tank wall and onto the top of the burning liquid inside of the tank. Before fire/ foam attack can begin on a tank, responders need to calculate available space within the tank. Working with facility operators to calculate the available space in gallons will allow responders to know if the product needs to be removed from the tank before operations can begin or allowed to burn off to reduce product in tank. Fire operations have to account for finished foam going into the tank so as to not overflow contents. Expansion needs to be taken into consideration. This would be the ratio of volume of foam formed to the volume of solution used to generate the foam. For example, an eight expansion means 800 gallons of foam from 100 gallons of solution. Keep in mind foam drain time will continue throughout operation.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95D40C7-D646-4927-8873-0406A6CB42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72EF87-4FAD-4004-ACAF-BA143B3C1D92}"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155BE3E-0FE7-48F5-9CEA-A925207EE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A8CAB4B-9D3F-42CF-AAE8-4579A64E3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Pre-planning for potential events at liquid product terminals is extremely important. Fire department personnel should develop good working relationships with the terminal operators and be very familiar with their operations. A significant piece of this pre-planning must include consideration for mutual aid partners. Fire departments that help provide protection to liquid product terminals should have access to high-flow firefighting foam equipment and access to large supplies of compatible Alcohol-Resistant Aqueous Film-Forming Foam (AR-AFFF). In some areas this has been done by establishing caches of AR-AFFF and equipment through consortiums organized between multiple terminal operations and the fire department.</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Fire department personnel should also be aware they may not be able to contend with a terminal fire operation and may need to contact outside resources for ultimate control of an emergency. Fire departments are encouraged to establish healthy working relations with these groups and with the storage facilities in their response area prior to an emergency arising. </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58613759-2781-43DF-9DAF-DACC88E44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6F6732D-C0CE-4AB0-BFBF-0E86A8C27729}"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7DD3E10-CEE4-4FBA-BEC3-5EA2B71C6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AB784B1-B446-4FC7-8FA8-C93317389DC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pPr>
              <a:defRPr/>
            </a:pP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Ask participants who “these groups” are.</a:t>
            </a:r>
          </a:p>
          <a:p>
            <a:pPr marL="628650" lvl="1" indent="-171450">
              <a:buFontTx/>
              <a:buChar char="•"/>
              <a:defRPr/>
            </a:pPr>
            <a:r>
              <a:rPr lang="en-US" altLang="en-US" sz="1000" b="1" i="1" dirty="0">
                <a:latin typeface="Arial" panose="020B0604020202020204" pitchFamily="34" charset="0"/>
                <a:ea typeface="ＭＳ Ｐゴシック" panose="020B0600070205080204" pitchFamily="34" charset="-128"/>
                <a:cs typeface="Arial" panose="020B0604020202020204" pitchFamily="34" charset="0"/>
              </a:rPr>
              <a:t>Answers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will vary but could include mutual aid with industrial facilities or nearby jurisdictions.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Fixed fire systems are currently the best protection for bulk storage tanks. Fire department personnel should be extremely familiar with these systems and pre-calculate their required flow rates. They should also pre-plan operations supplying these systems. Practice exercises should be scheduled at least annually to make sure responders are familiar with the pre-established plans.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In some areas this has been done by establishing caches of AR-AFFF and equipment through consortiums organized between multiple terminal operations and the fire department.</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 consortium philosophy is a process of collaboration between bulk storage vendors, ethanol production facilities, foam concentrate manufacturers, local and state public safety and regulatory agencies to develop a significant cache of AR-AFFF foam concentrates at a or several pre-determined geographical location(s). These resources are properly managed and supervised and available as a regional asset for ethanol-blended fuel incidents. No one agency, department or organization bares the financial burden of buying, storing and managing such a costly resource. Lastly, all organizations should consider and apply for grant funding where and when available.</a:t>
            </a:r>
          </a:p>
          <a:p>
            <a:pPr>
              <a:defRPr/>
            </a:pPr>
            <a:endParaRPr lang="en-US" altLang="en-US" sz="1000" i="1" dirty="0">
              <a:latin typeface="Arial" panose="020B0604020202020204" pitchFamily="34" charset="0"/>
              <a:ea typeface="ＭＳ Ｐゴシック" panose="020B0600070205080204" pitchFamily="34" charset="-128"/>
              <a:cs typeface="Arial" panose="020B0604020202020204" pitchFamily="34" charset="0"/>
            </a:endParaRP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0E766611-EFA5-4806-9793-3D0741175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5B527D-08E3-466E-956D-B3DE8A785909}"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D076A34-A134-4114-A11B-0FBB3D102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7CED60C-B94D-42DE-9EE8-F1E7547840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Keep in mind that there are many different challenges involved in firefighting operations at a liquid product terminal. There may be limited access in both the terminal itself and in tank design for firefighting equipment. At times some locations may have inadequate water supplies to fight any type of significant fire. Personnel may have to contend with containment dikes and their systems, along with miles of exposed product piping. Liquid product terminals may also have loading racks subject to fire emergencies.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Liquid product terminal operations can be very complicated and responding to a fire emergency can be very dangerous to personnel. It is also not unusual for terminals that were originally built in remote areas to now be surrounded by commercial and residential growth. </a:t>
            </a:r>
          </a:p>
        </p:txBody>
      </p:sp>
      <p:sp>
        <p:nvSpPr>
          <p:cNvPr id="31748" name="Slide Number Placeholder 3">
            <a:extLst>
              <a:ext uri="{FF2B5EF4-FFF2-40B4-BE49-F238E27FC236}">
                <a16:creationId xmlns:a16="http://schemas.microsoft.com/office/drawing/2014/main" id="{57E8544F-FEAA-4FBC-8D62-767346B1A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A1EA742-B98F-49C6-B5D7-8C14009DC014}"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52D3D33-0A30-4910-847A-BC55FA4D6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6350ECC-590B-4CB6-BFBB-7C93EF27A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a:latin typeface="Arial" panose="020B0604020202020204" pitchFamily="34" charset="0"/>
                <a:ea typeface="ＭＳ Ｐゴシック" panose="020B0600070205080204" pitchFamily="34" charset="-128"/>
                <a:cs typeface="Arial" panose="020B0604020202020204" pitchFamily="34" charset="0"/>
              </a:rPr>
              <a:t>Again, pre-planning is extremely important, and pre-established working relations between the fire department and the facility operators cannot be over-emphasized.</a:t>
            </a:r>
          </a:p>
          <a:p>
            <a:endParaRPr lang="en-US" altLang="en-US">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017F92B3-60E0-480B-A509-3B6F23D64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F315C8-0CAC-4921-8F08-501A4FB505E6}"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5CA10FD-C86C-47AA-AFD5-F897AB861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122BAF5-386C-4E77-B3C7-8F6BF4609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Smaller bulk distribution storage facilities may pose unique challenges to local fire departments. These facilities are located throughout communities to better distribute fuel to end-users. Storage tanks in these facilities can be of a multitude of styles and layouts, depending on age and location. Storage tanks may be vertical, horizontal, or a combination of both. Normally the flammable liquid fuels, including gasoline and the ethanol-blended fuels, are stored at these facilities in modest quantities. Most of these facilities do not have built-in fire protection systems. These facilities are normally designed with limited fuel spillage containment structures or areas and are typically unstaffed.</a:t>
            </a:r>
          </a:p>
        </p:txBody>
      </p:sp>
      <p:sp>
        <p:nvSpPr>
          <p:cNvPr id="35844" name="Slide Number Placeholder 3">
            <a:extLst>
              <a:ext uri="{FF2B5EF4-FFF2-40B4-BE49-F238E27FC236}">
                <a16:creationId xmlns:a16="http://schemas.microsoft.com/office/drawing/2014/main" id="{1734A4F4-CD32-45FE-A88D-F21A4271A5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53B3E4-33E6-4501-BB13-D5137CA4982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3D561D-ACB9-46C4-8A1B-06D1B9BFD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F3780FC-4037-40EB-A136-F0CB7147B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Large bulk distribution storage facilities also pose unique challenges to local fire departments. Storage tanks in these facilities have high capacity and high throughput. A variety of different storage tanks may be present: vertical, horizontal, above ground or below ground or a combination of all of these. Flammable liquids including gasoline and the ethanol-blended fuels are stored at these facilities in significant quantities. These facilities have detailed emergency response plans due to the shear volumes stored on site.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Pre-established working relations between the fire department and the facility operators is extremely important. Pre-planning cannot be over-emphasized.</a:t>
            </a:r>
          </a:p>
          <a:p>
            <a:endParaRPr lang="en-US" altLang="en-US" dirty="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DD5F5FD8-BA40-43CE-B8ED-43FAE7EFD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09E5D8-2AB7-48AA-8011-B35A48442929}"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A24F230-600F-43D1-81A4-4B23C55EB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7DE242F-26D5-48EB-A57A-EBC656DDF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a:latin typeface="Arial" panose="020B0604020202020204" pitchFamily="34" charset="0"/>
                <a:ea typeface="ＭＳ Ｐゴシック" panose="020B0600070205080204" pitchFamily="34" charset="-128"/>
                <a:cs typeface="Arial" panose="020B0604020202020204" pitchFamily="34" charset="0"/>
              </a:rPr>
              <a:t>Ask participants if they are aware of any of these types of facilities in their jurisdictions. </a:t>
            </a:r>
          </a:p>
          <a:p>
            <a:pPr lvl="1">
              <a:buFontTx/>
              <a:buChar char="•"/>
            </a:pPr>
            <a:r>
              <a:rPr lang="en-US" altLang="en-US" sz="1000" b="1" i="1">
                <a:latin typeface="Arial" panose="020B0604020202020204" pitchFamily="34" charset="0"/>
                <a:ea typeface="ＭＳ Ｐゴシック" panose="020B0600070205080204" pitchFamily="34" charset="-128"/>
                <a:cs typeface="Arial" panose="020B0604020202020204" pitchFamily="34" charset="0"/>
              </a:rPr>
              <a:t>Answers</a:t>
            </a:r>
            <a:r>
              <a:rPr lang="en-US" altLang="en-US" sz="1000" i="1">
                <a:latin typeface="Arial" panose="020B0604020202020204" pitchFamily="34" charset="0"/>
                <a:ea typeface="ＭＳ Ｐゴシック" panose="020B0600070205080204" pitchFamily="34" charset="-128"/>
                <a:cs typeface="Arial" panose="020B0604020202020204" pitchFamily="34" charset="0"/>
              </a:rPr>
              <a:t> will vary.</a:t>
            </a:r>
          </a:p>
          <a:p>
            <a:r>
              <a:rPr lang="en-US" altLang="en-US" sz="1000" i="1">
                <a:latin typeface="Arial" panose="020B0604020202020204" pitchFamily="34" charset="0"/>
                <a:ea typeface="ＭＳ Ｐゴシック" panose="020B0600070205080204" pitchFamily="34" charset="-128"/>
                <a:cs typeface="Arial" panose="020B0604020202020204" pitchFamily="34" charset="0"/>
              </a:rPr>
              <a:t>Follow up by asking participants if they have planned their response to potential events at these facilities.</a:t>
            </a:r>
          </a:p>
        </p:txBody>
      </p:sp>
      <p:sp>
        <p:nvSpPr>
          <p:cNvPr id="39940" name="Slide Number Placeholder 3">
            <a:extLst>
              <a:ext uri="{FF2B5EF4-FFF2-40B4-BE49-F238E27FC236}">
                <a16:creationId xmlns:a16="http://schemas.microsoft.com/office/drawing/2014/main" id="{D5E8B00C-8A29-4FFE-B4EE-68777B0F9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AC0BAA8-E27E-41D1-B0A2-5AC807835AB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CA2CE5-2E29-4C22-A03B-E645DA768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5376C0E-7142-42C6-AEEB-C3127785C2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Both denatured and undenatured/ neat ethanol can be stored at a production facility. The most common is denatured fuel ethanol (E95, E98). Ethanol blended fuels found at retail fuel stations are not generally found at a production facility.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will be denaturant stored at a production facility such as natural gasoline or unleaded gasoline. Denaturants are added to ethanol through inline blending systems prior to the final product storage tanks.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 typical example is shown in this photo. In this tank configuration ethanol would be stored in the tanks identified as 1 &amp; 2. The denaturant would be stored in the tank identified as 3.</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a:extLst>
              <a:ext uri="{FF2B5EF4-FFF2-40B4-BE49-F238E27FC236}">
                <a16:creationId xmlns:a16="http://schemas.microsoft.com/office/drawing/2014/main" id="{3D9317E5-0BFF-4284-BDB3-1FCE2021B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01E2534-D01A-45CE-BA70-B3E96AD1924E}"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2C33C0-7136-482C-805D-47036DB91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35F13D8-9F5C-46A0-AAB4-1B69C75F5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are currently 121,000 retail fueling stations throughout the U.S. Depending on the geography, throughput volume, fire code and many other variables impact whether an above-ground or below-ground storage tank is used. Above ground storage tanks can be either vertical or horizontal in design; nearly all underground storage tanks are horizontal. Inventory is brought to the retail station by cargo tank trucks. Storage tanks configuration at retail include both above ground and below ground.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Some jurisdictions have hundreds if not more retail fueling stations of ethanol-blended fuels. Pre-planning each retail facility would be extremely time consuming and labor intensive. Since these facilities must be constructed and maintained to nationally recognized standards, development of a standard operating procedure (SOP) or standard operating guideline (SOG) may be more practical to ensure consistent operational practices to increase emergency responders and community safety if an ethanol-blended fuels incident were to occur.</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C55AA9D6-4DAF-4C53-8A94-11549F474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B97838-B915-4AB0-95AD-E31332927D15}"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A9452B7-8954-49F1-8C59-B53C62634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42F522B-66C7-4B5B-90F2-E003944548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Enabling Objectives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1. Describe the four common types of storage tanks at tank farm facilities.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2. List potential benefits and challenges associated with fixed fire suppression systems at fuel storage facilities.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3. Prepare a list of agencies that may be called upon for support during an event at a fuel storage or dispensing location.</a:t>
            </a:r>
          </a:p>
          <a:p>
            <a:endParaRPr lang="en-US" altLang="en-US" dirty="0">
              <a:ea typeface="ＭＳ Ｐゴシック" panose="020B0600070205080204" pitchFamily="34" charset="-128"/>
            </a:endParaRPr>
          </a:p>
        </p:txBody>
      </p:sp>
      <p:sp>
        <p:nvSpPr>
          <p:cNvPr id="7172" name="Slide Number Placeholder 3">
            <a:extLst>
              <a:ext uri="{FF2B5EF4-FFF2-40B4-BE49-F238E27FC236}">
                <a16:creationId xmlns:a16="http://schemas.microsoft.com/office/drawing/2014/main" id="{9DCAAE31-D402-4009-8628-2FC79022B6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78FD3C-F994-4DCD-8870-1483116A0EAA}"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AB963E-F964-4A8F-9287-D271A423404B}"/>
              </a:ext>
            </a:extLst>
          </p:cNvPr>
          <p:cNvSpPr>
            <a:spLocks noGrp="1" noRot="1" noChangeAspect="1" noChangeArrowheads="1" noTextEdit="1"/>
          </p:cNvSpPr>
          <p:nvPr>
            <p:ph type="sldImg"/>
          </p:nvPr>
        </p:nvSpPr>
        <p:spPr bwMode="auto">
          <a:xfrm>
            <a:off x="407988"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24DC9F06-EA9C-4E45-B077-C8604442742D}"/>
              </a:ext>
            </a:extLst>
          </p:cNvPr>
          <p:cNvSpPr>
            <a:spLocks noGrp="1" noChangeArrowheads="1"/>
          </p:cNvSpPr>
          <p:nvPr>
            <p:ph type="body" idx="1"/>
          </p:nvPr>
        </p:nvSpPr>
        <p:spPr bwMode="auto">
          <a:xfrm>
            <a:off x="701675" y="4416425"/>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00" tIns="46401" rIns="92800" bIns="46401" numCol="1" anchor="t" anchorCtr="0" compatLnSpc="1">
            <a:prstTxWarp prst="textNoShape">
              <a:avLst/>
            </a:prstTxWarp>
          </a:bodyPr>
          <a:lstStyle/>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retail sites, the most common tank configuration is horizontal underground tanks. The maximum pressure under which any underground tank is capable of holding its contents is 0.5 pounds per square inch gauge (</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psig</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Tank capacities range from a few thousand gallons up to 20,000 gallons. These tanks are typically constructed of steel or double walled fiberglass. Emergency shut-off valves will vary for each container due to design and construction differences. Loading and unloading points will vary due to design and construction. Risers for multiple tanks will be color-coded or marked to identify the product.</a:t>
            </a:r>
          </a:p>
        </p:txBody>
      </p:sp>
      <p:sp>
        <p:nvSpPr>
          <p:cNvPr id="46084" name="Slide Number Placeholder 3">
            <a:extLst>
              <a:ext uri="{FF2B5EF4-FFF2-40B4-BE49-F238E27FC236}">
                <a16:creationId xmlns:a16="http://schemas.microsoft.com/office/drawing/2014/main" id="{1554DED6-A720-4429-8D1C-7FC48EED5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BF2598-DFE8-417F-8EB8-7AB19175AC72}"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12EAC73-2D3F-42C3-B684-0EC6CF241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7525FC3-E8E1-435F-86EA-33445FC0F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Denatured fuel ethanol (E95, E98) is most commonly stored in storage tanks made of carbon steel. Denatured fuel ethanol can also be stored in stainless steel storage tanks, these tanks are less common.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Pre-planning for potential events at liquid product terminals is extremely important. Fire department personnel should develop good working relationships with the terminal operators and should be very familiar with their operations.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Liquid product terminals will likely be equipped with fixed fire suppression systems, it is important to remember these systems could be rendered inoperable at the onset of an incident. From the liquid product terminals the ethanol-blended fuel arrives at local retail fueling stations. These stations will use underground storage and above-ground storage tanks. Although the amount of fuel stored at each retail fueling station is small, especially when compared to liquid product terminals, the sheer number of retail fueling stations requires that each possible emergency be pre-planned.</a:t>
            </a:r>
          </a:p>
          <a:p>
            <a:endParaRPr lang="en-US" altLang="en-US" dirty="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8ED97D69-566D-442D-A2DB-48A6B91FF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E474B05-1121-470E-9F40-A74D07ADC97C}"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22003C2-5034-4F8F-8B0A-42EE98BF6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8C2006-1AD3-4F45-9D4D-6E07B3E01881}"/>
              </a:ext>
            </a:extLst>
          </p:cNvPr>
          <p:cNvSpPr>
            <a:spLocks noGrp="1"/>
          </p:cNvSpPr>
          <p:nvPr>
            <p:ph type="body" idx="1"/>
          </p:nvPr>
        </p:nvSpPr>
        <p:spPr/>
        <p:txBody>
          <a:bodyPr/>
          <a:lstStyle/>
          <a:p>
            <a:pPr>
              <a:defRPr/>
            </a:pPr>
            <a:r>
              <a:rPr lang="en-US" sz="1000" b="1" dirty="0">
                <a:latin typeface="Arial" pitchFamily="34" charset="0"/>
                <a:cs typeface="Arial" pitchFamily="34" charset="0"/>
              </a:rPr>
              <a:t>Time:</a:t>
            </a:r>
            <a:r>
              <a:rPr lang="en-US" sz="1000" dirty="0">
                <a:latin typeface="Arial" pitchFamily="34" charset="0"/>
                <a:cs typeface="Arial" pitchFamily="34" charset="0"/>
              </a:rPr>
              <a:t> 10-12 minutes</a:t>
            </a: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 Worksheet 5.1</a:t>
            </a:r>
          </a:p>
          <a:p>
            <a:pPr>
              <a:defRPr/>
            </a:pP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i="1" dirty="0">
                <a:latin typeface="Arial" pitchFamily="34" charset="0"/>
                <a:cs typeface="Arial" pitchFamily="34" charset="0"/>
              </a:rPr>
              <a:t>Participants should work individually or in groups of two (if both are from the same jurisdiction).</a:t>
            </a:r>
          </a:p>
          <a:p>
            <a:pPr marL="228600" indent="-228600">
              <a:buFont typeface="+mj-lt"/>
              <a:buAutoNum type="arabicPeriod"/>
              <a:defRPr/>
            </a:pPr>
            <a:r>
              <a:rPr lang="en-US" sz="1000" i="1" dirty="0">
                <a:latin typeface="Arial" pitchFamily="34" charset="0"/>
                <a:cs typeface="Arial" pitchFamily="34" charset="0"/>
              </a:rPr>
              <a:t>Have participants read the items in Worksheet 5.1 and write down their answers.</a:t>
            </a:r>
          </a:p>
          <a:p>
            <a:pPr marL="228600" indent="-228600">
              <a:buFont typeface="+mj-lt"/>
              <a:buAutoNum type="arabicPeriod"/>
              <a:defRPr/>
            </a:pPr>
            <a:r>
              <a:rPr lang="en-US" sz="1000" i="1" dirty="0">
                <a:latin typeface="Arial" pitchFamily="34" charset="0"/>
                <a:cs typeface="Arial" pitchFamily="34" charset="0"/>
              </a:rPr>
              <a:t>After about five minutes call time and conduct a discussion covering each item.</a:t>
            </a:r>
          </a:p>
          <a:p>
            <a:pPr marL="228600" indent="-228600">
              <a:buFont typeface="+mj-lt"/>
              <a:buAutoNum type="arabicPeriod"/>
              <a:defRPr/>
            </a:pPr>
            <a:r>
              <a:rPr lang="en-US" sz="1000" i="1" dirty="0">
                <a:latin typeface="Arial" pitchFamily="34" charset="0"/>
                <a:cs typeface="Arial" pitchFamily="34" charset="0"/>
              </a:rPr>
              <a:t>As participants discuss the items, point out differences. Depending on the audience, it is likely that participants may have vastly different guesses for the number of retail stations in their jurisdictions.</a:t>
            </a:r>
          </a:p>
          <a:p>
            <a:pPr marL="228600" indent="-228600">
              <a:buFont typeface="+mj-lt"/>
              <a:buAutoNum type="arabicPeriod"/>
              <a:defRPr/>
            </a:pPr>
            <a:endParaRPr lang="en-US" dirty="0"/>
          </a:p>
        </p:txBody>
      </p:sp>
      <p:sp>
        <p:nvSpPr>
          <p:cNvPr id="50180" name="Slide Number Placeholder 3">
            <a:extLst>
              <a:ext uri="{FF2B5EF4-FFF2-40B4-BE49-F238E27FC236}">
                <a16:creationId xmlns:a16="http://schemas.microsoft.com/office/drawing/2014/main" id="{81ADC110-D278-41A2-B068-4433C0E8B8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28EEB3-B0CF-49FF-9121-2A127E4106DC}" type="slidenum">
              <a:rPr lang="en-US" altLang="en-US" smtClean="0"/>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A15DD6D-F688-41AE-9929-9D6DDB425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02C6076-10EE-443C-BA75-2B91D8E896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i="1" dirty="0">
                <a:latin typeface="Arial" pitchFamily="34" charset="0"/>
                <a:ea typeface="ＭＳ Ｐゴシック" pitchFamily="34" charset="-128"/>
                <a:cs typeface="Arial" pitchFamily="34" charset="0"/>
              </a:rPr>
              <a:t>Show the video </a:t>
            </a:r>
            <a:r>
              <a:rPr lang="en-US" altLang="en-US" sz="1000" dirty="0">
                <a:latin typeface="Arial" pitchFamily="34" charset="0"/>
                <a:ea typeface="ＭＳ Ｐゴシック" pitchFamily="34" charset="-128"/>
                <a:cs typeface="Arial" pitchFamily="34" charset="0"/>
              </a:rPr>
              <a:t>Emergency Response Considerations</a:t>
            </a:r>
            <a:r>
              <a:rPr lang="en-US" altLang="en-US" sz="1000" i="1" dirty="0">
                <a:latin typeface="Arial" pitchFamily="34" charset="0"/>
                <a:ea typeface="ＭＳ Ｐゴシック" pitchFamily="34" charset="-128"/>
                <a:cs typeface="Arial" pitchFamily="34" charset="0"/>
              </a:rPr>
              <a:t> (9:31 to 12:13). </a:t>
            </a:r>
          </a:p>
          <a:p>
            <a:pPr>
              <a:defRPr/>
            </a:pPr>
            <a:endParaRPr lang="en-US" altLang="en-US" sz="1000" b="1" dirty="0">
              <a:latin typeface="Arial" pitchFamily="34" charset="0"/>
              <a:ea typeface="ＭＳ Ｐゴシック" pitchFamily="34" charset="-128"/>
              <a:cs typeface="Arial" pitchFamily="34" charset="0"/>
            </a:endParaRPr>
          </a:p>
          <a:p>
            <a:pPr>
              <a:defRPr/>
            </a:pPr>
            <a:r>
              <a:rPr lang="en-US" altLang="en-US" sz="1000" b="1" dirty="0">
                <a:latin typeface="Arial" pitchFamily="34" charset="0"/>
                <a:ea typeface="ＭＳ Ｐゴシック" pitchFamily="34" charset="-128"/>
                <a:cs typeface="Arial" pitchFamily="34" charset="0"/>
              </a:rPr>
              <a:t>Group Discussion:</a:t>
            </a:r>
          </a:p>
          <a:p>
            <a:pPr>
              <a:defRPr/>
            </a:pPr>
            <a:r>
              <a:rPr lang="en-US" altLang="en-US" sz="1000" i="1" dirty="0">
                <a:latin typeface="Arial" pitchFamily="34" charset="0"/>
                <a:ea typeface="ＭＳ Ｐゴシック" pitchFamily="34" charset="-128"/>
                <a:cs typeface="Arial" pitchFamily="34" charset="0"/>
              </a:rPr>
              <a:t>Ask participants if they know how many ethanol plants there are in the United States.</a:t>
            </a:r>
          </a:p>
          <a:p>
            <a:pPr marL="628650" lvl="1" indent="-171450">
              <a:buFontTx/>
              <a:buChar char="•"/>
              <a:defRPr/>
            </a:pPr>
            <a:r>
              <a:rPr lang="en-US" altLang="en-US" sz="1000" b="1" i="1" dirty="0">
                <a:latin typeface="Arial" pitchFamily="34" charset="0"/>
                <a:ea typeface="ＭＳ Ｐゴシック" pitchFamily="34" charset="-128"/>
                <a:cs typeface="Arial" pitchFamily="34" charset="0"/>
              </a:rPr>
              <a:t>Answer:</a:t>
            </a:r>
            <a:r>
              <a:rPr lang="en-US" altLang="en-US" sz="1000" i="1" dirty="0">
                <a:latin typeface="Arial" pitchFamily="34" charset="0"/>
                <a:ea typeface="ＭＳ Ｐゴシック" pitchFamily="34" charset="-128"/>
                <a:cs typeface="Arial" pitchFamily="34" charset="0"/>
              </a:rPr>
              <a:t> For the most current information go to www.EthanolRFA.org.</a:t>
            </a:r>
          </a:p>
          <a:p>
            <a:pPr lvl="1">
              <a:defRPr/>
            </a:pPr>
            <a:endParaRPr lang="en-US" altLang="en-US" sz="1000" i="1" dirty="0">
              <a:latin typeface="Arial" pitchFamily="34" charset="0"/>
              <a:ea typeface="ＭＳ Ｐゴシック" pitchFamily="34" charset="-128"/>
              <a:cs typeface="Arial" pitchFamily="34" charset="0"/>
            </a:endParaRPr>
          </a:p>
          <a:p>
            <a:pPr>
              <a:defRPr/>
            </a:pPr>
            <a:r>
              <a:rPr lang="en-US" altLang="en-US" sz="1000" dirty="0">
                <a:latin typeface="Arial" panose="020B0604020202020204" pitchFamily="34" charset="0"/>
                <a:cs typeface="Arial" panose="020B0604020202020204" pitchFamily="34" charset="0"/>
              </a:rPr>
              <a:t>Often when the response community thinks of storing and dispensing ethanol-blended fuels we fail to think of the retail fueling station on the corner. As a result, we can believe that if there is no bulk storage operation or production operation in our jurisdiction, we have little to worry about. This could not be further from the truth. Today nearly all gasoline in the United States is blended with some level of ethanol. Ethanol and ethanol-blended fuels are found at production facilities, bulk tank farms, rail </a:t>
            </a:r>
            <a:r>
              <a:rPr lang="en-US" altLang="en-US" sz="1000" dirty="0" err="1">
                <a:latin typeface="Arial" panose="020B0604020202020204" pitchFamily="34" charset="0"/>
                <a:cs typeface="Arial" panose="020B0604020202020204" pitchFamily="34" charset="0"/>
              </a:rPr>
              <a:t>transload</a:t>
            </a:r>
            <a:r>
              <a:rPr lang="en-US" altLang="en-US" sz="1000" dirty="0">
                <a:latin typeface="Arial" panose="020B0604020202020204" pitchFamily="34" charset="0"/>
                <a:cs typeface="Arial" panose="020B0604020202020204" pitchFamily="34" charset="0"/>
              </a:rPr>
              <a:t> facilities, construction sites and retail fueling stations within your community and throughout the country. It is important for local fire departments to be familiar with the facilities in their locations. </a:t>
            </a:r>
          </a:p>
          <a:p>
            <a:pPr>
              <a:defRPr/>
            </a:pPr>
            <a:endParaRPr lang="en-US" altLang="en-US" sz="1000" dirty="0">
              <a:latin typeface="Arial" pitchFamily="34" charset="0"/>
              <a:ea typeface="ＭＳ Ｐゴシック" pitchFamily="34" charset="-128"/>
              <a:cs typeface="Arial" pitchFamily="34" charset="0"/>
            </a:endParaRPr>
          </a:p>
          <a:p>
            <a:pPr>
              <a:defRPr/>
            </a:pPr>
            <a:endParaRPr lang="en-US" altLang="en-US" sz="1000" dirty="0">
              <a:latin typeface="Arial" pitchFamily="34" charset="0"/>
              <a:ea typeface="ＭＳ Ｐゴシック" pitchFamily="34" charset="-128"/>
              <a:cs typeface="Arial" pitchFamily="34" charset="0"/>
            </a:endParaRPr>
          </a:p>
        </p:txBody>
      </p:sp>
      <p:sp>
        <p:nvSpPr>
          <p:cNvPr id="9220" name="Slide Number Placeholder 3">
            <a:extLst>
              <a:ext uri="{FF2B5EF4-FFF2-40B4-BE49-F238E27FC236}">
                <a16:creationId xmlns:a16="http://schemas.microsoft.com/office/drawing/2014/main" id="{914B4E45-CAFA-4059-8366-1D4AB242F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0FC130-6297-48B6-97A3-96434BBBDF12}"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F069C2D-C500-4005-B669-B619B6DEA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8A1E858-86AE-4C01-8F07-58074F135E2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Any large volume of denatured fuel ethanol will typically be stored in conventional carbon steel storage tanks, such as those that are suitable for gasoline and other flammable fuels. Denatured fuel ethanol can also be stored in stainless steel storage tanks, these tanks are less common. Yet as consumption increases, larger ethanol tanks will become increasingly prevalent. These storage tanks should be identified by markings corresponding with the fuel stored.</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There are several types of above ground atmospheric storage tanks typically found at bulk storage facilities. The more common bulk storage tanks for ethanol-blended fuels are noted below.</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Cone roof and dome roof tanks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Open top floating roof tanks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Covered floating roof tanks including geodesic domes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Horizontal Storage Tanks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Lastly, please note that as a type of storage tank, spherical tanks do exist for bulk storage. To date this type of tank design has been limited to petrochemicals, flammable liquids or gases normally stored under pressure. Currently there are no known use of these tanks for storage of ethanol blended fuels. However, the industry is evolving at a rapid pace and the use of these tanks for ethanol-blended fuels could become a reality. It is incumbent upon any and all organizations and agencies that have statutory responsibilities or functional capabilities to become familiar with bulk storage and ethanol production facilities, determine what is the nature and type of bulk storage tanks being used and develop detailed pre-plans.</a:t>
            </a: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Slide Number Placeholder 3">
            <a:extLst>
              <a:ext uri="{FF2B5EF4-FFF2-40B4-BE49-F238E27FC236}">
                <a16:creationId xmlns:a16="http://schemas.microsoft.com/office/drawing/2014/main" id="{8C057FC8-0CE1-4005-B8A7-0C7D88F5CC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5E3DED-77AB-493D-994C-049DCA1B99C1}"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48C88B5-C766-4605-BB79-A46BC05434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5BD2746-C15F-4E95-82BE-F11B57255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are four general types of storage tanks at tank farm facilities: cone roof (closed-top) tanks, external floating roof (EFR) tanks which have an open top with a floating pan, and internal floating roof (IFR) tanks (see Figure 5.1 in the Participant Guide), with a closed top and an internal floating pan and horizontal storage tanks. The majority of existing EFR tanks have been converted to IFR in recent years. Denatured fuel ethanol will typically be stored in one of these IFR tanks. </a:t>
            </a:r>
          </a:p>
          <a:p>
            <a:pPr>
              <a:defRPr/>
            </a:pPr>
            <a:endParaRPr lang="en-US" altLang="en-US" sz="12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200" i="0" dirty="0">
                <a:latin typeface="Arial" panose="020B0604020202020204" pitchFamily="34" charset="0"/>
                <a:ea typeface="ＭＳ Ｐゴシック" panose="020B0600070205080204" pitchFamily="34" charset="-128"/>
                <a:cs typeface="Arial" panose="020B0604020202020204" pitchFamily="34" charset="0"/>
              </a:rPr>
              <a:t>Dome roof (geodesic) retrofitting over open floating roof tanks has been taking place within the U.S. over the decade or more to address regulatory requirements, vapor control and product integrity. This type of bulk storage tank may contain ethanol-blended fuel.</a:t>
            </a:r>
          </a:p>
          <a:p>
            <a:pPr>
              <a:defRPr/>
            </a:pPr>
            <a:endParaRPr lang="en-US" altLang="en-US" sz="12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200" i="0" dirty="0">
                <a:latin typeface="Arial" panose="020B0604020202020204" pitchFamily="34" charset="0"/>
                <a:ea typeface="ＭＳ Ｐゴシック" panose="020B0600070205080204" pitchFamily="34" charset="-128"/>
                <a:cs typeface="Arial" panose="020B0604020202020204" pitchFamily="34" charset="0"/>
              </a:rPr>
              <a:t>Horizontal tanks may be found and used for ethanol-blended fuels in bulk storage facilities, retail markets, agriculture applications and private residences where regulatory codes allow.</a:t>
            </a:r>
          </a:p>
          <a:p>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08FF38CF-EDDE-4672-813C-9A1A8373C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D52A69-9E62-4DBC-B36F-91544841B49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D7B5BBB-EC32-4866-9AE3-779CF8526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FD86DD13-F2D3-4ACB-9D29-6290A1E9F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denatured fuel ethanol bulk storage tanks are internal floating roof tanks. Key characteristics to look for on internal floating roof tanks are: closed roof, internal floating pan, eyebrow venting, and fire protection system. </a:t>
            </a:r>
          </a:p>
        </p:txBody>
      </p:sp>
      <p:sp>
        <p:nvSpPr>
          <p:cNvPr id="15364" name="Slide Number Placeholder 3">
            <a:extLst>
              <a:ext uri="{FF2B5EF4-FFF2-40B4-BE49-F238E27FC236}">
                <a16:creationId xmlns:a16="http://schemas.microsoft.com/office/drawing/2014/main" id="{B9CF735A-7682-4FED-B8C4-EB3A7184E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21BB39-C171-4915-B287-3CF68D901677}"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1BB2C2B-4C2B-4AC7-B6B3-5107306D4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4D657CE-229A-4710-84AE-DD785612F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Spill containment dikes are required to contain the volume of the largest tank plus rainfall within the contained area. Additional fluid from a fire fighting operation could lead to overfilling/ breaching of the dike.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As a side note, large, horizontal tanks that are elevated do not fall under the same regulatory requirements for containment. These are much more common at smaller distribution facilities and in agricultural settings.</a:t>
            </a:r>
          </a:p>
        </p:txBody>
      </p:sp>
      <p:sp>
        <p:nvSpPr>
          <p:cNvPr id="17412" name="Slide Number Placeholder 3">
            <a:extLst>
              <a:ext uri="{FF2B5EF4-FFF2-40B4-BE49-F238E27FC236}">
                <a16:creationId xmlns:a16="http://schemas.microsoft.com/office/drawing/2014/main" id="{04700813-E0F7-465D-A509-8D3BF7389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9ABA5CD-2B2A-4BCC-9864-67BCA047ACF2}"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51F2C0-9053-4CB3-85E6-26D9C60FD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2905B69-52E4-4658-A9DC-DDCABD5E75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Some storage tanks have fixed (built-in) fire protection systems. Fixed systems are a combination of components including foam concentrate storage, proportioning valves, and delivery devices that are permanently installed to provide fire suppression protection. These same fixed systems can service multiple storage tanks, manifolds, and loading/ unloading racks.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systems can be activated manually or by a detection device. Topside application foam systems may require much higher application rates for ethanol-blended fuels than for previously stored fuels. Subsurface injection systems may not work at all with ethanol-blended fuels.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Fire department personnel should be working closely with terminal operators to keep abreast of changes in fuel storage at liquid product terminals.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It is important to ensure the fire protection systems are meeting current industry standards and codes. It is also important that emergency responders know how to activate the fire protective systems at a liquid product terminal.</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70476990-81AA-422C-8845-827912A7A7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DFE983-3E64-4D11-9E0A-825C58ABA631}"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EAACAE-CA81-4D97-8A83-08F68BD95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87104B9F-B172-4574-91EB-EF6B17BA5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 illustration is an example of showing built-in Type I fixed or Type II semi-fixed fire protection system on a bulk storage tank containing ethanol. </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sz="1000" kern="1200" dirty="0">
                <a:solidFill>
                  <a:schemeClr val="tx1"/>
                </a:solidFill>
                <a:effectLst/>
                <a:latin typeface="Arial" panose="020B0604020202020204" pitchFamily="34" charset="0"/>
                <a:ea typeface="ＭＳ Ｐゴシック" charset="0"/>
                <a:cs typeface="Arial" panose="020B0604020202020204" pitchFamily="34" charset="0"/>
              </a:rPr>
              <a:t>In this photograph it is worth noting the biological growth on the side of the bulk storage tank. The exterior of the storage tank “sweats” more profoundly when significant amounts of high concentration ethanol blends are present during warmer temperatures. This moisture captures the organic particulates in the atmosphere and ultimately leads to an algae like growth on the sides of the tank. There will also be biological growth around the eyebrow vents at the top of the tank in Internal Floating Roofs (IFRs).</a:t>
            </a:r>
          </a:p>
          <a:p>
            <a:r>
              <a:rPr lang="en-US" sz="1000" kern="1200" dirty="0">
                <a:solidFill>
                  <a:schemeClr val="tx1"/>
                </a:solidFill>
                <a:effectLst/>
                <a:latin typeface="Arial" panose="020B0604020202020204" pitchFamily="34" charset="0"/>
                <a:ea typeface="ＭＳ Ｐゴシック" charset="0"/>
                <a:cs typeface="Arial" panose="020B0604020202020204" pitchFamily="34" charset="0"/>
              </a:rPr>
              <a:t> </a:t>
            </a:r>
          </a:p>
          <a:p>
            <a:r>
              <a:rPr lang="en-US" sz="1000" kern="1200" dirty="0">
                <a:solidFill>
                  <a:schemeClr val="tx1"/>
                </a:solidFill>
                <a:effectLst/>
                <a:latin typeface="Arial" panose="020B0604020202020204" pitchFamily="34" charset="0"/>
                <a:ea typeface="ＭＳ Ｐゴシック" charset="0"/>
                <a:cs typeface="Arial" panose="020B0604020202020204" pitchFamily="34" charset="0"/>
              </a:rPr>
              <a:t>*Also note the NFPA 704 placard indicating the tank’s contents.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a:extLst>
              <a:ext uri="{FF2B5EF4-FFF2-40B4-BE49-F238E27FC236}">
                <a16:creationId xmlns:a16="http://schemas.microsoft.com/office/drawing/2014/main" id="{B7491C06-6872-4A56-B0A7-B6EC499761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105C92-F6B3-4DB1-BC39-18C909A3F4D3}"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5B83F6EC-F26E-497F-833C-ABE23F06FC58}"/>
              </a:ext>
            </a:extLst>
          </p:cNvPr>
          <p:cNvSpPr>
            <a:spLocks noGrp="1" noChangeArrowheads="1"/>
          </p:cNvSpPr>
          <p:nvPr>
            <p:ph type="sldNum" sz="quarter" idx="10"/>
          </p:nvPr>
        </p:nvSpPr>
        <p:spPr/>
        <p:txBody>
          <a:bodyPr/>
          <a:lstStyle>
            <a:lvl1pPr>
              <a:defRPr/>
            </a:lvl1pPr>
          </a:lstStyle>
          <a:p>
            <a:pPr>
              <a:defRPr/>
            </a:pPr>
            <a:fld id="{FD4E68F8-D5CF-42B0-A1BA-7F2F36001FDE}" type="slidenum">
              <a:rPr lang="en-US" altLang="en-US"/>
              <a:pPr>
                <a:defRPr/>
              </a:pPr>
              <a:t>‹#›</a:t>
            </a:fld>
            <a:endParaRPr lang="en-US" altLang="en-US"/>
          </a:p>
        </p:txBody>
      </p:sp>
    </p:spTree>
    <p:extLst>
      <p:ext uri="{BB962C8B-B14F-4D97-AF65-F5344CB8AC3E}">
        <p14:creationId xmlns:p14="http://schemas.microsoft.com/office/powerpoint/2010/main" val="3801298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1253E5-14C8-493C-AF6C-95B3350399BC}"/>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B0AF7D92-3B9F-40DA-A3AD-F57B858FBBA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B0F613C1-7C77-450D-99FE-A77C0AA9F01A}"/>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D56C620-A417-498E-A731-5765DD18AE2C}"/>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EE262771-06A4-45B2-92C2-6A3FBF356770}" type="slidenum">
              <a:rPr lang="en-US" altLang="en-US"/>
              <a:pPr>
                <a:defRPr/>
              </a:pPr>
              <a:t>‹#›</a:t>
            </a:fld>
            <a:endParaRPr lang="en-US" altLang="en-US"/>
          </a:p>
        </p:txBody>
      </p:sp>
      <p:sp>
        <p:nvSpPr>
          <p:cNvPr id="8" name="Rectangle 9">
            <a:extLst>
              <a:ext uri="{FF2B5EF4-FFF2-40B4-BE49-F238E27FC236}">
                <a16:creationId xmlns:a16="http://schemas.microsoft.com/office/drawing/2014/main" id="{B0B15A97-8293-4DCD-B98C-F5A5928A16E4}"/>
              </a:ext>
            </a:extLst>
          </p:cNvPr>
          <p:cNvSpPr txBox="1">
            <a:spLocks noChangeArrowheads="1"/>
          </p:cNvSpPr>
          <p:nvPr/>
        </p:nvSpPr>
        <p:spPr>
          <a:xfrm>
            <a:off x="4572000" y="6191250"/>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2E6E31EF-751B-4E62-944A-BFAD2E08B68C}" type="slidenum">
              <a:rPr lang="en-US" altLang="en-US" sz="1200" b="1" smtClean="0">
                <a:solidFill>
                  <a:schemeClr val="bg1"/>
                </a:solidFill>
                <a:latin typeface="Calibri" panose="020F0502020204030204" pitchFamily="34" charset="0"/>
                <a:cs typeface="Arial" panose="020B0604020202020204" pitchFamily="34" charset="0"/>
              </a:rPr>
              <a:pPr algn="ctr" eaLnBrk="1" hangingPunct="1">
                <a:defRPr/>
              </a:pPr>
              <a:t>‹#›</a:t>
            </a:fld>
            <a:endParaRPr lang="en-US" altLang="en-US" sz="1200" b="1">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0" r:id="rId1"/>
  </p:sldLayoutIdLst>
  <p:txStyles>
    <p:titleStyle>
      <a:lvl1pPr algn="l" rtl="0" eaLnBrk="0" fontAlgn="base" hangingPunct="0">
        <a:spcBef>
          <a:spcPct val="0"/>
        </a:spcBef>
        <a:spcAft>
          <a:spcPct val="0"/>
        </a:spcAft>
        <a:defRPr sz="2400" b="1" kern="1200">
          <a:solidFill>
            <a:schemeClr val="bg1"/>
          </a:solidFill>
          <a:latin typeface="Arial"/>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2242B-2B19-4CF9-AC5B-2D0B3F785C47}"/>
              </a:ext>
            </a:extLst>
          </p:cNvPr>
          <p:cNvSpPr txBox="1">
            <a:spLocks/>
          </p:cNvSpPr>
          <p:nvPr/>
        </p:nvSpPr>
        <p:spPr bwMode="auto">
          <a:xfrm>
            <a:off x="609600" y="838200"/>
            <a:ext cx="10896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lnSpc>
                <a:spcPct val="150000"/>
              </a:lnSpc>
              <a:buFont typeface="Arial" charset="0"/>
              <a:buNone/>
              <a:defRPr/>
            </a:pPr>
            <a:r>
              <a:rPr lang="en-US" sz="4800" b="1"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Module 5:</a:t>
            </a:r>
          </a:p>
          <a:p>
            <a:pPr marL="0" indent="0" algn="ctr" eaLnBrk="1" hangingPunct="1">
              <a:buFont typeface="Arial" charset="0"/>
              <a:buNone/>
              <a:defRPr/>
            </a:pPr>
            <a:r>
              <a:rPr lang="en-US" sz="4800"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Storage and Dispensing Locations</a:t>
            </a:r>
          </a:p>
          <a:p>
            <a:pPr>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66D3EA6-8646-4401-9913-BD15F47E7599}"/>
              </a:ext>
            </a:extLst>
          </p:cNvPr>
          <p:cNvSpPr>
            <a:spLocks noGrp="1"/>
          </p:cNvSpPr>
          <p:nvPr>
            <p:ph type="title"/>
          </p:nvPr>
        </p:nvSpPr>
        <p:spPr>
          <a:xfrm>
            <a:off x="609600" y="0"/>
            <a:ext cx="9525000" cy="9144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rPr>
              <a:t>Foam Deflector Device</a:t>
            </a:r>
          </a:p>
        </p:txBody>
      </p:sp>
      <p:pic>
        <p:nvPicPr>
          <p:cNvPr id="22531" name="Picture 1">
            <a:extLst>
              <a:ext uri="{FF2B5EF4-FFF2-40B4-BE49-F238E27FC236}">
                <a16:creationId xmlns:a16="http://schemas.microsoft.com/office/drawing/2014/main" id="{50F2993C-C02F-4908-B617-A97DCB24A5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3670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utdoor, building, street, man&#10;&#10;Description automatically generated">
            <a:extLst>
              <a:ext uri="{FF2B5EF4-FFF2-40B4-BE49-F238E27FC236}">
                <a16:creationId xmlns:a16="http://schemas.microsoft.com/office/drawing/2014/main" id="{37D3B31E-78BB-4254-8A59-2BF527379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509713"/>
            <a:ext cx="4867275" cy="38385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BA87B0DE-C250-44CE-8B57-C1D612B514FB}"/>
              </a:ext>
            </a:extLst>
          </p:cNvPr>
          <p:cNvSpPr>
            <a:spLocks noGrp="1"/>
          </p:cNvSpPr>
          <p:nvPr>
            <p:ph type="body" idx="4294967295"/>
          </p:nvPr>
        </p:nvSpPr>
        <p:spPr>
          <a:xfrm>
            <a:off x="609600" y="1600200"/>
            <a:ext cx="6400800" cy="4144963"/>
          </a:xfrm>
        </p:spPr>
        <p:txBody>
          <a:bodyPr/>
          <a:lstStyle/>
          <a:p>
            <a:pPr eaLnBrk="1" hangingPunct="1">
              <a:lnSpc>
                <a:spcPct val="90000"/>
              </a:lnSpc>
            </a:pPr>
            <a:r>
              <a:rPr lang="en-US" altLang="en-US" sz="2800" dirty="0">
                <a:ea typeface="ＭＳ Ｐゴシック" panose="020B0600070205080204" pitchFamily="34" charset="-128"/>
              </a:rPr>
              <a:t>Pre-planning for potential incidents at liquid product terminals is extremely important</a:t>
            </a:r>
          </a:p>
          <a:p>
            <a:pPr eaLnBrk="1" hangingPunct="1">
              <a:lnSpc>
                <a:spcPct val="90000"/>
              </a:lnSpc>
            </a:pPr>
            <a:r>
              <a:rPr lang="en-US" altLang="en-US" sz="2800" dirty="0">
                <a:ea typeface="ＭＳ Ｐゴシック" panose="020B0600070205080204" pitchFamily="34" charset="-128"/>
              </a:rPr>
              <a:t>Fire departments that help provide protection to liquid product terminals should have: </a:t>
            </a:r>
          </a:p>
          <a:p>
            <a:pPr lvl="1" eaLnBrk="1" hangingPunct="1">
              <a:lnSpc>
                <a:spcPct val="90000"/>
              </a:lnSpc>
            </a:pPr>
            <a:r>
              <a:rPr lang="en-US" altLang="en-US" sz="2600" dirty="0">
                <a:ea typeface="ＭＳ Ｐゴシック" panose="020B0600070205080204" pitchFamily="34" charset="-128"/>
              </a:rPr>
              <a:t>Access to high-flow fire fighting foam equipment</a:t>
            </a:r>
          </a:p>
          <a:p>
            <a:pPr lvl="1" eaLnBrk="1" hangingPunct="1">
              <a:lnSpc>
                <a:spcPct val="90000"/>
              </a:lnSpc>
            </a:pPr>
            <a:r>
              <a:rPr lang="en-US" altLang="en-US" sz="2600" dirty="0">
                <a:ea typeface="ＭＳ Ｐゴシック" panose="020B0600070205080204" pitchFamily="34" charset="-128"/>
              </a:rPr>
              <a:t>Access to large supplies of compatible AR-AFFF foam available</a:t>
            </a:r>
          </a:p>
        </p:txBody>
      </p:sp>
      <p:sp>
        <p:nvSpPr>
          <p:cNvPr id="24579" name="Rectangle 2">
            <a:extLst>
              <a:ext uri="{FF2B5EF4-FFF2-40B4-BE49-F238E27FC236}">
                <a16:creationId xmlns:a16="http://schemas.microsoft.com/office/drawing/2014/main" id="{300883E7-A932-4B72-84F9-E203A237E2EF}"/>
              </a:ext>
            </a:extLst>
          </p:cNvPr>
          <p:cNvSpPr>
            <a:spLocks noChangeArrowheads="1"/>
          </p:cNvSpPr>
          <p:nvPr/>
        </p:nvSpPr>
        <p:spPr bwMode="auto">
          <a:xfrm>
            <a:off x="457200" y="304800"/>
            <a:ext cx="967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dirty="0">
                <a:solidFill>
                  <a:srgbClr val="003175"/>
                </a:solidFill>
                <a:cs typeface="Arial" panose="020B0604020202020204" pitchFamily="34" charset="0"/>
              </a:rPr>
              <a:t>Emergency Response </a:t>
            </a:r>
          </a:p>
          <a:p>
            <a:pPr eaLnBrk="1" hangingPunct="1">
              <a:spcBef>
                <a:spcPct val="0"/>
              </a:spcBef>
              <a:buFontTx/>
              <a:buNone/>
            </a:pPr>
            <a:r>
              <a:rPr lang="en-US" altLang="en-US" sz="4400" dirty="0">
                <a:cs typeface="Arial" panose="020B0604020202020204" pitchFamily="34" charset="0"/>
              </a:rPr>
              <a:t>Pre-planning</a:t>
            </a:r>
          </a:p>
        </p:txBody>
      </p:sp>
      <p:pic>
        <p:nvPicPr>
          <p:cNvPr id="3" name="Picture 2" descr="A group of people riding on the back of a truck&#10;&#10;Description automatically generated">
            <a:extLst>
              <a:ext uri="{FF2B5EF4-FFF2-40B4-BE49-F238E27FC236}">
                <a16:creationId xmlns:a16="http://schemas.microsoft.com/office/drawing/2014/main" id="{FE1E0DA3-811F-4A07-9F9C-FB316CE672A4}"/>
              </a:ext>
            </a:extLst>
          </p:cNvPr>
          <p:cNvPicPr>
            <a:picLocks noChangeAspect="1"/>
          </p:cNvPicPr>
          <p:nvPr/>
        </p:nvPicPr>
        <p:blipFill rotWithShape="1">
          <a:blip r:embed="rId3">
            <a:extLst>
              <a:ext uri="{28A0092B-C50C-407E-A947-70E740481C1C}">
                <a14:useLocalDpi xmlns:a14="http://schemas.microsoft.com/office/drawing/2010/main" val="0"/>
              </a:ext>
            </a:extLst>
          </a:blip>
          <a:srcRect l="11529" t="498" r="5468" b="2354"/>
          <a:stretch/>
        </p:blipFill>
        <p:spPr>
          <a:xfrm>
            <a:off x="7010400" y="1600200"/>
            <a:ext cx="4668838"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BAD8CD24-90F8-481D-B092-F3A9866083DC}"/>
              </a:ext>
            </a:extLst>
          </p:cNvPr>
          <p:cNvSpPr>
            <a:spLocks noGrp="1"/>
          </p:cNvSpPr>
          <p:nvPr>
            <p:ph type="body" idx="4294967295"/>
          </p:nvPr>
        </p:nvSpPr>
        <p:spPr>
          <a:xfrm>
            <a:off x="671513" y="1600200"/>
            <a:ext cx="10758487" cy="4525963"/>
          </a:xfrm>
        </p:spPr>
        <p:txBody>
          <a:bodyPr/>
          <a:lstStyle/>
          <a:p>
            <a:pPr eaLnBrk="1" hangingPunct="1">
              <a:lnSpc>
                <a:spcPct val="90000"/>
              </a:lnSpc>
              <a:defRPr/>
            </a:pPr>
            <a:r>
              <a:rPr lang="en-US" altLang="en-US" sz="2800" dirty="0">
                <a:solidFill>
                  <a:srgbClr val="FFB005"/>
                </a:solidFill>
                <a:ea typeface="ＭＳ Ｐゴシック" panose="020B0600070205080204" pitchFamily="34" charset="-128"/>
              </a:rPr>
              <a:t>Consortiums between multiple tank farm operations &amp; fire department</a:t>
            </a:r>
          </a:p>
          <a:p>
            <a:pPr eaLnBrk="1" hangingPunct="1">
              <a:lnSpc>
                <a:spcPct val="90000"/>
              </a:lnSpc>
              <a:defRPr/>
            </a:pPr>
            <a:r>
              <a:rPr lang="en-US" altLang="en-US" sz="2800" dirty="0">
                <a:ea typeface="ＭＳ Ｐゴシック" panose="020B0600070205080204" pitchFamily="34" charset="-128"/>
              </a:rPr>
              <a:t>Fixed fire suppression systems currently best protection for large storage tanks</a:t>
            </a:r>
          </a:p>
          <a:p>
            <a:pPr eaLnBrk="1" hangingPunct="1">
              <a:lnSpc>
                <a:spcPct val="90000"/>
              </a:lnSpc>
              <a:defRPr/>
            </a:pPr>
            <a:r>
              <a:rPr lang="en-US" altLang="en-US" sz="2800" dirty="0">
                <a:ea typeface="ＭＳ Ｐゴシック" panose="020B0600070205080204" pitchFamily="34" charset="-128"/>
              </a:rPr>
              <a:t>Fire department personnel should be familiar with systems &amp; pre-calculate required flow rates </a:t>
            </a:r>
          </a:p>
          <a:p>
            <a:pPr eaLnBrk="1" hangingPunct="1">
              <a:lnSpc>
                <a:spcPct val="90000"/>
              </a:lnSpc>
              <a:defRPr/>
            </a:pPr>
            <a:r>
              <a:rPr lang="en-US" altLang="en-US" sz="2800" dirty="0">
                <a:ea typeface="ＭＳ Ｐゴシック" panose="020B0600070205080204" pitchFamily="34" charset="-128"/>
              </a:rPr>
              <a:t>Pre-plan operations supplying systems</a:t>
            </a:r>
          </a:p>
          <a:p>
            <a:pPr eaLnBrk="1" hangingPunct="1">
              <a:lnSpc>
                <a:spcPct val="90000"/>
              </a:lnSpc>
              <a:defRPr/>
            </a:pPr>
            <a:r>
              <a:rPr lang="en-US" altLang="en-US" sz="2800" dirty="0">
                <a:ea typeface="ＭＳ Ｐゴシック" panose="020B0600070205080204" pitchFamily="34" charset="-128"/>
              </a:rPr>
              <a:t>Practice exercise at least annually</a:t>
            </a:r>
          </a:p>
          <a:p>
            <a:pPr eaLnBrk="1" hangingPunct="1">
              <a:lnSpc>
                <a:spcPct val="90000"/>
              </a:lnSpc>
              <a:defRPr/>
            </a:pPr>
            <a:endParaRPr lang="en-US" altLang="en-US" sz="2800" dirty="0">
              <a:ea typeface="ＭＳ Ｐゴシック" panose="020B0600070205080204" pitchFamily="34" charset="-128"/>
            </a:endParaRPr>
          </a:p>
        </p:txBody>
      </p:sp>
      <p:sp>
        <p:nvSpPr>
          <p:cNvPr id="26627" name="Rectangle 2">
            <a:extLst>
              <a:ext uri="{FF2B5EF4-FFF2-40B4-BE49-F238E27FC236}">
                <a16:creationId xmlns:a16="http://schemas.microsoft.com/office/drawing/2014/main" id="{2ABBD0F7-7A39-4B51-B011-56BD1AAB1485}"/>
              </a:ext>
            </a:extLst>
          </p:cNvPr>
          <p:cNvSpPr>
            <a:spLocks noChangeArrowheads="1"/>
          </p:cNvSpPr>
          <p:nvPr/>
        </p:nvSpPr>
        <p:spPr bwMode="auto">
          <a:xfrm>
            <a:off x="609600" y="0"/>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dirty="0">
                <a:solidFill>
                  <a:srgbClr val="003175"/>
                </a:solidFill>
                <a:cs typeface="Arial" panose="020B0604020202020204" pitchFamily="34" charset="0"/>
              </a:rPr>
              <a:t>Emergency Response Planning</a:t>
            </a:r>
          </a:p>
        </p:txBody>
      </p:sp>
      <p:pic>
        <p:nvPicPr>
          <p:cNvPr id="2" name="Picture 1">
            <a:extLst>
              <a:ext uri="{FF2B5EF4-FFF2-40B4-BE49-F238E27FC236}">
                <a16:creationId xmlns:a16="http://schemas.microsoft.com/office/drawing/2014/main" id="{ADDB612B-8354-4A86-B49D-BEAA6154D7DB}"/>
              </a:ext>
            </a:extLst>
          </p:cNvPr>
          <p:cNvPicPr>
            <a:picLocks noChangeAspect="1"/>
          </p:cNvPicPr>
          <p:nvPr/>
        </p:nvPicPr>
        <p:blipFill rotWithShape="1">
          <a:blip r:embed="rId3"/>
          <a:srcRect l="1311" t="3337" r="1542" b="5235"/>
          <a:stretch/>
        </p:blipFill>
        <p:spPr>
          <a:xfrm>
            <a:off x="7467600" y="3863181"/>
            <a:ext cx="4267200" cy="185578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89D75938-20C8-4486-8F3A-C7490E7A26EF}"/>
              </a:ext>
            </a:extLst>
          </p:cNvPr>
          <p:cNvSpPr>
            <a:spLocks noGrp="1"/>
          </p:cNvSpPr>
          <p:nvPr>
            <p:ph type="body" idx="4294967295"/>
          </p:nvPr>
        </p:nvSpPr>
        <p:spPr>
          <a:xfrm>
            <a:off x="609600" y="1600200"/>
            <a:ext cx="7086600" cy="4449763"/>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Emergency response challenges:</a:t>
            </a:r>
          </a:p>
          <a:p>
            <a:pPr lvl="1" eaLnBrk="1" hangingPunct="1">
              <a:lnSpc>
                <a:spcPct val="90000"/>
              </a:lnSpc>
            </a:pPr>
            <a:r>
              <a:rPr lang="en-US" altLang="en-US" sz="2600">
                <a:ea typeface="ＭＳ Ｐゴシック" panose="020B0600070205080204" pitchFamily="34" charset="-128"/>
              </a:rPr>
              <a:t>Limited access for fire fighting equipment</a:t>
            </a:r>
          </a:p>
          <a:p>
            <a:pPr lvl="1" eaLnBrk="1" hangingPunct="1">
              <a:lnSpc>
                <a:spcPct val="90000"/>
              </a:lnSpc>
            </a:pPr>
            <a:r>
              <a:rPr lang="en-US" altLang="en-US" sz="2600">
                <a:ea typeface="ＭＳ Ｐゴシック" panose="020B0600070205080204" pitchFamily="34" charset="-128"/>
              </a:rPr>
              <a:t>Inadequate water supplies in area</a:t>
            </a:r>
          </a:p>
          <a:p>
            <a:pPr lvl="1" eaLnBrk="1" hangingPunct="1">
              <a:lnSpc>
                <a:spcPct val="90000"/>
              </a:lnSpc>
            </a:pPr>
            <a:r>
              <a:rPr lang="en-US" altLang="en-US" sz="2600">
                <a:ea typeface="ＭＳ Ｐゴシック" panose="020B0600070205080204" pitchFamily="34" charset="-128"/>
              </a:rPr>
              <a:t>Containment dikes &amp; their systems</a:t>
            </a:r>
          </a:p>
          <a:p>
            <a:pPr lvl="1" eaLnBrk="1" hangingPunct="1">
              <a:lnSpc>
                <a:spcPct val="90000"/>
              </a:lnSpc>
            </a:pPr>
            <a:r>
              <a:rPr lang="en-US" altLang="en-US" sz="2600">
                <a:ea typeface="ＭＳ Ｐゴシック" panose="020B0600070205080204" pitchFamily="34" charset="-128"/>
              </a:rPr>
              <a:t>Miles of exposed product piping</a:t>
            </a:r>
          </a:p>
          <a:p>
            <a:pPr lvl="1" eaLnBrk="1" hangingPunct="1">
              <a:lnSpc>
                <a:spcPct val="90000"/>
              </a:lnSpc>
            </a:pPr>
            <a:r>
              <a:rPr lang="en-US" altLang="en-US" sz="2600">
                <a:ea typeface="ＭＳ Ｐゴシック" panose="020B0600070205080204" pitchFamily="34" charset="-128"/>
              </a:rPr>
              <a:t>Loading rack facilities</a:t>
            </a:r>
          </a:p>
        </p:txBody>
      </p:sp>
      <p:sp>
        <p:nvSpPr>
          <p:cNvPr id="30723" name="Rectangle 2">
            <a:extLst>
              <a:ext uri="{FF2B5EF4-FFF2-40B4-BE49-F238E27FC236}">
                <a16:creationId xmlns:a16="http://schemas.microsoft.com/office/drawing/2014/main" id="{74740C77-0C02-4307-89B3-3D84E5234793}"/>
              </a:ext>
            </a:extLst>
          </p:cNvPr>
          <p:cNvSpPr>
            <a:spLocks noChangeArrowheads="1"/>
          </p:cNvSpPr>
          <p:nvPr/>
        </p:nvSpPr>
        <p:spPr bwMode="auto">
          <a:xfrm>
            <a:off x="609600" y="0"/>
            <a:ext cx="8763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Key Considerations </a:t>
            </a:r>
          </a:p>
        </p:txBody>
      </p:sp>
      <p:pic>
        <p:nvPicPr>
          <p:cNvPr id="4" name="Picture 3" descr="A picture containing outdoor, tree, sky, road&#10;&#10;Description generated with very high confidence">
            <a:extLst>
              <a:ext uri="{FF2B5EF4-FFF2-40B4-BE49-F238E27FC236}">
                <a16:creationId xmlns:a16="http://schemas.microsoft.com/office/drawing/2014/main" id="{83E1D273-A8BF-49D2-ABE4-EBB6E24FB5FA}"/>
              </a:ext>
            </a:extLst>
          </p:cNvPr>
          <p:cNvPicPr>
            <a:picLocks noChangeAspect="1"/>
          </p:cNvPicPr>
          <p:nvPr/>
        </p:nvPicPr>
        <p:blipFill>
          <a:blip r:embed="rId3"/>
          <a:stretch>
            <a:fillRect/>
          </a:stretch>
        </p:blipFill>
        <p:spPr>
          <a:xfrm>
            <a:off x="76962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large white building&#10;&#10;Description generated with high confidence">
            <a:extLst>
              <a:ext uri="{FF2B5EF4-FFF2-40B4-BE49-F238E27FC236}">
                <a16:creationId xmlns:a16="http://schemas.microsoft.com/office/drawing/2014/main" id="{98112F75-95B7-421D-8EF9-F2F2F4E99D5D}"/>
              </a:ext>
            </a:extLst>
          </p:cNvPr>
          <p:cNvPicPr>
            <a:picLocks noChangeAspect="1"/>
          </p:cNvPicPr>
          <p:nvPr/>
        </p:nvPicPr>
        <p:blipFill rotWithShape="1">
          <a:blip r:embed="rId4"/>
          <a:srcRect l="3843" r="7267"/>
          <a:stretch/>
        </p:blipFill>
        <p:spPr>
          <a:xfrm>
            <a:off x="76962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icture containing grass, outdoor, tree, sky&#10;&#10;Description generated with very high confidence">
            <a:extLst>
              <a:ext uri="{FF2B5EF4-FFF2-40B4-BE49-F238E27FC236}">
                <a16:creationId xmlns:a16="http://schemas.microsoft.com/office/drawing/2014/main" id="{C3D1530D-3EF6-406E-97CB-7BFE47DB17B6}"/>
              </a:ext>
            </a:extLst>
          </p:cNvPr>
          <p:cNvPicPr>
            <a:picLocks noChangeAspect="1"/>
          </p:cNvPicPr>
          <p:nvPr/>
        </p:nvPicPr>
        <p:blipFill>
          <a:blip r:embed="rId5"/>
          <a:stretch>
            <a:fillRect/>
          </a:stretch>
        </p:blipFill>
        <p:spPr>
          <a:xfrm>
            <a:off x="96774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n aerial view of a city&#10;&#10;Description generated with very high confidence">
            <a:extLst>
              <a:ext uri="{FF2B5EF4-FFF2-40B4-BE49-F238E27FC236}">
                <a16:creationId xmlns:a16="http://schemas.microsoft.com/office/drawing/2014/main" id="{3D80C813-D9C5-41D8-827B-8C40B5FF9421}"/>
              </a:ext>
            </a:extLst>
          </p:cNvPr>
          <p:cNvPicPr>
            <a:picLocks noChangeAspect="1"/>
          </p:cNvPicPr>
          <p:nvPr/>
        </p:nvPicPr>
        <p:blipFill rotWithShape="1">
          <a:blip r:embed="rId6"/>
          <a:srcRect l="7572" r="17512"/>
          <a:stretch/>
        </p:blipFill>
        <p:spPr>
          <a:xfrm>
            <a:off x="96774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fire truck parked in front of a building&#10;&#10;Description generated with very high confidence">
            <a:extLst>
              <a:ext uri="{FF2B5EF4-FFF2-40B4-BE49-F238E27FC236}">
                <a16:creationId xmlns:a16="http://schemas.microsoft.com/office/drawing/2014/main" id="{81BB432F-6F02-4B69-AA99-0180AFEE99B1}"/>
              </a:ext>
            </a:extLst>
          </p:cNvPr>
          <p:cNvPicPr>
            <a:picLocks noChangeAspect="1"/>
          </p:cNvPicPr>
          <p:nvPr/>
        </p:nvPicPr>
        <p:blipFill rotWithShape="1">
          <a:blip r:embed="rId7"/>
          <a:srcRect t="21855" b="17985"/>
          <a:stretch/>
        </p:blipFill>
        <p:spPr>
          <a:xfrm>
            <a:off x="7696200" y="4297363"/>
            <a:ext cx="3886200" cy="13906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8C711645-7DD8-4F8F-958C-FBB173651C25}"/>
              </a:ext>
            </a:extLst>
          </p:cNvPr>
          <p:cNvSpPr>
            <a:spLocks noGrp="1"/>
          </p:cNvSpPr>
          <p:nvPr>
            <p:ph idx="4294967295"/>
          </p:nvPr>
        </p:nvSpPr>
        <p:spPr>
          <a:xfrm>
            <a:off x="609600" y="1644650"/>
            <a:ext cx="10896600" cy="2190750"/>
          </a:xfrm>
        </p:spPr>
        <p:txBody>
          <a:bodyPr/>
          <a:lstStyle/>
          <a:p>
            <a:pPr eaLnBrk="1" hangingPunct="1">
              <a:lnSpc>
                <a:spcPct val="90000"/>
              </a:lnSpc>
            </a:pPr>
            <a:r>
              <a:rPr lang="en-US" altLang="en-US" sz="2800">
                <a:ea typeface="ＭＳ Ｐゴシック" panose="020B0600070205080204" pitchFamily="34" charset="-128"/>
              </a:rPr>
              <a:t>Pre-established working relations between fire department &amp; facility operators</a:t>
            </a:r>
          </a:p>
          <a:p>
            <a:pPr eaLnBrk="1" hangingPunct="1">
              <a:lnSpc>
                <a:spcPct val="90000"/>
              </a:lnSpc>
            </a:pPr>
            <a:r>
              <a:rPr lang="en-US" altLang="en-US" sz="2800">
                <a:ea typeface="ＭＳ Ｐゴシック" panose="020B0600070205080204" pitchFamily="34" charset="-128"/>
              </a:rPr>
              <a:t>Cooperative pre-planning is extremely important</a:t>
            </a:r>
          </a:p>
        </p:txBody>
      </p:sp>
      <p:pic>
        <p:nvPicPr>
          <p:cNvPr id="30723" name="Picture 8">
            <a:extLst>
              <a:ext uri="{FF2B5EF4-FFF2-40B4-BE49-F238E27FC236}">
                <a16:creationId xmlns:a16="http://schemas.microsoft.com/office/drawing/2014/main" id="{D9D0ACE2-591A-4709-A023-C298852E7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3" t="5031" r="6449" b="6823"/>
          <a:stretch/>
        </p:blipFill>
        <p:spPr bwMode="auto">
          <a:xfrm>
            <a:off x="6510338" y="2978150"/>
            <a:ext cx="3319462"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4" name="Picture 9">
            <a:extLst>
              <a:ext uri="{FF2B5EF4-FFF2-40B4-BE49-F238E27FC236}">
                <a16:creationId xmlns:a16="http://schemas.microsoft.com/office/drawing/2014/main" id="{03748443-980C-4D5F-B57E-03479A65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78150"/>
            <a:ext cx="2662238"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773" name="Rectangle 2">
            <a:extLst>
              <a:ext uri="{FF2B5EF4-FFF2-40B4-BE49-F238E27FC236}">
                <a16:creationId xmlns:a16="http://schemas.microsoft.com/office/drawing/2014/main" id="{A19A027B-5668-4DDA-B1EA-390FED7277C6}"/>
              </a:ext>
            </a:extLst>
          </p:cNvPr>
          <p:cNvSpPr>
            <a:spLocks noChangeArrowheads="1"/>
          </p:cNvSpPr>
          <p:nvPr/>
        </p:nvSpPr>
        <p:spPr bwMode="auto">
          <a:xfrm>
            <a:off x="609600" y="0"/>
            <a:ext cx="944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Working Relationships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FFB3423C-DB29-4653-A6FA-F8BB008B254E}"/>
              </a:ext>
            </a:extLst>
          </p:cNvPr>
          <p:cNvSpPr>
            <a:spLocks noGrp="1"/>
          </p:cNvSpPr>
          <p:nvPr>
            <p:ph type="body" idx="4294967295"/>
          </p:nvPr>
        </p:nvSpPr>
        <p:spPr>
          <a:xfrm>
            <a:off x="609600" y="1600200"/>
            <a:ext cx="10972800" cy="2895600"/>
          </a:xfrm>
        </p:spPr>
        <p:txBody>
          <a:bodyPr/>
          <a:lstStyle/>
          <a:p>
            <a:pPr eaLnBrk="1" hangingPunct="1">
              <a:lnSpc>
                <a:spcPct val="90000"/>
              </a:lnSpc>
            </a:pPr>
            <a:r>
              <a:rPr lang="en-US" altLang="en-US" sz="2800">
                <a:ea typeface="ＭＳ Ｐゴシック" panose="020B0600070205080204" pitchFamily="34" charset="-128"/>
              </a:rPr>
              <a:t>Smaller bulk distribution storage facilities may pose unique challenges to local fire departments</a:t>
            </a:r>
          </a:p>
          <a:p>
            <a:pPr lvl="1" eaLnBrk="1" hangingPunct="1">
              <a:lnSpc>
                <a:spcPct val="90000"/>
              </a:lnSpc>
            </a:pPr>
            <a:r>
              <a:rPr lang="en-US" altLang="en-US" sz="2600">
                <a:ea typeface="ＭＳ Ｐゴシック" panose="020B0600070205080204" pitchFamily="34" charset="-128"/>
              </a:rPr>
              <a:t>Possibilities include:</a:t>
            </a:r>
          </a:p>
          <a:p>
            <a:pPr lvl="2" eaLnBrk="1" hangingPunct="1">
              <a:lnSpc>
                <a:spcPct val="90000"/>
              </a:lnSpc>
            </a:pPr>
            <a:r>
              <a:rPr lang="en-US" altLang="en-US">
                <a:ea typeface="ＭＳ Ｐゴシック" panose="020B0600070205080204" pitchFamily="34" charset="-128"/>
              </a:rPr>
              <a:t>No fire protection</a:t>
            </a:r>
          </a:p>
          <a:p>
            <a:pPr lvl="2" eaLnBrk="1" hangingPunct="1">
              <a:lnSpc>
                <a:spcPct val="90000"/>
              </a:lnSpc>
            </a:pPr>
            <a:r>
              <a:rPr lang="en-US" altLang="en-US">
                <a:ea typeface="ＭＳ Ｐゴシック" panose="020B0600070205080204" pitchFamily="34" charset="-128"/>
              </a:rPr>
              <a:t>Unstaffed</a:t>
            </a:r>
          </a:p>
          <a:p>
            <a:pPr lvl="2" eaLnBrk="1" hangingPunct="1">
              <a:lnSpc>
                <a:spcPct val="90000"/>
              </a:lnSpc>
            </a:pPr>
            <a:r>
              <a:rPr lang="en-US" altLang="en-US">
                <a:ea typeface="ＭＳ Ｐゴシック" panose="020B0600070205080204" pitchFamily="34" charset="-128"/>
              </a:rPr>
              <a:t>Limited site resources</a:t>
            </a:r>
          </a:p>
          <a:p>
            <a:pPr eaLnBrk="1" hangingPunct="1">
              <a:lnSpc>
                <a:spcPct val="90000"/>
              </a:lnSpc>
            </a:pPr>
            <a:r>
              <a:rPr lang="en-US" altLang="en-US" sz="2800">
                <a:ea typeface="ＭＳ Ｐゴシック" panose="020B0600070205080204" pitchFamily="34" charset="-128"/>
              </a:rPr>
              <a:t>Flammable liquid fuels stored at facilities in modest quantities</a:t>
            </a:r>
          </a:p>
        </p:txBody>
      </p:sp>
      <p:sp>
        <p:nvSpPr>
          <p:cNvPr id="34819" name="Rectangle 2">
            <a:extLst>
              <a:ext uri="{FF2B5EF4-FFF2-40B4-BE49-F238E27FC236}">
                <a16:creationId xmlns:a16="http://schemas.microsoft.com/office/drawing/2014/main" id="{29CD408B-98A3-4546-B75F-270009D151E4}"/>
              </a:ext>
            </a:extLst>
          </p:cNvPr>
          <p:cNvSpPr>
            <a:spLocks noChangeArrowheads="1"/>
          </p:cNvSpPr>
          <p:nvPr/>
        </p:nvSpPr>
        <p:spPr bwMode="auto">
          <a:xfrm>
            <a:off x="609600" y="0"/>
            <a:ext cx="9534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Terminal Size Considerations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2236E97-B308-4F53-AE2A-048F2F3A6393}"/>
              </a:ext>
            </a:extLst>
          </p:cNvPr>
          <p:cNvSpPr>
            <a:spLocks noGrp="1"/>
          </p:cNvSpPr>
          <p:nvPr>
            <p:ph type="title"/>
          </p:nvPr>
        </p:nvSpPr>
        <p:spPr>
          <a:xfrm>
            <a:off x="609600" y="0"/>
            <a:ext cx="9601200" cy="838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rPr>
              <a:t>Terminal Size Considerations</a:t>
            </a:r>
          </a:p>
        </p:txBody>
      </p:sp>
      <p:sp>
        <p:nvSpPr>
          <p:cNvPr id="36867" name="Content Placeholder 2">
            <a:extLst>
              <a:ext uri="{FF2B5EF4-FFF2-40B4-BE49-F238E27FC236}">
                <a16:creationId xmlns:a16="http://schemas.microsoft.com/office/drawing/2014/main" id="{003AF9C1-59D9-451F-8D71-61D87A4778DB}"/>
              </a:ext>
            </a:extLst>
          </p:cNvPr>
          <p:cNvSpPr>
            <a:spLocks noGrp="1"/>
          </p:cNvSpPr>
          <p:nvPr>
            <p:ph idx="1"/>
          </p:nvPr>
        </p:nvSpPr>
        <p:spPr>
          <a:xfrm>
            <a:off x="609600" y="1600200"/>
            <a:ext cx="10972800" cy="4419600"/>
          </a:xfrm>
        </p:spPr>
        <p:txBody>
          <a:bodyPr/>
          <a:lstStyle/>
          <a:p>
            <a:r>
              <a:rPr lang="en-US" altLang="en-US" sz="2800">
                <a:ea typeface="ＭＳ Ｐゴシック" panose="020B0600070205080204" pitchFamily="34" charset="-128"/>
              </a:rPr>
              <a:t>Large distribution storage facilities also pose unique challenges to local fire departments</a:t>
            </a:r>
          </a:p>
          <a:p>
            <a:pPr lvl="1"/>
            <a:r>
              <a:rPr lang="en-US" altLang="en-US" sz="2600">
                <a:ea typeface="ＭＳ Ｐゴシック" panose="020B0600070205080204" pitchFamily="34" charset="-128"/>
              </a:rPr>
              <a:t>Possibilities include:</a:t>
            </a:r>
          </a:p>
          <a:p>
            <a:pPr lvl="2"/>
            <a:r>
              <a:rPr lang="en-US" altLang="en-US" sz="2400">
                <a:ea typeface="ＭＳ Ｐゴシック" panose="020B0600070205080204" pitchFamily="34" charset="-128"/>
              </a:rPr>
              <a:t>Size of fire emergency</a:t>
            </a:r>
          </a:p>
          <a:p>
            <a:pPr lvl="2"/>
            <a:r>
              <a:rPr lang="en-US" altLang="en-US" sz="2400">
                <a:ea typeface="ＭＳ Ｐゴシック" panose="020B0600070205080204" pitchFamily="34" charset="-128"/>
              </a:rPr>
              <a:t>Multi-dimensional emergency situation</a:t>
            </a:r>
          </a:p>
          <a:p>
            <a:pPr lvl="2"/>
            <a:r>
              <a:rPr lang="en-US" altLang="en-US" sz="2400">
                <a:ea typeface="ＭＳ Ｐゴシック" panose="020B0600070205080204" pitchFamily="34" charset="-128"/>
              </a:rPr>
              <a:t>Multiple type and large quantities of resources needed</a:t>
            </a:r>
          </a:p>
          <a:p>
            <a:r>
              <a:rPr lang="en-US" altLang="en-US" sz="2800">
                <a:ea typeface="ＭＳ Ｐゴシック" panose="020B0600070205080204" pitchFamily="34" charset="-128"/>
              </a:rPr>
              <a:t>Flammable liquid fuels stored at facilities in significant quantities</a:t>
            </a:r>
          </a:p>
          <a:p>
            <a:endParaRPr lang="en-US" altLang="en-US">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770CD564-0AC3-4E8D-8BEF-30D1C1DE80A4}"/>
              </a:ext>
            </a:extLst>
          </p:cNvPr>
          <p:cNvSpPr txBox="1">
            <a:spLocks noGrp="1"/>
          </p:cNvSpPr>
          <p:nvPr/>
        </p:nvSpPr>
        <p:spPr bwMode="auto">
          <a:xfrm>
            <a:off x="1981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E1879DC-C805-4FFD-AA93-A35D9E419BAC}" type="slidenum">
              <a:rPr lang="en-US" altLang="en-US" sz="1400">
                <a:solidFill>
                  <a:schemeClr val="tx1"/>
                </a:solidFill>
                <a:cs typeface="Arial" panose="020B0604020202020204" pitchFamily="34" charset="0"/>
              </a:rPr>
              <a:pPr eaLnBrk="1" hangingPunct="1">
                <a:spcBef>
                  <a:spcPct val="0"/>
                </a:spcBef>
                <a:buFontTx/>
                <a:buNone/>
              </a:pPr>
              <a:t>17</a:t>
            </a:fld>
            <a:endParaRPr lang="en-US" altLang="en-US" sz="1400">
              <a:solidFill>
                <a:schemeClr val="tx1"/>
              </a:solidFill>
              <a:cs typeface="Arial" panose="020B0604020202020204" pitchFamily="34" charset="0"/>
            </a:endParaRPr>
          </a:p>
        </p:txBody>
      </p:sp>
      <p:pic>
        <p:nvPicPr>
          <p:cNvPr id="36867" name="Picture 5">
            <a:extLst>
              <a:ext uri="{FF2B5EF4-FFF2-40B4-BE49-F238E27FC236}">
                <a16:creationId xmlns:a16="http://schemas.microsoft.com/office/drawing/2014/main" id="{9F1F1E5D-97DB-4CC5-86EF-940ED134E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7338" y="1811338"/>
            <a:ext cx="3141662"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8" name="Picture 6">
            <a:extLst>
              <a:ext uri="{FF2B5EF4-FFF2-40B4-BE49-F238E27FC236}">
                <a16:creationId xmlns:a16="http://schemas.microsoft.com/office/drawing/2014/main" id="{3E77CB40-9458-47E3-A8AE-45B395B3EB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5538" y="3554413"/>
            <a:ext cx="2784475" cy="23129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9" name="Picture 7">
            <a:extLst>
              <a:ext uri="{FF2B5EF4-FFF2-40B4-BE49-F238E27FC236}">
                <a16:creationId xmlns:a16="http://schemas.microsoft.com/office/drawing/2014/main" id="{441E891C-71F5-4EA6-995B-5A0A89224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11338"/>
            <a:ext cx="3141663"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70" name="Picture 4">
            <a:extLst>
              <a:ext uri="{FF2B5EF4-FFF2-40B4-BE49-F238E27FC236}">
                <a16:creationId xmlns:a16="http://schemas.microsoft.com/office/drawing/2014/main" id="{54F5E760-3085-4279-9F7E-823BDC437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5538" y="1066800"/>
            <a:ext cx="2784475" cy="23098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919" name="Rectangle 2">
            <a:extLst>
              <a:ext uri="{FF2B5EF4-FFF2-40B4-BE49-F238E27FC236}">
                <a16:creationId xmlns:a16="http://schemas.microsoft.com/office/drawing/2014/main" id="{0FEB0ED1-0F1F-435D-BF62-D274F2D829A0}"/>
              </a:ext>
            </a:extLst>
          </p:cNvPr>
          <p:cNvSpPr>
            <a:spLocks noChangeArrowheads="1"/>
          </p:cNvSpPr>
          <p:nvPr/>
        </p:nvSpPr>
        <p:spPr bwMode="auto">
          <a:xfrm>
            <a:off x="609600" y="0"/>
            <a:ext cx="9537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Group Discussion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CD7012C-3CC2-4F81-B4BD-AE10C1DE84BD}"/>
              </a:ext>
            </a:extLst>
          </p:cNvPr>
          <p:cNvSpPr>
            <a:spLocks noGrp="1"/>
          </p:cNvSpPr>
          <p:nvPr>
            <p:ph type="title" idx="4294967295"/>
          </p:nvPr>
        </p:nvSpPr>
        <p:spPr>
          <a:xfrm>
            <a:off x="609600" y="0"/>
            <a:ext cx="10972800" cy="8080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Storage at a Production Facility</a:t>
            </a:r>
          </a:p>
        </p:txBody>
      </p:sp>
      <p:sp>
        <p:nvSpPr>
          <p:cNvPr id="40963" name="Rectangle 3">
            <a:extLst>
              <a:ext uri="{FF2B5EF4-FFF2-40B4-BE49-F238E27FC236}">
                <a16:creationId xmlns:a16="http://schemas.microsoft.com/office/drawing/2014/main" id="{794DC3CF-541A-495F-8DFF-658BE419941D}"/>
              </a:ext>
            </a:extLst>
          </p:cNvPr>
          <p:cNvSpPr>
            <a:spLocks noGrp="1"/>
          </p:cNvSpPr>
          <p:nvPr>
            <p:ph type="body" idx="4294967295"/>
          </p:nvPr>
        </p:nvSpPr>
        <p:spPr>
          <a:xfrm>
            <a:off x="609600" y="1600200"/>
            <a:ext cx="5867400" cy="4449763"/>
          </a:xfrm>
        </p:spPr>
        <p:txBody>
          <a:bodyPr/>
          <a:lstStyle/>
          <a:p>
            <a:pPr eaLnBrk="1" hangingPunct="1">
              <a:lnSpc>
                <a:spcPct val="90000"/>
              </a:lnSpc>
            </a:pPr>
            <a:r>
              <a:rPr lang="en-US" altLang="en-US" sz="2800">
                <a:ea typeface="ＭＳ Ｐゴシック" panose="020B0600070205080204" pitchFamily="34" charset="-128"/>
              </a:rPr>
              <a:t>Ethanol storage at production facility:</a:t>
            </a:r>
          </a:p>
          <a:p>
            <a:pPr lvl="1" eaLnBrk="1" hangingPunct="1">
              <a:lnSpc>
                <a:spcPct val="90000"/>
              </a:lnSpc>
            </a:pPr>
            <a:r>
              <a:rPr lang="en-US" altLang="en-US" sz="2600">
                <a:ea typeface="ＭＳ Ｐゴシック" panose="020B0600070205080204" pitchFamily="34" charset="-128"/>
              </a:rPr>
              <a:t>Ethanol tanks (1 &amp; 2)  </a:t>
            </a:r>
          </a:p>
          <a:p>
            <a:pPr lvl="1" eaLnBrk="1" hangingPunct="1">
              <a:lnSpc>
                <a:spcPct val="90000"/>
              </a:lnSpc>
            </a:pPr>
            <a:r>
              <a:rPr lang="en-US" altLang="en-US" sz="2600">
                <a:ea typeface="ＭＳ Ｐゴシック" panose="020B0600070205080204" pitchFamily="34" charset="-128"/>
              </a:rPr>
              <a:t>Denaturant tank (3)</a:t>
            </a:r>
          </a:p>
          <a:p>
            <a:pPr eaLnBrk="1" hangingPunct="1">
              <a:lnSpc>
                <a:spcPct val="90000"/>
              </a:lnSpc>
            </a:pPr>
            <a:r>
              <a:rPr lang="en-US" altLang="en-US" sz="2800">
                <a:ea typeface="ＭＳ Ｐゴシック" panose="020B0600070205080204" pitchFamily="34" charset="-128"/>
              </a:rPr>
              <a:t>Tanks are identified by markings</a:t>
            </a:r>
          </a:p>
          <a:p>
            <a:pPr eaLnBrk="1" hangingPunct="1">
              <a:lnSpc>
                <a:spcPct val="90000"/>
              </a:lnSpc>
            </a:pPr>
            <a:endParaRPr lang="en-US" altLang="en-US">
              <a:ea typeface="ＭＳ Ｐゴシック" panose="020B0600070205080204" pitchFamily="34" charset="-128"/>
            </a:endParaRPr>
          </a:p>
        </p:txBody>
      </p:sp>
      <p:pic>
        <p:nvPicPr>
          <p:cNvPr id="38916" name="Picture 5" descr="DSC_0033">
            <a:extLst>
              <a:ext uri="{FF2B5EF4-FFF2-40B4-BE49-F238E27FC236}">
                <a16:creationId xmlns:a16="http://schemas.microsoft.com/office/drawing/2014/main" id="{4170284B-AD54-4619-9E3B-A768BDA4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600200"/>
            <a:ext cx="5334000" cy="38766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965" name="Text Box 6">
            <a:extLst>
              <a:ext uri="{FF2B5EF4-FFF2-40B4-BE49-F238E27FC236}">
                <a16:creationId xmlns:a16="http://schemas.microsoft.com/office/drawing/2014/main" id="{CE8E7FA1-8DAD-4215-A6C3-EC5DEDFE4D6C}"/>
              </a:ext>
            </a:extLst>
          </p:cNvPr>
          <p:cNvSpPr txBox="1">
            <a:spLocks noChangeArrowheads="1"/>
          </p:cNvSpPr>
          <p:nvPr/>
        </p:nvSpPr>
        <p:spPr bwMode="auto">
          <a:xfrm>
            <a:off x="7739063" y="2438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1</a:t>
            </a:r>
          </a:p>
        </p:txBody>
      </p:sp>
      <p:sp>
        <p:nvSpPr>
          <p:cNvPr id="40966" name="Text Box 7">
            <a:extLst>
              <a:ext uri="{FF2B5EF4-FFF2-40B4-BE49-F238E27FC236}">
                <a16:creationId xmlns:a16="http://schemas.microsoft.com/office/drawing/2014/main" id="{FA042E72-27B7-49D8-B410-F82102351A98}"/>
              </a:ext>
            </a:extLst>
          </p:cNvPr>
          <p:cNvSpPr txBox="1">
            <a:spLocks noChangeArrowheads="1"/>
          </p:cNvSpPr>
          <p:nvPr/>
        </p:nvSpPr>
        <p:spPr bwMode="auto">
          <a:xfrm>
            <a:off x="10253663" y="23622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2</a:t>
            </a:r>
          </a:p>
        </p:txBody>
      </p:sp>
      <p:sp>
        <p:nvSpPr>
          <p:cNvPr id="40967" name="Text Box 8">
            <a:extLst>
              <a:ext uri="{FF2B5EF4-FFF2-40B4-BE49-F238E27FC236}">
                <a16:creationId xmlns:a16="http://schemas.microsoft.com/office/drawing/2014/main" id="{CEA37E98-8B61-410D-9DA5-13B91341D2CD}"/>
              </a:ext>
            </a:extLst>
          </p:cNvPr>
          <p:cNvSpPr txBox="1">
            <a:spLocks noChangeArrowheads="1"/>
          </p:cNvSpPr>
          <p:nvPr/>
        </p:nvSpPr>
        <p:spPr bwMode="auto">
          <a:xfrm>
            <a:off x="8882063" y="3200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CA15CC6D-1864-46DD-A2BE-5DBACBDDAB26}"/>
              </a:ext>
            </a:extLst>
          </p:cNvPr>
          <p:cNvSpPr>
            <a:spLocks noGrp="1"/>
          </p:cNvSpPr>
          <p:nvPr>
            <p:ph type="body" idx="4294967295"/>
          </p:nvPr>
        </p:nvSpPr>
        <p:spPr>
          <a:xfrm>
            <a:off x="609600" y="1600200"/>
            <a:ext cx="7086600" cy="4114800"/>
          </a:xfrm>
        </p:spPr>
        <p:txBody>
          <a:bodyPr/>
          <a:lstStyle/>
          <a:p>
            <a:pPr eaLnBrk="1" hangingPunct="1">
              <a:lnSpc>
                <a:spcPct val="90000"/>
              </a:lnSpc>
            </a:pPr>
            <a:r>
              <a:rPr lang="en-US" altLang="en-US" sz="2800">
                <a:ea typeface="ＭＳ Ｐゴシック" panose="020B0600070205080204" pitchFamily="34" charset="-128"/>
              </a:rPr>
              <a:t>~121,000 retail fueling stations</a:t>
            </a:r>
          </a:p>
          <a:p>
            <a:pPr eaLnBrk="1" hangingPunct="1">
              <a:lnSpc>
                <a:spcPct val="90000"/>
              </a:lnSpc>
            </a:pPr>
            <a:r>
              <a:rPr lang="en-US" altLang="en-US" sz="2800">
                <a:ea typeface="ＭＳ Ｐゴシック" panose="020B0600070205080204" pitchFamily="34" charset="-128"/>
              </a:rPr>
              <a:t>Retail fuel storage configurations:</a:t>
            </a:r>
          </a:p>
          <a:p>
            <a:pPr lvl="1" eaLnBrk="1" hangingPunct="1">
              <a:lnSpc>
                <a:spcPct val="90000"/>
              </a:lnSpc>
            </a:pPr>
            <a:r>
              <a:rPr lang="en-US" altLang="en-US" sz="2600">
                <a:ea typeface="ＭＳ Ｐゴシック" panose="020B0600070205080204" pitchFamily="34" charset="-128"/>
              </a:rPr>
              <a:t>Most common underground tanks</a:t>
            </a:r>
          </a:p>
          <a:p>
            <a:pPr lvl="1" eaLnBrk="1" hangingPunct="1">
              <a:lnSpc>
                <a:spcPct val="90000"/>
              </a:lnSpc>
            </a:pPr>
            <a:r>
              <a:rPr lang="en-US" altLang="en-US" sz="2600">
                <a:ea typeface="ＭＳ Ｐゴシック" panose="020B0600070205080204" pitchFamily="34" charset="-128"/>
              </a:rPr>
              <a:t>Small volume above-ground steel tanks</a:t>
            </a:r>
          </a:p>
          <a:p>
            <a:pPr eaLnBrk="1" hangingPunct="1">
              <a:lnSpc>
                <a:spcPct val="90000"/>
              </a:lnSpc>
            </a:pPr>
            <a:r>
              <a:rPr lang="en-US" altLang="en-US" sz="2800">
                <a:ea typeface="ＭＳ Ｐゴシック" panose="020B0600070205080204" pitchFamily="34" charset="-128"/>
              </a:rPr>
              <a:t>Tanks are vertical or horizontal design</a:t>
            </a:r>
          </a:p>
          <a:p>
            <a:pPr eaLnBrk="1" hangingPunct="1">
              <a:lnSpc>
                <a:spcPct val="90000"/>
              </a:lnSpc>
            </a:pPr>
            <a:r>
              <a:rPr lang="en-US" altLang="en-US" sz="2800">
                <a:ea typeface="ＭＳ Ｐゴシック" panose="020B0600070205080204" pitchFamily="34" charset="-128"/>
              </a:rPr>
              <a:t>Filled by highway cargo tank trucks</a:t>
            </a:r>
          </a:p>
        </p:txBody>
      </p:sp>
      <p:sp>
        <p:nvSpPr>
          <p:cNvPr id="43011" name="Rectangle 2">
            <a:extLst>
              <a:ext uri="{FF2B5EF4-FFF2-40B4-BE49-F238E27FC236}">
                <a16:creationId xmlns:a16="http://schemas.microsoft.com/office/drawing/2014/main" id="{22AA7D0D-49F3-4A52-AFB2-D522DF386B68}"/>
              </a:ext>
            </a:extLst>
          </p:cNvPr>
          <p:cNvSpPr>
            <a:spLocks noChangeArrowheads="1"/>
          </p:cNvSpPr>
          <p:nvPr/>
        </p:nvSpPr>
        <p:spPr bwMode="auto">
          <a:xfrm>
            <a:off x="609600" y="0"/>
            <a:ext cx="95377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Retail Dispensing Stations</a:t>
            </a:r>
          </a:p>
        </p:txBody>
      </p:sp>
      <p:pic>
        <p:nvPicPr>
          <p:cNvPr id="43012" name="Picture 4">
            <a:extLst>
              <a:ext uri="{FF2B5EF4-FFF2-40B4-BE49-F238E27FC236}">
                <a16:creationId xmlns:a16="http://schemas.microsoft.com/office/drawing/2014/main" id="{DC2EC4CE-6871-4718-A102-0E2956170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6" r="15678"/>
          <a:stretch>
            <a:fillRect/>
          </a:stretch>
        </p:blipFill>
        <p:spPr bwMode="auto">
          <a:xfrm>
            <a:off x="7483475" y="1784350"/>
            <a:ext cx="3692525" cy="3451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C33EB1C-4919-4623-B969-BEC938F7C6B2}"/>
              </a:ext>
            </a:extLst>
          </p:cNvPr>
          <p:cNvSpPr>
            <a:spLocks noGrp="1"/>
          </p:cNvSpPr>
          <p:nvPr>
            <p:ph type="title" idx="4294967295"/>
          </p:nvPr>
        </p:nvSpPr>
        <p:spPr>
          <a:xfrm>
            <a:off x="609600" y="0"/>
            <a:ext cx="9601200" cy="9144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Objective</a:t>
            </a:r>
          </a:p>
        </p:txBody>
      </p:sp>
      <p:sp>
        <p:nvSpPr>
          <p:cNvPr id="6147" name="Rectangle 3">
            <a:extLst>
              <a:ext uri="{FF2B5EF4-FFF2-40B4-BE49-F238E27FC236}">
                <a16:creationId xmlns:a16="http://schemas.microsoft.com/office/drawing/2014/main" id="{FDCF2FE8-B5D7-4E6F-A32C-E52AAB929D77}"/>
              </a:ext>
            </a:extLst>
          </p:cNvPr>
          <p:cNvSpPr>
            <a:spLocks noGrp="1"/>
          </p:cNvSpPr>
          <p:nvPr>
            <p:ph type="body" idx="4294967295"/>
          </p:nvPr>
        </p:nvSpPr>
        <p:spPr>
          <a:xfrm>
            <a:off x="609600" y="1600200"/>
            <a:ext cx="10972800" cy="4449763"/>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Upon completion of this module, participants should be able to discuss common locations for storage &amp; dispensing of ethanol-blended fuels and will provide a basic understanding of these storage/ dispensing sites.</a:t>
            </a:r>
          </a:p>
        </p:txBody>
      </p:sp>
      <p:pic>
        <p:nvPicPr>
          <p:cNvPr id="2" name="Picture 1">
            <a:extLst>
              <a:ext uri="{FF2B5EF4-FFF2-40B4-BE49-F238E27FC236}">
                <a16:creationId xmlns:a16="http://schemas.microsoft.com/office/drawing/2014/main" id="{DCD66C39-AE10-49A2-9704-C0F6513D6EB8}"/>
              </a:ext>
            </a:extLst>
          </p:cNvPr>
          <p:cNvPicPr>
            <a:picLocks noChangeAspect="1"/>
          </p:cNvPicPr>
          <p:nvPr/>
        </p:nvPicPr>
        <p:blipFill rotWithShape="1">
          <a:blip r:embed="rId3"/>
          <a:srcRect l="833" t="23332" b="26667"/>
          <a:stretch/>
        </p:blipFill>
        <p:spPr>
          <a:xfrm>
            <a:off x="3086100" y="3429000"/>
            <a:ext cx="6019800" cy="22764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5FCF32F-9528-49AC-970F-CBC4C31161B4}"/>
              </a:ext>
            </a:extLst>
          </p:cNvPr>
          <p:cNvSpPr>
            <a:spLocks noGrp="1" noChangeArrowheads="1"/>
          </p:cNvSpPr>
          <p:nvPr>
            <p:ph type="body" sz="half" idx="4294967295"/>
          </p:nvPr>
        </p:nvSpPr>
        <p:spPr>
          <a:xfrm>
            <a:off x="609600" y="1600200"/>
            <a:ext cx="6096000" cy="4983163"/>
          </a:xfrm>
        </p:spPr>
        <p:txBody>
          <a:bodyPr/>
          <a:lstStyle/>
          <a:p>
            <a:pPr marL="0" indent="0" eaLnBrk="1" hangingPunct="1">
              <a:buFont typeface="Arial" panose="020B0604020202020204" pitchFamily="34" charset="0"/>
              <a:buNone/>
              <a:defRPr/>
            </a:pPr>
            <a:r>
              <a:rPr lang="en-US" altLang="en-US" sz="2800" dirty="0">
                <a:ea typeface="ＭＳ Ｐゴシック" pitchFamily="34" charset="-128"/>
              </a:rPr>
              <a:t>Most common tank configuration is a horizontal underground tanks</a:t>
            </a:r>
          </a:p>
          <a:p>
            <a:pPr lvl="1" eaLnBrk="1" hangingPunct="1">
              <a:defRPr/>
            </a:pPr>
            <a:r>
              <a:rPr lang="en-US" altLang="en-US" sz="2600" dirty="0">
                <a:ea typeface="ＭＳ Ｐゴシック" pitchFamily="34" charset="-128"/>
              </a:rPr>
              <a:t>Emergency shut-off valves</a:t>
            </a:r>
          </a:p>
          <a:p>
            <a:pPr lvl="1" eaLnBrk="1" hangingPunct="1">
              <a:defRPr/>
            </a:pPr>
            <a:r>
              <a:rPr lang="en-US" altLang="en-US" sz="2600" dirty="0">
                <a:ea typeface="ＭＳ Ｐゴシック" pitchFamily="34" charset="-128"/>
              </a:rPr>
              <a:t>Loading &amp; unloading points </a:t>
            </a:r>
          </a:p>
          <a:p>
            <a:pPr lvl="1" eaLnBrk="1" hangingPunct="1">
              <a:defRPr/>
            </a:pPr>
            <a:r>
              <a:rPr lang="en-US" altLang="en-US" sz="2600" dirty="0">
                <a:ea typeface="ＭＳ Ｐゴシック" pitchFamily="34" charset="-128"/>
              </a:rPr>
              <a:t>Risers for multiple tanks color-coded/ marked to identify product</a:t>
            </a:r>
          </a:p>
          <a:p>
            <a:pPr eaLnBrk="1" hangingPunct="1">
              <a:defRPr/>
            </a:pPr>
            <a:endParaRPr lang="en-US" altLang="en-US" sz="2800" dirty="0">
              <a:ea typeface="ＭＳ Ｐゴシック" pitchFamily="34" charset="-128"/>
            </a:endParaRPr>
          </a:p>
        </p:txBody>
      </p:sp>
      <p:sp>
        <p:nvSpPr>
          <p:cNvPr id="45059" name="Rectangle 2">
            <a:extLst>
              <a:ext uri="{FF2B5EF4-FFF2-40B4-BE49-F238E27FC236}">
                <a16:creationId xmlns:a16="http://schemas.microsoft.com/office/drawing/2014/main" id="{03779C57-C274-445F-8A80-A9F4AA555E33}"/>
              </a:ext>
            </a:extLst>
          </p:cNvPr>
          <p:cNvSpPr>
            <a:spLocks noChangeArrowheads="1"/>
          </p:cNvSpPr>
          <p:nvPr/>
        </p:nvSpPr>
        <p:spPr bwMode="auto">
          <a:xfrm>
            <a:off x="609600" y="152400"/>
            <a:ext cx="952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Retail Tank Configuration</a:t>
            </a:r>
          </a:p>
        </p:txBody>
      </p:sp>
      <p:pic>
        <p:nvPicPr>
          <p:cNvPr id="2" name="Picture 1">
            <a:extLst>
              <a:ext uri="{FF2B5EF4-FFF2-40B4-BE49-F238E27FC236}">
                <a16:creationId xmlns:a16="http://schemas.microsoft.com/office/drawing/2014/main" id="{67DA5776-971C-43CF-B8BE-07636EFCDFD3}"/>
              </a:ext>
            </a:extLst>
          </p:cNvPr>
          <p:cNvPicPr>
            <a:picLocks noChangeAspect="1"/>
          </p:cNvPicPr>
          <p:nvPr/>
        </p:nvPicPr>
        <p:blipFill rotWithShape="1">
          <a:blip r:embed="rId3"/>
          <a:srcRect l="5324" t="3123" r="1016" b="2648"/>
          <a:stretch/>
        </p:blipFill>
        <p:spPr>
          <a:xfrm>
            <a:off x="6705600" y="1835150"/>
            <a:ext cx="4725988" cy="31877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EFAF0AC2-DE40-4B9D-B8F8-E6269A4E629F}"/>
              </a:ext>
            </a:extLst>
          </p:cNvPr>
          <p:cNvSpPr txBox="1">
            <a:spLocks noGrp="1"/>
          </p:cNvSpPr>
          <p:nvPr/>
        </p:nvSpPr>
        <p:spPr bwMode="auto">
          <a:xfrm>
            <a:off x="12201525" y="4648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endParaRPr lang="en-US" altLang="en-US" sz="1400">
              <a:solidFill>
                <a:schemeClr val="tx1"/>
              </a:solidFill>
              <a:cs typeface="Arial" panose="020B0604020202020204" pitchFamily="34" charset="0"/>
            </a:endParaRPr>
          </a:p>
        </p:txBody>
      </p:sp>
      <p:sp>
        <p:nvSpPr>
          <p:cNvPr id="47107" name="Rectangle 2">
            <a:extLst>
              <a:ext uri="{FF2B5EF4-FFF2-40B4-BE49-F238E27FC236}">
                <a16:creationId xmlns:a16="http://schemas.microsoft.com/office/drawing/2014/main" id="{D37A4852-D49A-4A00-9843-0778378972F5}"/>
              </a:ext>
            </a:extLst>
          </p:cNvPr>
          <p:cNvSpPr>
            <a:spLocks noGrp="1"/>
          </p:cNvSpPr>
          <p:nvPr>
            <p:ph type="title" idx="4294967295"/>
          </p:nvPr>
        </p:nvSpPr>
        <p:spPr>
          <a:xfrm>
            <a:off x="609600" y="0"/>
            <a:ext cx="9525000" cy="9144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Summary</a:t>
            </a:r>
          </a:p>
        </p:txBody>
      </p:sp>
      <p:sp>
        <p:nvSpPr>
          <p:cNvPr id="47108" name="Rectangle 3">
            <a:extLst>
              <a:ext uri="{FF2B5EF4-FFF2-40B4-BE49-F238E27FC236}">
                <a16:creationId xmlns:a16="http://schemas.microsoft.com/office/drawing/2014/main" id="{24F1DEB7-517F-48AF-B864-E4723598CDD4}"/>
              </a:ext>
            </a:extLst>
          </p:cNvPr>
          <p:cNvSpPr>
            <a:spLocks noGrp="1"/>
          </p:cNvSpPr>
          <p:nvPr>
            <p:ph type="body" idx="4294967295"/>
          </p:nvPr>
        </p:nvSpPr>
        <p:spPr>
          <a:xfrm>
            <a:off x="609600" y="1600200"/>
            <a:ext cx="10972800" cy="4191000"/>
          </a:xfrm>
        </p:spPr>
        <p:txBody>
          <a:bodyPr/>
          <a:lstStyle/>
          <a:p>
            <a:pPr eaLnBrk="1" hangingPunct="1">
              <a:lnSpc>
                <a:spcPct val="90000"/>
              </a:lnSpc>
            </a:pPr>
            <a:r>
              <a:rPr lang="en-US" altLang="en-US" sz="2800">
                <a:ea typeface="ＭＳ Ｐゴシック" panose="020B0600070205080204" pitchFamily="34" charset="-128"/>
              </a:rPr>
              <a:t>Denatured fuel ethanol is commonly found at liquid product terminals</a:t>
            </a:r>
          </a:p>
          <a:p>
            <a:pPr eaLnBrk="1" hangingPunct="1">
              <a:lnSpc>
                <a:spcPct val="90000"/>
              </a:lnSpc>
            </a:pPr>
            <a:r>
              <a:rPr lang="en-US" altLang="en-US" sz="2800">
                <a:ea typeface="ＭＳ Ｐゴシック" panose="020B0600070205080204" pitchFamily="34" charset="-128"/>
              </a:rPr>
              <a:t>Pre-planning for potential events at liquid product terminals is extremely important</a:t>
            </a:r>
          </a:p>
          <a:p>
            <a:pPr eaLnBrk="1" hangingPunct="1">
              <a:lnSpc>
                <a:spcPct val="90000"/>
              </a:lnSpc>
            </a:pPr>
            <a:r>
              <a:rPr lang="en-US" altLang="en-US" sz="2800">
                <a:ea typeface="ＭＳ Ｐゴシック" panose="020B0600070205080204" pitchFamily="34" charset="-128"/>
              </a:rPr>
              <a:t>Facility familiarization &amp; relationships</a:t>
            </a:r>
          </a:p>
          <a:p>
            <a:pPr eaLnBrk="1" hangingPunct="1">
              <a:lnSpc>
                <a:spcPct val="90000"/>
              </a:lnSpc>
            </a:pPr>
            <a:r>
              <a:rPr lang="en-US" altLang="en-US" sz="2800">
                <a:ea typeface="ＭＳ Ｐゴシック" panose="020B0600070205080204" pitchFamily="34" charset="-128"/>
              </a:rPr>
              <a:t>Liquid product terminals vary greatly in capacity &amp; the types of products stored</a:t>
            </a:r>
          </a:p>
          <a:p>
            <a:pPr eaLnBrk="1" hangingPunct="1">
              <a:lnSpc>
                <a:spcPct val="90000"/>
              </a:lnSpc>
            </a:pPr>
            <a:r>
              <a:rPr lang="en-US" altLang="en-US" sz="2800">
                <a:ea typeface="ＭＳ Ｐゴシック" panose="020B0600070205080204" pitchFamily="34" charset="-128"/>
                <a:cs typeface="Arial" panose="020B0604020202020204" pitchFamily="34" charset="0"/>
              </a:rPr>
              <a:t>Retail fueling stations have many different storage tank configurations</a:t>
            </a:r>
            <a:endParaRPr lang="en-US" altLang="en-US" sz="280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93ED573-90A8-44B1-9FD4-E22998793C42}"/>
              </a:ext>
            </a:extLst>
          </p:cNvPr>
          <p:cNvSpPr>
            <a:spLocks noGrp="1"/>
          </p:cNvSpPr>
          <p:nvPr>
            <p:ph type="title" idx="4294967295"/>
          </p:nvPr>
        </p:nvSpPr>
        <p:spPr>
          <a:xfrm>
            <a:off x="609600" y="152400"/>
            <a:ext cx="9601200" cy="13414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Activity 5.1: </a:t>
            </a:r>
            <a:br>
              <a:rPr lang="en-US" altLang="en-US" sz="4400" b="0">
                <a:latin typeface="Arial" panose="020B0604020202020204" pitchFamily="34" charset="0"/>
                <a:ea typeface="ＭＳ Ｐゴシック" panose="020B0600070205080204" pitchFamily="34" charset="-128"/>
              </a:rPr>
            </a:br>
            <a:r>
              <a:rPr lang="en-US" altLang="en-US" sz="4400" b="0">
                <a:latin typeface="Arial" panose="020B0604020202020204" pitchFamily="34" charset="0"/>
                <a:ea typeface="ＭＳ Ｐゴシック" panose="020B0600070205080204" pitchFamily="34" charset="-128"/>
              </a:rPr>
              <a:t>Ethanol in Your Jurisdiction</a:t>
            </a:r>
          </a:p>
        </p:txBody>
      </p:sp>
      <p:sp>
        <p:nvSpPr>
          <p:cNvPr id="49155" name="Rectangle 3">
            <a:extLst>
              <a:ext uri="{FF2B5EF4-FFF2-40B4-BE49-F238E27FC236}">
                <a16:creationId xmlns:a16="http://schemas.microsoft.com/office/drawing/2014/main" id="{4C4C4BC8-0CAC-4CE9-929F-57494BBA551B}"/>
              </a:ext>
            </a:extLst>
          </p:cNvPr>
          <p:cNvSpPr>
            <a:spLocks noGrp="1"/>
          </p:cNvSpPr>
          <p:nvPr>
            <p:ph type="body" idx="4294967295"/>
          </p:nvPr>
        </p:nvSpPr>
        <p:spPr>
          <a:xfrm>
            <a:off x="609600" y="2514600"/>
            <a:ext cx="10972800" cy="4114800"/>
          </a:xfrm>
        </p:spPr>
        <p:txBody>
          <a:bodyPr/>
          <a:lstStyle/>
          <a:p>
            <a:pPr marL="0" indent="0" eaLnBrk="1" hangingPunct="1">
              <a:buFont typeface="Arial" panose="020B0604020202020204" pitchFamily="34" charset="0"/>
              <a:buNone/>
            </a:pPr>
            <a:r>
              <a:rPr lang="en-US" altLang="en-US" sz="2800">
                <a:ea typeface="ＭＳ Ｐゴシック" panose="020B0600070205080204" pitchFamily="34" charset="-128"/>
              </a:rPr>
              <a:t>Purpose:</a:t>
            </a:r>
          </a:p>
          <a:p>
            <a:pPr lvl="1" eaLnBrk="1" hangingPunct="1"/>
            <a:r>
              <a:rPr lang="en-US" altLang="en-US" sz="2600">
                <a:ea typeface="ＭＳ Ｐゴシック" panose="020B0600070205080204" pitchFamily="34" charset="-128"/>
              </a:rPr>
              <a:t>To allow participants to determine the potential for an ethanol emergency in their jurisdictions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C60202-6A1E-4D64-990F-7E57C4FBA185}"/>
              </a:ext>
            </a:extLst>
          </p:cNvPr>
          <p:cNvSpPr>
            <a:spLocks noGrp="1"/>
          </p:cNvSpPr>
          <p:nvPr>
            <p:ph type="title" idx="4294967295"/>
          </p:nvPr>
        </p:nvSpPr>
        <p:spPr>
          <a:xfrm>
            <a:off x="609600" y="0"/>
            <a:ext cx="95250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Introduction</a:t>
            </a:r>
          </a:p>
        </p:txBody>
      </p:sp>
      <p:sp>
        <p:nvSpPr>
          <p:cNvPr id="8195" name="Rectangle 3">
            <a:extLst>
              <a:ext uri="{FF2B5EF4-FFF2-40B4-BE49-F238E27FC236}">
                <a16:creationId xmlns:a16="http://schemas.microsoft.com/office/drawing/2014/main" id="{014C1545-0EF9-4E50-BB37-ACBBCE4C77ED}"/>
              </a:ext>
            </a:extLst>
          </p:cNvPr>
          <p:cNvSpPr>
            <a:spLocks noGrp="1"/>
          </p:cNvSpPr>
          <p:nvPr>
            <p:ph sz="half" idx="4294967295"/>
          </p:nvPr>
        </p:nvSpPr>
        <p:spPr>
          <a:xfrm>
            <a:off x="609600" y="1600200"/>
            <a:ext cx="8610600" cy="4114800"/>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Recognition of storage locations in the community:</a:t>
            </a:r>
          </a:p>
          <a:p>
            <a:pPr lvl="1" eaLnBrk="1" hangingPunct="1">
              <a:lnSpc>
                <a:spcPct val="90000"/>
              </a:lnSpc>
            </a:pPr>
            <a:r>
              <a:rPr lang="en-US" altLang="en-US" sz="2600">
                <a:ea typeface="ＭＳ Ｐゴシック" panose="020B0600070205080204" pitchFamily="34" charset="-128"/>
              </a:rPr>
              <a:t>Production facilities</a:t>
            </a:r>
          </a:p>
          <a:p>
            <a:pPr lvl="1" eaLnBrk="1" hangingPunct="1">
              <a:lnSpc>
                <a:spcPct val="90000"/>
              </a:lnSpc>
            </a:pPr>
            <a:r>
              <a:rPr lang="en-US" altLang="en-US" sz="2600">
                <a:ea typeface="ＭＳ Ｐゴシック" panose="020B0600070205080204" pitchFamily="34" charset="-128"/>
              </a:rPr>
              <a:t>Liquid product terminals</a:t>
            </a:r>
          </a:p>
          <a:p>
            <a:pPr lvl="1" eaLnBrk="1" hangingPunct="1">
              <a:lnSpc>
                <a:spcPct val="90000"/>
              </a:lnSpc>
            </a:pPr>
            <a:r>
              <a:rPr lang="en-US" altLang="en-US" sz="2600">
                <a:ea typeface="ＭＳ Ｐゴシック" panose="020B0600070205080204" pitchFamily="34" charset="-128"/>
              </a:rPr>
              <a:t>Transload facilities</a:t>
            </a:r>
          </a:p>
          <a:p>
            <a:pPr lvl="1" eaLnBrk="1" hangingPunct="1">
              <a:lnSpc>
                <a:spcPct val="90000"/>
              </a:lnSpc>
            </a:pPr>
            <a:r>
              <a:rPr lang="en-US" altLang="en-US" sz="2600">
                <a:ea typeface="ＭＳ Ｐゴシック" panose="020B0600070205080204" pitchFamily="34" charset="-128"/>
              </a:rPr>
              <a:t>Construction sites</a:t>
            </a:r>
          </a:p>
          <a:p>
            <a:pPr lvl="1" eaLnBrk="1" hangingPunct="1">
              <a:lnSpc>
                <a:spcPct val="90000"/>
              </a:lnSpc>
            </a:pPr>
            <a:r>
              <a:rPr lang="en-US" altLang="en-US" sz="2600">
                <a:ea typeface="ＭＳ Ｐゴシック" panose="020B0600070205080204" pitchFamily="34" charset="-128"/>
              </a:rPr>
              <a:t>Retail fueling stations</a:t>
            </a:r>
          </a:p>
        </p:txBody>
      </p:sp>
      <p:pic>
        <p:nvPicPr>
          <p:cNvPr id="2" name="Picture 1">
            <a:extLst>
              <a:ext uri="{FF2B5EF4-FFF2-40B4-BE49-F238E27FC236}">
                <a16:creationId xmlns:a16="http://schemas.microsoft.com/office/drawing/2014/main" id="{95998EA1-1D25-462B-87FA-E6D8164A4119}"/>
              </a:ext>
            </a:extLst>
          </p:cNvPr>
          <p:cNvPicPr>
            <a:picLocks noChangeAspect="1"/>
          </p:cNvPicPr>
          <p:nvPr/>
        </p:nvPicPr>
        <p:blipFill rotWithShape="1">
          <a:blip r:embed="rId3"/>
          <a:srcRect l="24000" t="31361"/>
          <a:stretch/>
        </p:blipFill>
        <p:spPr>
          <a:xfrm>
            <a:off x="6069013" y="2544763"/>
            <a:ext cx="5334000" cy="27130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ypical Ethanol Plant Tank Farm Picture 01">
            <a:extLst>
              <a:ext uri="{FF2B5EF4-FFF2-40B4-BE49-F238E27FC236}">
                <a16:creationId xmlns:a16="http://schemas.microsoft.com/office/drawing/2014/main" id="{059F071F-7FCC-4F28-A7C1-C94472317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 r="3250"/>
          <a:stretch/>
        </p:blipFill>
        <p:spPr bwMode="auto">
          <a:xfrm>
            <a:off x="596900" y="1458913"/>
            <a:ext cx="5383213" cy="40433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43" name="Rectangle 2">
            <a:extLst>
              <a:ext uri="{FF2B5EF4-FFF2-40B4-BE49-F238E27FC236}">
                <a16:creationId xmlns:a16="http://schemas.microsoft.com/office/drawing/2014/main" id="{758CB95E-53E4-496B-9C7F-423E7A3192C5}"/>
              </a:ext>
            </a:extLst>
          </p:cNvPr>
          <p:cNvSpPr>
            <a:spLocks noGrp="1"/>
          </p:cNvSpPr>
          <p:nvPr>
            <p:ph type="title" idx="4294967295"/>
          </p:nvPr>
        </p:nvSpPr>
        <p:spPr>
          <a:xfrm>
            <a:off x="609600" y="0"/>
            <a:ext cx="95250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Storage Tank Types</a:t>
            </a:r>
          </a:p>
        </p:txBody>
      </p:sp>
      <p:pic>
        <p:nvPicPr>
          <p:cNvPr id="6" name="Picture 5" descr="A close up of a sign&#10;&#10;Description generated with high confidence">
            <a:extLst>
              <a:ext uri="{FF2B5EF4-FFF2-40B4-BE49-F238E27FC236}">
                <a16:creationId xmlns:a16="http://schemas.microsoft.com/office/drawing/2014/main" id="{B6A43A77-96EB-431B-8AEB-7455D97AD441}"/>
              </a:ext>
            </a:extLst>
          </p:cNvPr>
          <p:cNvPicPr>
            <a:picLocks noChangeAspect="1"/>
          </p:cNvPicPr>
          <p:nvPr/>
        </p:nvPicPr>
        <p:blipFill rotWithShape="1">
          <a:blip r:embed="rId4"/>
          <a:srcRect t="6924" r="5145"/>
          <a:stretch/>
        </p:blipFill>
        <p:spPr>
          <a:xfrm>
            <a:off x="8848725" y="1458913"/>
            <a:ext cx="2601913" cy="1703387"/>
          </a:xfrm>
          <a:prstGeom prst="rect">
            <a:avLst/>
          </a:prstGeom>
          <a:ln>
            <a:solidFill>
              <a:schemeClr val="tx1"/>
            </a:solidFill>
          </a:ln>
          <a:effectLst>
            <a:outerShdw blurRad="50800" dist="76200" dir="2700000" algn="tl" rotWithShape="0">
              <a:prstClr val="black">
                <a:alpha val="40000"/>
              </a:prstClr>
            </a:outerShdw>
          </a:effectLst>
        </p:spPr>
      </p:pic>
      <p:pic>
        <p:nvPicPr>
          <p:cNvPr id="3" name="Picture 2">
            <a:extLst>
              <a:ext uri="{FF2B5EF4-FFF2-40B4-BE49-F238E27FC236}">
                <a16:creationId xmlns:a16="http://schemas.microsoft.com/office/drawing/2014/main" id="{FA512FCB-AF69-4CB6-8EC8-409EFB948577}"/>
              </a:ext>
            </a:extLst>
          </p:cNvPr>
          <p:cNvPicPr>
            <a:picLocks noChangeAspect="1"/>
          </p:cNvPicPr>
          <p:nvPr/>
        </p:nvPicPr>
        <p:blipFill rotWithShape="1">
          <a:blip r:embed="rId5"/>
          <a:srcRect l="6012" t="6656" r="10426" b="9417"/>
          <a:stretch/>
        </p:blipFill>
        <p:spPr>
          <a:xfrm>
            <a:off x="6091238" y="1458913"/>
            <a:ext cx="2671762" cy="170338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E062153-A234-4587-AB86-0D0666A74C79}"/>
              </a:ext>
            </a:extLst>
          </p:cNvPr>
          <p:cNvPicPr>
            <a:picLocks noChangeAspect="1"/>
          </p:cNvPicPr>
          <p:nvPr/>
        </p:nvPicPr>
        <p:blipFill rotWithShape="1">
          <a:blip r:embed="rId6"/>
          <a:srcRect l="3427" t="4112" r="5495" b="7088"/>
          <a:stretch/>
        </p:blipFill>
        <p:spPr>
          <a:xfrm>
            <a:off x="6096000" y="3246438"/>
            <a:ext cx="5383213" cy="22558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AB29B3AD-2096-435F-BB54-84F2DD2EB759}"/>
              </a:ext>
            </a:extLst>
          </p:cNvPr>
          <p:cNvSpPr>
            <a:spLocks noGrp="1"/>
          </p:cNvSpPr>
          <p:nvPr>
            <p:ph type="body" idx="4294967295"/>
          </p:nvPr>
        </p:nvSpPr>
        <p:spPr>
          <a:xfrm>
            <a:off x="609600" y="1219200"/>
            <a:ext cx="11353800" cy="4572000"/>
          </a:xfrm>
        </p:spPr>
        <p:txBody>
          <a:bodyPr/>
          <a:lstStyle/>
          <a:p>
            <a:pPr eaLnBrk="1" hangingPunct="1">
              <a:lnSpc>
                <a:spcPct val="90000"/>
              </a:lnSpc>
            </a:pPr>
            <a:r>
              <a:rPr lang="en-US" altLang="en-US" sz="2800" dirty="0">
                <a:ea typeface="ＭＳ Ｐゴシック" panose="020B0600070205080204" pitchFamily="34" charset="-128"/>
              </a:rPr>
              <a:t>Typically stored in conventional carbon steel storage tanks</a:t>
            </a:r>
          </a:p>
          <a:p>
            <a:pPr lvl="1" eaLnBrk="1" hangingPunct="1">
              <a:lnSpc>
                <a:spcPct val="90000"/>
              </a:lnSpc>
            </a:pPr>
            <a:r>
              <a:rPr lang="en-US" altLang="en-US" sz="2600" dirty="0">
                <a:ea typeface="ＭＳ Ｐゴシック" panose="020B0600070205080204" pitchFamily="34" charset="-128"/>
              </a:rPr>
              <a:t>May be smaller than other tanks at terminal</a:t>
            </a:r>
          </a:p>
          <a:p>
            <a:pPr eaLnBrk="1" hangingPunct="1">
              <a:lnSpc>
                <a:spcPct val="90000"/>
              </a:lnSpc>
            </a:pPr>
            <a:r>
              <a:rPr lang="en-US" altLang="en-US" sz="2800" dirty="0">
                <a:ea typeface="ＭＳ Ｐゴシック" panose="020B0600070205080204" pitchFamily="34" charset="-128"/>
              </a:rPr>
              <a:t>4 general types of storage tanks:</a:t>
            </a:r>
          </a:p>
          <a:p>
            <a:pPr lvl="1" eaLnBrk="1" hangingPunct="1">
              <a:lnSpc>
                <a:spcPct val="90000"/>
              </a:lnSpc>
            </a:pPr>
            <a:r>
              <a:rPr lang="en-US" altLang="en-US" sz="2600" dirty="0">
                <a:ea typeface="ＭＳ Ｐゴシック" panose="020B0600070205080204" pitchFamily="34" charset="-128"/>
              </a:rPr>
              <a:t>Horizontal storage tanks (above and below ground), possibly with built in containment systems</a:t>
            </a:r>
          </a:p>
          <a:p>
            <a:pPr lvl="1" eaLnBrk="1" hangingPunct="1">
              <a:lnSpc>
                <a:spcPct val="90000"/>
              </a:lnSpc>
            </a:pPr>
            <a:r>
              <a:rPr lang="en-US" altLang="en-US" sz="2600" dirty="0">
                <a:ea typeface="ＭＳ Ｐゴシック" panose="020B0600070205080204" pitchFamily="34" charset="-128"/>
              </a:rPr>
              <a:t>Cone roof (closed-top) tanks</a:t>
            </a:r>
          </a:p>
          <a:p>
            <a:pPr lvl="1" eaLnBrk="1" hangingPunct="1">
              <a:lnSpc>
                <a:spcPct val="90000"/>
              </a:lnSpc>
            </a:pPr>
            <a:r>
              <a:rPr lang="en-US" altLang="en-US" sz="2600" dirty="0">
                <a:ea typeface="ＭＳ Ｐゴシック" panose="020B0600070205080204" pitchFamily="34" charset="-128"/>
              </a:rPr>
              <a:t>External floating roof (EFR) tanks have open top with a floating pan</a:t>
            </a:r>
          </a:p>
          <a:p>
            <a:pPr lvl="1" eaLnBrk="1" hangingPunct="1">
              <a:lnSpc>
                <a:spcPct val="90000"/>
              </a:lnSpc>
            </a:pPr>
            <a:r>
              <a:rPr lang="en-US" altLang="en-US" sz="2600" dirty="0">
                <a:ea typeface="ＭＳ Ｐゴシック" panose="020B0600070205080204" pitchFamily="34" charset="-128"/>
              </a:rPr>
              <a:t>Internal floating roof (IFR) tanks with closed top &amp; internal floating pan (most common storage type for denatured fuel ethanol)</a:t>
            </a:r>
          </a:p>
          <a:p>
            <a:pPr lvl="2" eaLnBrk="1" hangingPunct="1">
              <a:lnSpc>
                <a:spcPct val="90000"/>
              </a:lnSpc>
            </a:pPr>
            <a:r>
              <a:rPr lang="en-US" altLang="en-US" sz="2200" dirty="0">
                <a:ea typeface="ＭＳ Ｐゴシック" panose="020B0600070205080204" pitchFamily="34" charset="-128"/>
              </a:rPr>
              <a:t>IFR tanks may also have been retro-fitted from EFR with a geodesic dome type design instead of a conventional carbon steel metal roof and may be used for storage of ethanol-blended fuels</a:t>
            </a:r>
          </a:p>
          <a:p>
            <a:pPr lvl="2" eaLnBrk="1" hangingPunct="1">
              <a:lnSpc>
                <a:spcPct val="90000"/>
              </a:lnSpc>
            </a:pPr>
            <a:endParaRPr lang="en-US" altLang="en-US" sz="2200" dirty="0">
              <a:ea typeface="ＭＳ Ｐゴシック" panose="020B0600070205080204" pitchFamily="34" charset="-128"/>
            </a:endParaRPr>
          </a:p>
        </p:txBody>
      </p:sp>
      <p:sp>
        <p:nvSpPr>
          <p:cNvPr id="12291" name="Rectangle 2">
            <a:extLst>
              <a:ext uri="{FF2B5EF4-FFF2-40B4-BE49-F238E27FC236}">
                <a16:creationId xmlns:a16="http://schemas.microsoft.com/office/drawing/2014/main" id="{65EAF98B-41CA-4A9F-B471-E2A305F76D9C}"/>
              </a:ext>
            </a:extLst>
          </p:cNvPr>
          <p:cNvSpPr>
            <a:spLocks noChangeArrowheads="1"/>
          </p:cNvSpPr>
          <p:nvPr/>
        </p:nvSpPr>
        <p:spPr bwMode="auto">
          <a:xfrm>
            <a:off x="609600" y="0"/>
            <a:ext cx="95313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Storage Tank Design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E1A76C44-2619-45A6-8590-E634D8775A17}"/>
              </a:ext>
            </a:extLst>
          </p:cNvPr>
          <p:cNvSpPr>
            <a:spLocks noGrp="1" noChangeArrowheads="1"/>
          </p:cNvSpPr>
          <p:nvPr>
            <p:ph type="body" sz="half" idx="4294967295"/>
          </p:nvPr>
        </p:nvSpPr>
        <p:spPr>
          <a:xfrm>
            <a:off x="609600" y="1600200"/>
            <a:ext cx="5324475" cy="4449763"/>
          </a:xfrm>
        </p:spPr>
        <p:txBody>
          <a:bodyPr/>
          <a:lstStyle/>
          <a:p>
            <a:pPr marL="0" indent="0" eaLnBrk="1" hangingPunct="1">
              <a:lnSpc>
                <a:spcPct val="90000"/>
              </a:lnSpc>
              <a:buFont typeface="Arial" panose="020B0604020202020204" pitchFamily="34" charset="0"/>
              <a:buNone/>
              <a:defRPr/>
            </a:pPr>
            <a:r>
              <a:rPr lang="en-US" altLang="en-US" sz="2800" dirty="0">
                <a:ea typeface="ＭＳ Ｐゴシック" pitchFamily="34" charset="-128"/>
              </a:rPr>
              <a:t>Internal floating roof (IFR) tanks:</a:t>
            </a:r>
          </a:p>
          <a:p>
            <a:pPr lvl="1" eaLnBrk="1" hangingPunct="1">
              <a:lnSpc>
                <a:spcPct val="90000"/>
              </a:lnSpc>
              <a:defRPr/>
            </a:pPr>
            <a:r>
              <a:rPr lang="en-US" altLang="en-US" sz="2600" dirty="0">
                <a:ea typeface="ＭＳ Ｐゴシック" pitchFamily="34" charset="-128"/>
              </a:rPr>
              <a:t>Closed roof</a:t>
            </a:r>
          </a:p>
          <a:p>
            <a:pPr lvl="1" eaLnBrk="1" hangingPunct="1">
              <a:lnSpc>
                <a:spcPct val="90000"/>
              </a:lnSpc>
              <a:defRPr/>
            </a:pPr>
            <a:r>
              <a:rPr lang="en-US" altLang="en-US" sz="2600" dirty="0">
                <a:ea typeface="ＭＳ Ｐゴシック" pitchFamily="34" charset="-128"/>
              </a:rPr>
              <a:t>Internal floating pan</a:t>
            </a:r>
          </a:p>
          <a:p>
            <a:pPr lvl="1" eaLnBrk="1" hangingPunct="1">
              <a:lnSpc>
                <a:spcPct val="90000"/>
              </a:lnSpc>
              <a:defRPr/>
            </a:pPr>
            <a:r>
              <a:rPr lang="en-US" altLang="en-US" sz="2600" dirty="0">
                <a:ea typeface="ＭＳ Ｐゴシック" pitchFamily="34" charset="-128"/>
              </a:rPr>
              <a:t>Eyebrow venting</a:t>
            </a:r>
          </a:p>
          <a:p>
            <a:pPr lvl="1" eaLnBrk="1" hangingPunct="1">
              <a:lnSpc>
                <a:spcPct val="90000"/>
              </a:lnSpc>
              <a:defRPr/>
            </a:pPr>
            <a:r>
              <a:rPr lang="en-US" altLang="en-US" sz="2600" dirty="0">
                <a:ea typeface="ＭＳ Ｐゴシック" pitchFamily="34" charset="-128"/>
              </a:rPr>
              <a:t>Fire protection</a:t>
            </a:r>
          </a:p>
          <a:p>
            <a:pPr lvl="1" eaLnBrk="1" hangingPunct="1">
              <a:lnSpc>
                <a:spcPct val="90000"/>
              </a:lnSpc>
              <a:defRPr/>
            </a:pPr>
            <a:endParaRPr lang="en-US" altLang="en-US" sz="2400" dirty="0">
              <a:ea typeface="ＭＳ Ｐゴシック" pitchFamily="34" charset="-128"/>
            </a:endParaRPr>
          </a:p>
          <a:p>
            <a:pPr eaLnBrk="1" hangingPunct="1">
              <a:lnSpc>
                <a:spcPct val="90000"/>
              </a:lnSpc>
              <a:defRPr/>
            </a:pPr>
            <a:endParaRPr lang="en-US" altLang="en-US" sz="2800" dirty="0">
              <a:ea typeface="ＭＳ Ｐゴシック" pitchFamily="34" charset="-128"/>
            </a:endParaRPr>
          </a:p>
        </p:txBody>
      </p:sp>
      <p:pic>
        <p:nvPicPr>
          <p:cNvPr id="14339" name="Picture 7" descr="p000118">
            <a:extLst>
              <a:ext uri="{FF2B5EF4-FFF2-40B4-BE49-F238E27FC236}">
                <a16:creationId xmlns:a16="http://schemas.microsoft.com/office/drawing/2014/main" id="{EEF66201-B516-4085-B867-4E761DBFE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600200"/>
            <a:ext cx="4184650" cy="37877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40" name="Rectangle 2">
            <a:extLst>
              <a:ext uri="{FF2B5EF4-FFF2-40B4-BE49-F238E27FC236}">
                <a16:creationId xmlns:a16="http://schemas.microsoft.com/office/drawing/2014/main" id="{F2AE2734-5B8C-4F77-A2D2-718D233A8B91}"/>
              </a:ext>
            </a:extLst>
          </p:cNvPr>
          <p:cNvSpPr>
            <a:spLocks noChangeArrowheads="1"/>
          </p:cNvSpPr>
          <p:nvPr/>
        </p:nvSpPr>
        <p:spPr bwMode="auto">
          <a:xfrm>
            <a:off x="609600" y="0"/>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Storage Tank Design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0D786D50-94FA-4BC5-9C7D-394EF9DD7F12}"/>
              </a:ext>
            </a:extLst>
          </p:cNvPr>
          <p:cNvSpPr>
            <a:spLocks noGrp="1"/>
          </p:cNvSpPr>
          <p:nvPr>
            <p:ph idx="1"/>
          </p:nvPr>
        </p:nvSpPr>
        <p:spPr>
          <a:xfrm>
            <a:off x="609600" y="1600200"/>
            <a:ext cx="10972800" cy="838200"/>
          </a:xfrm>
        </p:spPr>
        <p:txBody>
          <a:bodyPr/>
          <a:lstStyle/>
          <a:p>
            <a:pPr marL="0" indent="0" eaLnBrk="1" hangingPunct="1">
              <a:buFont typeface="Arial" panose="020B0604020202020204" pitchFamily="34" charset="0"/>
              <a:buNone/>
            </a:pPr>
            <a:r>
              <a:rPr lang="en-US" altLang="en-US" sz="2800">
                <a:ea typeface="ＭＳ Ｐゴシック" panose="020B0600070205080204" pitchFamily="34" charset="-128"/>
              </a:rPr>
              <a:t>Spill containment dikes usually designed to contain largest tank within the contained area</a:t>
            </a:r>
          </a:p>
        </p:txBody>
      </p:sp>
      <p:sp>
        <p:nvSpPr>
          <p:cNvPr id="16387" name="Rectangle 2">
            <a:extLst>
              <a:ext uri="{FF2B5EF4-FFF2-40B4-BE49-F238E27FC236}">
                <a16:creationId xmlns:a16="http://schemas.microsoft.com/office/drawing/2014/main" id="{191CB2DD-8F25-4D0F-B742-565B32AFA0EE}"/>
              </a:ext>
            </a:extLst>
          </p:cNvPr>
          <p:cNvSpPr>
            <a:spLocks noChangeArrowheads="1"/>
          </p:cNvSpPr>
          <p:nvPr/>
        </p:nvSpPr>
        <p:spPr bwMode="auto">
          <a:xfrm>
            <a:off x="609600" y="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Spill Containment</a:t>
            </a:r>
          </a:p>
        </p:txBody>
      </p:sp>
      <p:pic>
        <p:nvPicPr>
          <p:cNvPr id="16388" name="Picture 4">
            <a:extLst>
              <a:ext uri="{FF2B5EF4-FFF2-40B4-BE49-F238E27FC236}">
                <a16:creationId xmlns:a16="http://schemas.microsoft.com/office/drawing/2014/main" id="{10FF5C8B-2C16-4312-B3B4-70A2A7AF0037}"/>
              </a:ext>
            </a:extLst>
          </p:cNvPr>
          <p:cNvPicPr>
            <a:picLocks noChangeAspect="1"/>
          </p:cNvPicPr>
          <p:nvPr/>
        </p:nvPicPr>
        <p:blipFill rotWithShape="1">
          <a:blip r:embed="rId3">
            <a:extLst>
              <a:ext uri="{28A0092B-C50C-407E-A947-70E740481C1C}">
                <a14:useLocalDpi xmlns:a14="http://schemas.microsoft.com/office/drawing/2010/main" val="0"/>
              </a:ext>
            </a:extLst>
          </a:blip>
          <a:srcRect t="12049" b="5646"/>
          <a:stretch/>
        </p:blipFill>
        <p:spPr bwMode="auto">
          <a:xfrm>
            <a:off x="2990850" y="2590800"/>
            <a:ext cx="6210300" cy="312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37A1D81E-FD57-45FA-BDDE-1F38B5FB7E00}"/>
              </a:ext>
            </a:extLst>
          </p:cNvPr>
          <p:cNvSpPr>
            <a:spLocks noGrp="1"/>
          </p:cNvSpPr>
          <p:nvPr>
            <p:ph type="body" idx="4294967295"/>
          </p:nvPr>
        </p:nvSpPr>
        <p:spPr>
          <a:xfrm>
            <a:off x="609600" y="1600200"/>
            <a:ext cx="7239000" cy="4419600"/>
          </a:xfrm>
        </p:spPr>
        <p:txBody>
          <a:bodyPr/>
          <a:lstStyle/>
          <a:p>
            <a:pPr marL="0" indent="0" eaLnBrk="1" hangingPunct="1">
              <a:buFont typeface="Arial" panose="020B0604020202020204" pitchFamily="34" charset="0"/>
              <a:buNone/>
            </a:pPr>
            <a:r>
              <a:rPr lang="en-US" altLang="en-US" sz="2800" dirty="0">
                <a:ea typeface="ＭＳ Ｐゴシック" panose="020B0600070205080204" pitchFamily="34" charset="-128"/>
              </a:rPr>
              <a:t>Fixed (Built-in) fire protection systems:</a:t>
            </a:r>
          </a:p>
          <a:p>
            <a:pPr lvl="1" eaLnBrk="1" hangingPunct="1"/>
            <a:r>
              <a:rPr lang="en-US" altLang="en-US" sz="2600" dirty="0">
                <a:ea typeface="ＭＳ Ｐゴシック" panose="020B0600070205080204" pitchFamily="34" charset="-128"/>
              </a:rPr>
              <a:t>Can deliver water, foam or a combination of extinguishing media</a:t>
            </a:r>
          </a:p>
          <a:p>
            <a:pPr lvl="1" eaLnBrk="1" hangingPunct="1"/>
            <a:r>
              <a:rPr lang="en-US" altLang="en-US" sz="2600" dirty="0">
                <a:ea typeface="ＭＳ Ｐゴシック" panose="020B0600070205080204" pitchFamily="34" charset="-128"/>
              </a:rPr>
              <a:t>Combination of components permanently installed</a:t>
            </a:r>
          </a:p>
          <a:p>
            <a:pPr lvl="1" eaLnBrk="1" hangingPunct="1"/>
            <a:r>
              <a:rPr lang="en-US" altLang="en-US" sz="2600" dirty="0">
                <a:ea typeface="ＭＳ Ｐゴシック" panose="020B0600070205080204" pitchFamily="34" charset="-128"/>
              </a:rPr>
              <a:t>Can be activated manually &amp;/ or by detection device</a:t>
            </a:r>
          </a:p>
          <a:p>
            <a:pPr lvl="1" eaLnBrk="1" hangingPunct="1"/>
            <a:r>
              <a:rPr lang="en-US" altLang="en-US" sz="2600" dirty="0">
                <a:ea typeface="ＭＳ Ｐゴシック" panose="020B0600070205080204" pitchFamily="34" charset="-128"/>
              </a:rPr>
              <a:t>Fire protection systems should meet current industry standards &amp; codes</a:t>
            </a:r>
          </a:p>
        </p:txBody>
      </p:sp>
      <p:sp>
        <p:nvSpPr>
          <p:cNvPr id="18435" name="Rectangle 2">
            <a:extLst>
              <a:ext uri="{FF2B5EF4-FFF2-40B4-BE49-F238E27FC236}">
                <a16:creationId xmlns:a16="http://schemas.microsoft.com/office/drawing/2014/main" id="{58A1DBD2-A0C0-49BB-8BAC-FCAF58ABA76E}"/>
              </a:ext>
            </a:extLst>
          </p:cNvPr>
          <p:cNvSpPr>
            <a:spLocks noChangeArrowheads="1"/>
          </p:cNvSpPr>
          <p:nvPr/>
        </p:nvSpPr>
        <p:spPr bwMode="auto">
          <a:xfrm>
            <a:off x="609600" y="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Fire Protection Systems</a:t>
            </a:r>
          </a:p>
        </p:txBody>
      </p:sp>
      <p:pic>
        <p:nvPicPr>
          <p:cNvPr id="2" name="Picture 1">
            <a:extLst>
              <a:ext uri="{FF2B5EF4-FFF2-40B4-BE49-F238E27FC236}">
                <a16:creationId xmlns:a16="http://schemas.microsoft.com/office/drawing/2014/main" id="{7718C3F2-6EAC-4442-8385-9CFE7171E5BE}"/>
              </a:ext>
            </a:extLst>
          </p:cNvPr>
          <p:cNvPicPr>
            <a:picLocks noChangeAspect="1"/>
          </p:cNvPicPr>
          <p:nvPr/>
        </p:nvPicPr>
        <p:blipFill>
          <a:blip r:embed="rId3"/>
          <a:stretch>
            <a:fillRect/>
          </a:stretch>
        </p:blipFill>
        <p:spPr>
          <a:xfrm>
            <a:off x="8420100" y="1295400"/>
            <a:ext cx="2647950" cy="259080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6687882-605A-4456-B026-0433D2E6714C}"/>
              </a:ext>
            </a:extLst>
          </p:cNvPr>
          <p:cNvPicPr>
            <a:picLocks noChangeAspect="1"/>
          </p:cNvPicPr>
          <p:nvPr/>
        </p:nvPicPr>
        <p:blipFill rotWithShape="1">
          <a:blip r:embed="rId4"/>
          <a:srcRect l="2084" t="12257" r="4167" b="23400"/>
          <a:stretch/>
        </p:blipFill>
        <p:spPr>
          <a:xfrm>
            <a:off x="7867650" y="4038600"/>
            <a:ext cx="3756025" cy="1752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thanol Storage with Fixed Protection Picture 01">
            <a:extLst>
              <a:ext uri="{FF2B5EF4-FFF2-40B4-BE49-F238E27FC236}">
                <a16:creationId xmlns:a16="http://schemas.microsoft.com/office/drawing/2014/main" id="{49BCE885-C637-4521-97BE-08A4B105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38263"/>
            <a:ext cx="5410200" cy="4291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3" name="AutoShape 6">
            <a:extLst>
              <a:ext uri="{FF2B5EF4-FFF2-40B4-BE49-F238E27FC236}">
                <a16:creationId xmlns:a16="http://schemas.microsoft.com/office/drawing/2014/main" id="{7DD05984-2BFC-4C73-B03D-6D194FDA88E4}"/>
              </a:ext>
            </a:extLst>
          </p:cNvPr>
          <p:cNvSpPr>
            <a:spLocks noChangeArrowheads="1"/>
          </p:cNvSpPr>
          <p:nvPr/>
        </p:nvSpPr>
        <p:spPr bwMode="auto">
          <a:xfrm>
            <a:off x="5867400" y="2705100"/>
            <a:ext cx="1333500" cy="647700"/>
          </a:xfrm>
          <a:prstGeom prst="wedgeRectCallout">
            <a:avLst>
              <a:gd name="adj1" fmla="val -51306"/>
              <a:gd name="adj2" fmla="val -125523"/>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dirty="0">
                <a:solidFill>
                  <a:schemeClr val="tx1"/>
                </a:solidFill>
                <a:cs typeface="Arial" panose="020B0604020202020204" pitchFamily="34" charset="0"/>
              </a:rPr>
              <a:t>Fixed foam system</a:t>
            </a:r>
          </a:p>
        </p:txBody>
      </p:sp>
      <p:sp>
        <p:nvSpPr>
          <p:cNvPr id="14340" name="Content Placeholder 7">
            <a:extLst>
              <a:ext uri="{FF2B5EF4-FFF2-40B4-BE49-F238E27FC236}">
                <a16:creationId xmlns:a16="http://schemas.microsoft.com/office/drawing/2014/main" id="{400DE7DA-B123-4AC9-853E-E40F1020C1B8}"/>
              </a:ext>
            </a:extLst>
          </p:cNvPr>
          <p:cNvSpPr>
            <a:spLocks noGrp="1"/>
          </p:cNvSpPr>
          <p:nvPr>
            <p:ph idx="1"/>
          </p:nvPr>
        </p:nvSpPr>
        <p:spPr>
          <a:xfrm>
            <a:off x="609600" y="1600200"/>
            <a:ext cx="5105400" cy="4449763"/>
          </a:xfrm>
        </p:spPr>
        <p:txBody>
          <a:bodyPr/>
          <a:lstStyle/>
          <a:p>
            <a:pPr marL="0" indent="0">
              <a:buFont typeface="Arial" panose="020B0604020202020204" pitchFamily="34" charset="0"/>
              <a:buNone/>
              <a:defRPr/>
            </a:pPr>
            <a:r>
              <a:rPr lang="en-US" sz="2800" dirty="0">
                <a:ea typeface="ＭＳ Ｐゴシック" pitchFamily="34" charset="-128"/>
              </a:rPr>
              <a:t>Fixed foam system</a:t>
            </a:r>
          </a:p>
          <a:p>
            <a:pPr>
              <a:defRPr/>
            </a:pPr>
            <a:endParaRPr lang="en-US" dirty="0">
              <a:ea typeface="ＭＳ Ｐゴシック" pitchFamily="34" charset="-128"/>
            </a:endParaRPr>
          </a:p>
          <a:p>
            <a:pPr marL="457200" lvl="1" indent="0">
              <a:buFont typeface="Arial" panose="020B0604020202020204" pitchFamily="34" charset="0"/>
              <a:buNone/>
              <a:defRPr/>
            </a:pPr>
            <a:endParaRPr lang="en-US" dirty="0">
              <a:ea typeface="ＭＳ Ｐゴシック" pitchFamily="34" charset="-128"/>
            </a:endParaRPr>
          </a:p>
          <a:p>
            <a:pPr lvl="1">
              <a:defRPr/>
            </a:pPr>
            <a:endParaRPr lang="en-US" dirty="0">
              <a:ea typeface="ＭＳ Ｐゴシック" pitchFamily="34" charset="-128"/>
            </a:endParaRPr>
          </a:p>
        </p:txBody>
      </p:sp>
      <p:sp>
        <p:nvSpPr>
          <p:cNvPr id="20485" name="Rectangle 2">
            <a:extLst>
              <a:ext uri="{FF2B5EF4-FFF2-40B4-BE49-F238E27FC236}">
                <a16:creationId xmlns:a16="http://schemas.microsoft.com/office/drawing/2014/main" id="{5A1489EB-3577-417C-99BA-E89D0530BBB4}"/>
              </a:ext>
            </a:extLst>
          </p:cNvPr>
          <p:cNvSpPr>
            <a:spLocks noChangeArrowheads="1"/>
          </p:cNvSpPr>
          <p:nvPr/>
        </p:nvSpPr>
        <p:spPr bwMode="auto">
          <a:xfrm>
            <a:off x="609600" y="0"/>
            <a:ext cx="9525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Built in Fire Protection Systems</a:t>
            </a:r>
          </a:p>
        </p:txBody>
      </p:sp>
      <p:pic>
        <p:nvPicPr>
          <p:cNvPr id="20487" name="Picture 1">
            <a:extLst>
              <a:ext uri="{FF2B5EF4-FFF2-40B4-BE49-F238E27FC236}">
                <a16:creationId xmlns:a16="http://schemas.microsoft.com/office/drawing/2014/main" id="{D850D0F6-BA02-40A0-A9BF-445241C198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44725"/>
            <a:ext cx="3048000" cy="335438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AB9E7B-84A3-499B-AFA4-A3F703D3725E}"/>
              </a:ext>
            </a:extLst>
          </p:cNvPr>
          <p:cNvSpPr>
            <a:spLocks noChangeArrowheads="1"/>
          </p:cNvSpPr>
          <p:nvPr/>
        </p:nvSpPr>
        <p:spPr bwMode="auto">
          <a:xfrm>
            <a:off x="5561013" y="914400"/>
            <a:ext cx="2516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solidFill>
                  <a:srgbClr val="FFB005"/>
                </a:solidFill>
              </a:rPr>
              <a:t>Biological growth</a:t>
            </a:r>
          </a:p>
        </p:txBody>
      </p:sp>
      <p:cxnSp>
        <p:nvCxnSpPr>
          <p:cNvPr id="9" name="Straight Arrow Connector 8">
            <a:extLst>
              <a:ext uri="{FF2B5EF4-FFF2-40B4-BE49-F238E27FC236}">
                <a16:creationId xmlns:a16="http://schemas.microsoft.com/office/drawing/2014/main" id="{B2FB708F-F5ED-4E90-B66D-79B409050213}"/>
              </a:ext>
            </a:extLst>
          </p:cNvPr>
          <p:cNvCxnSpPr>
            <a:cxnSpLocks/>
          </p:cNvCxnSpPr>
          <p:nvPr/>
        </p:nvCxnSpPr>
        <p:spPr>
          <a:xfrm>
            <a:off x="7391400" y="1327150"/>
            <a:ext cx="381000" cy="3492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429400-CB71-4509-8C7C-11FB6CB158DF}"/>
              </a:ext>
            </a:extLst>
          </p:cNvPr>
          <p:cNvCxnSpPr>
            <a:cxnSpLocks/>
          </p:cNvCxnSpPr>
          <p:nvPr/>
        </p:nvCxnSpPr>
        <p:spPr>
          <a:xfrm flipV="1">
            <a:off x="4495800" y="2224088"/>
            <a:ext cx="1141413" cy="2698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2" ma:contentTypeDescription="Create a new document." ma:contentTypeScope="" ma:versionID="f0dad3fc753f73f30d85f86056a05570">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3f646e7b84bebfae867776722fe595fd"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4B3854-0956-4BC3-B5E6-48394EE8BF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DB1291-1026-4ED7-B45C-54E4B0FD5243}">
  <ds:schemaRefs>
    <ds:schemaRef ds:uri="http://purl.org/dc/terms/"/>
    <ds:schemaRef ds:uri="http://schemas.openxmlformats.org/package/2006/metadata/core-properties"/>
    <ds:schemaRef ds:uri="9659d145-d520-4658-b925-eca3bc946a0b"/>
    <ds:schemaRef ds:uri="http://schemas.microsoft.com/office/2006/documentManagement/types"/>
    <ds:schemaRef ds:uri="http://purl.org/dc/elements/1.1/"/>
    <ds:schemaRef ds:uri="http://schemas.microsoft.com/office/2006/metadata/properties"/>
    <ds:schemaRef ds:uri="679f892f-2c11-43a9-b10f-e0092ef5799b"/>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A527792-9B13-49EF-8F41-0A66015A65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45162</TotalTime>
  <Words>3061</Words>
  <Application>Microsoft Office PowerPoint</Application>
  <PresentationFormat>Widescreen</PresentationFormat>
  <Paragraphs>227</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Objective</vt:lpstr>
      <vt:lpstr>Introduction</vt:lpstr>
      <vt:lpstr>Storage Tank Types</vt:lpstr>
      <vt:lpstr>PowerPoint Presentation</vt:lpstr>
      <vt:lpstr>PowerPoint Presentation</vt:lpstr>
      <vt:lpstr>PowerPoint Presentation</vt:lpstr>
      <vt:lpstr>PowerPoint Presentation</vt:lpstr>
      <vt:lpstr>PowerPoint Presentation</vt:lpstr>
      <vt:lpstr>Foam Deflector Device</vt:lpstr>
      <vt:lpstr>PowerPoint Presentation</vt:lpstr>
      <vt:lpstr>PowerPoint Presentation</vt:lpstr>
      <vt:lpstr>PowerPoint Presentation</vt:lpstr>
      <vt:lpstr>PowerPoint Presentation</vt:lpstr>
      <vt:lpstr>PowerPoint Presentation</vt:lpstr>
      <vt:lpstr>Terminal Size Considerations</vt:lpstr>
      <vt:lpstr>PowerPoint Presentation</vt:lpstr>
      <vt:lpstr>Storage at a Production Facility</vt:lpstr>
      <vt:lpstr>PowerPoint Presentation</vt:lpstr>
      <vt:lpstr>PowerPoint Presentation</vt:lpstr>
      <vt:lpstr>Summary</vt:lpstr>
      <vt:lpstr>Activity 5.1:  Ethanol in Your Jurisdiction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327</cp:revision>
  <cp:lastPrinted>2016-01-28T23:22:29Z</cp:lastPrinted>
  <dcterms:modified xsi:type="dcterms:W3CDTF">2020-04-07T00:07:59Z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