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41" r:id="rId5"/>
    <p:sldId id="307" r:id="rId6"/>
    <p:sldId id="308" r:id="rId7"/>
    <p:sldId id="331" r:id="rId8"/>
    <p:sldId id="332" r:id="rId9"/>
    <p:sldId id="314" r:id="rId10"/>
    <p:sldId id="333" r:id="rId11"/>
    <p:sldId id="317" r:id="rId12"/>
    <p:sldId id="339" r:id="rId13"/>
    <p:sldId id="321" r:id="rId14"/>
    <p:sldId id="322" r:id="rId15"/>
    <p:sldId id="327" r:id="rId16"/>
    <p:sldId id="326" r:id="rId17"/>
    <p:sldId id="324" r:id="rId18"/>
    <p:sldId id="328" r:id="rId19"/>
    <p:sldId id="309" r:id="rId20"/>
    <p:sldId id="336" r:id="rId21"/>
    <p:sldId id="329" r:id="rId22"/>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pos="448">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05"/>
    <a:srgbClr val="003175"/>
    <a:srgbClr val="FF0000"/>
    <a:srgbClr val="5DBA3E"/>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2FBAD4-3794-474A-A74C-2241CABBCD4E}" v="34" dt="2020-03-20T19:52:19.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9" autoAdjust="0"/>
    <p:restoredTop sz="64855" autoAdjust="0"/>
  </p:normalViewPr>
  <p:slideViewPr>
    <p:cSldViewPr>
      <p:cViewPr varScale="1">
        <p:scale>
          <a:sx n="71" d="100"/>
          <a:sy n="71" d="100"/>
        </p:scale>
        <p:origin x="1854" y="66"/>
      </p:cViewPr>
      <p:guideLst>
        <p:guide orient="horz" pos="672"/>
        <p:guide pos="44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50" d="100"/>
        <a:sy n="50" d="100"/>
      </p:scale>
      <p:origin x="0" y="378"/>
    </p:cViewPr>
  </p:sorterViewPr>
  <p:notesViewPr>
    <p:cSldViewPr>
      <p:cViewPr varScale="1">
        <p:scale>
          <a:sx n="84" d="100"/>
          <a:sy n="84" d="100"/>
        </p:scale>
        <p:origin x="-313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y Ruff" userId="2fedf697-c7c4-47e5-81d4-5bd69038a8f8" providerId="ADAL" clId="{CD2FBAD4-3794-474A-A74C-2241CABBCD4E}"/>
    <pc:docChg chg="undo redo custSel addSld delSld modSld sldOrd modMainMaster">
      <pc:chgData name="Missy Ruff" userId="2fedf697-c7c4-47e5-81d4-5bd69038a8f8" providerId="ADAL" clId="{CD2FBAD4-3794-474A-A74C-2241CABBCD4E}" dt="2020-03-20T19:45:30.926" v="474" actId="20577"/>
      <pc:docMkLst>
        <pc:docMk/>
      </pc:docMkLst>
      <pc:sldChg chg="modSp">
        <pc:chgData name="Missy Ruff" userId="2fedf697-c7c4-47e5-81d4-5bd69038a8f8" providerId="ADAL" clId="{CD2FBAD4-3794-474A-A74C-2241CABBCD4E}" dt="2020-03-02T17:39:42.746" v="0" actId="14861"/>
        <pc:sldMkLst>
          <pc:docMk/>
          <pc:sldMk cId="0" sldId="307"/>
        </pc:sldMkLst>
        <pc:picChg chg="mod">
          <ac:chgData name="Missy Ruff" userId="2fedf697-c7c4-47e5-81d4-5bd69038a8f8" providerId="ADAL" clId="{CD2FBAD4-3794-474A-A74C-2241CABBCD4E}" dt="2020-03-02T17:39:42.746" v="0" actId="14861"/>
          <ac:picMkLst>
            <pc:docMk/>
            <pc:sldMk cId="0" sldId="307"/>
            <ac:picMk id="7172" creationId="{7F113BB1-71F5-47BA-8741-6029CEDFD453}"/>
          </ac:picMkLst>
        </pc:picChg>
      </pc:sldChg>
      <pc:sldChg chg="modSp">
        <pc:chgData name="Missy Ruff" userId="2fedf697-c7c4-47e5-81d4-5bd69038a8f8" providerId="ADAL" clId="{CD2FBAD4-3794-474A-A74C-2241CABBCD4E}" dt="2020-03-02T18:20:17.538" v="6" actId="255"/>
        <pc:sldMkLst>
          <pc:docMk/>
          <pc:sldMk cId="0" sldId="314"/>
        </pc:sldMkLst>
        <pc:spChg chg="mod">
          <ac:chgData name="Missy Ruff" userId="2fedf697-c7c4-47e5-81d4-5bd69038a8f8" providerId="ADAL" clId="{CD2FBAD4-3794-474A-A74C-2241CABBCD4E}" dt="2020-03-02T18:20:17.538" v="6" actId="255"/>
          <ac:spMkLst>
            <pc:docMk/>
            <pc:sldMk cId="0" sldId="314"/>
            <ac:spMk id="15363" creationId="{558DBB55-86A8-4383-9076-1A0A14647F2B}"/>
          </ac:spMkLst>
        </pc:spChg>
      </pc:sldChg>
      <pc:sldChg chg="modSp modNotesTx">
        <pc:chgData name="Missy Ruff" userId="2fedf697-c7c4-47e5-81d4-5bd69038a8f8" providerId="ADAL" clId="{CD2FBAD4-3794-474A-A74C-2241CABBCD4E}" dt="2020-03-16T15:44:39.263" v="453" actId="207"/>
        <pc:sldMkLst>
          <pc:docMk/>
          <pc:sldMk cId="0" sldId="317"/>
        </pc:sldMkLst>
        <pc:spChg chg="mod">
          <ac:chgData name="Missy Ruff" userId="2fedf697-c7c4-47e5-81d4-5bd69038a8f8" providerId="ADAL" clId="{CD2FBAD4-3794-474A-A74C-2241CABBCD4E}" dt="2020-03-16T15:44:39.263" v="453" actId="207"/>
          <ac:spMkLst>
            <pc:docMk/>
            <pc:sldMk cId="0" sldId="317"/>
            <ac:spMk id="19458" creationId="{01FDAA13-0C81-4585-B37B-4E00DB72FF85}"/>
          </ac:spMkLst>
        </pc:spChg>
        <pc:spChg chg="mod">
          <ac:chgData name="Missy Ruff" userId="2fedf697-c7c4-47e5-81d4-5bd69038a8f8" providerId="ADAL" clId="{CD2FBAD4-3794-474A-A74C-2241CABBCD4E}" dt="2020-03-16T15:42:52.651" v="448" actId="207"/>
          <ac:spMkLst>
            <pc:docMk/>
            <pc:sldMk cId="0" sldId="317"/>
            <ac:spMk id="19459" creationId="{913B88FD-0350-4E69-99E9-137A1F0BAE35}"/>
          </ac:spMkLst>
        </pc:spChg>
      </pc:sldChg>
      <pc:sldChg chg="modSp modNotesTx">
        <pc:chgData name="Missy Ruff" userId="2fedf697-c7c4-47e5-81d4-5bd69038a8f8" providerId="ADAL" clId="{CD2FBAD4-3794-474A-A74C-2241CABBCD4E}" dt="2020-03-20T19:45:30.926" v="474" actId="20577"/>
        <pc:sldMkLst>
          <pc:docMk/>
          <pc:sldMk cId="0" sldId="321"/>
        </pc:sldMkLst>
        <pc:spChg chg="mod">
          <ac:chgData name="Missy Ruff" userId="2fedf697-c7c4-47e5-81d4-5bd69038a8f8" providerId="ADAL" clId="{CD2FBAD4-3794-474A-A74C-2241CABBCD4E}" dt="2020-03-16T15:42:59.418" v="449" actId="207"/>
          <ac:spMkLst>
            <pc:docMk/>
            <pc:sldMk cId="0" sldId="321"/>
            <ac:spMk id="23555" creationId="{E73D0894-AB3C-403A-8823-E7A63A57A179}"/>
          </ac:spMkLst>
        </pc:spChg>
      </pc:sldChg>
      <pc:sldChg chg="modSp">
        <pc:chgData name="Missy Ruff" userId="2fedf697-c7c4-47e5-81d4-5bd69038a8f8" providerId="ADAL" clId="{CD2FBAD4-3794-474A-A74C-2241CABBCD4E}" dt="2020-03-16T15:43:03.245" v="450" actId="207"/>
        <pc:sldMkLst>
          <pc:docMk/>
          <pc:sldMk cId="0" sldId="322"/>
        </pc:sldMkLst>
        <pc:spChg chg="mod">
          <ac:chgData name="Missy Ruff" userId="2fedf697-c7c4-47e5-81d4-5bd69038a8f8" providerId="ADAL" clId="{CD2FBAD4-3794-474A-A74C-2241CABBCD4E}" dt="2020-03-16T15:43:03.245" v="450" actId="207"/>
          <ac:spMkLst>
            <pc:docMk/>
            <pc:sldMk cId="0" sldId="322"/>
            <ac:spMk id="25603" creationId="{E936FB2B-A1D0-4385-9791-B33F14DC0CD2}"/>
          </ac:spMkLst>
        </pc:spChg>
      </pc:sldChg>
      <pc:sldChg chg="modSp ord">
        <pc:chgData name="Missy Ruff" userId="2fedf697-c7c4-47e5-81d4-5bd69038a8f8" providerId="ADAL" clId="{CD2FBAD4-3794-474A-A74C-2241CABBCD4E}" dt="2020-03-16T15:45:16.107" v="457" actId="207"/>
        <pc:sldMkLst>
          <pc:docMk/>
          <pc:sldMk cId="0" sldId="326"/>
        </pc:sldMkLst>
        <pc:spChg chg="mod">
          <ac:chgData name="Missy Ruff" userId="2fedf697-c7c4-47e5-81d4-5bd69038a8f8" providerId="ADAL" clId="{CD2FBAD4-3794-474A-A74C-2241CABBCD4E}" dt="2020-03-16T15:45:16.107" v="457" actId="207"/>
          <ac:spMkLst>
            <pc:docMk/>
            <pc:sldMk cId="0" sldId="326"/>
            <ac:spMk id="29698" creationId="{3BC134A2-9807-4504-B32E-4F0C843FC3DE}"/>
          </ac:spMkLst>
        </pc:spChg>
        <pc:spChg chg="mod">
          <ac:chgData name="Missy Ruff" userId="2fedf697-c7c4-47e5-81d4-5bd69038a8f8" providerId="ADAL" clId="{CD2FBAD4-3794-474A-A74C-2241CABBCD4E}" dt="2020-03-02T18:25:10.668" v="9" actId="255"/>
          <ac:spMkLst>
            <pc:docMk/>
            <pc:sldMk cId="0" sldId="326"/>
            <ac:spMk id="29699" creationId="{84E37507-3911-4744-AAE1-A273C04D99CA}"/>
          </ac:spMkLst>
        </pc:spChg>
      </pc:sldChg>
      <pc:sldChg chg="modSp ord modNotesTx">
        <pc:chgData name="Missy Ruff" userId="2fedf697-c7c4-47e5-81d4-5bd69038a8f8" providerId="ADAL" clId="{CD2FBAD4-3794-474A-A74C-2241CABBCD4E}" dt="2020-03-16T15:45:06.136" v="455" actId="207"/>
        <pc:sldMkLst>
          <pc:docMk/>
          <pc:sldMk cId="0" sldId="327"/>
        </pc:sldMkLst>
        <pc:spChg chg="mod">
          <ac:chgData name="Missy Ruff" userId="2fedf697-c7c4-47e5-81d4-5bd69038a8f8" providerId="ADAL" clId="{CD2FBAD4-3794-474A-A74C-2241CABBCD4E}" dt="2020-03-16T15:45:06.136" v="455" actId="207"/>
          <ac:spMkLst>
            <pc:docMk/>
            <pc:sldMk cId="0" sldId="327"/>
            <ac:spMk id="31746" creationId="{25832D3D-6510-4125-B2B3-1AC05C7614C2}"/>
          </ac:spMkLst>
        </pc:spChg>
      </pc:sldChg>
      <pc:sldChg chg="modSp modNotesTx">
        <pc:chgData name="Missy Ruff" userId="2fedf697-c7c4-47e5-81d4-5bd69038a8f8" providerId="ADAL" clId="{CD2FBAD4-3794-474A-A74C-2241CABBCD4E}" dt="2020-03-16T15:45:29.660" v="459" actId="207"/>
        <pc:sldMkLst>
          <pc:docMk/>
          <pc:sldMk cId="0" sldId="328"/>
        </pc:sldMkLst>
        <pc:spChg chg="mod">
          <ac:chgData name="Missy Ruff" userId="2fedf697-c7c4-47e5-81d4-5bd69038a8f8" providerId="ADAL" clId="{CD2FBAD4-3794-474A-A74C-2241CABBCD4E}" dt="2020-03-16T15:43:21.517" v="451" actId="207"/>
          <ac:spMkLst>
            <pc:docMk/>
            <pc:sldMk cId="0" sldId="328"/>
            <ac:spMk id="19459" creationId="{3A0375C9-55CF-4334-99B5-DB875EC65643}"/>
          </ac:spMkLst>
        </pc:spChg>
        <pc:spChg chg="mod">
          <ac:chgData name="Missy Ruff" userId="2fedf697-c7c4-47e5-81d4-5bd69038a8f8" providerId="ADAL" clId="{CD2FBAD4-3794-474A-A74C-2241CABBCD4E}" dt="2020-03-16T15:45:29.660" v="459" actId="207"/>
          <ac:spMkLst>
            <pc:docMk/>
            <pc:sldMk cId="0" sldId="328"/>
            <ac:spMk id="33794" creationId="{4711112B-6F93-414E-9221-D8E821ECE145}"/>
          </ac:spMkLst>
        </pc:spChg>
      </pc:sldChg>
      <pc:sldChg chg="modSp modNotesTx">
        <pc:chgData name="Missy Ruff" userId="2fedf697-c7c4-47e5-81d4-5bd69038a8f8" providerId="ADAL" clId="{CD2FBAD4-3794-474A-A74C-2241CABBCD4E}" dt="2020-03-20T19:38:12.223" v="467" actId="20577"/>
        <pc:sldMkLst>
          <pc:docMk/>
          <pc:sldMk cId="0" sldId="331"/>
        </pc:sldMkLst>
        <pc:spChg chg="mod">
          <ac:chgData name="Missy Ruff" userId="2fedf697-c7c4-47e5-81d4-5bd69038a8f8" providerId="ADAL" clId="{CD2FBAD4-3794-474A-A74C-2241CABBCD4E}" dt="2020-03-20T19:37:37.601" v="466" actId="207"/>
          <ac:spMkLst>
            <pc:docMk/>
            <pc:sldMk cId="0" sldId="331"/>
            <ac:spMk id="11267" creationId="{C20CD298-55F8-4D1B-B25F-A8FAF56B6D22}"/>
          </ac:spMkLst>
        </pc:spChg>
      </pc:sldChg>
      <pc:sldChg chg="modSp modAnim modNotesTx">
        <pc:chgData name="Missy Ruff" userId="2fedf697-c7c4-47e5-81d4-5bd69038a8f8" providerId="ADAL" clId="{CD2FBAD4-3794-474A-A74C-2241CABBCD4E}" dt="2020-03-20T19:44:31.467" v="472" actId="20577"/>
        <pc:sldMkLst>
          <pc:docMk/>
          <pc:sldMk cId="0" sldId="339"/>
        </pc:sldMkLst>
        <pc:graphicFrameChg chg="mod">
          <ac:chgData name="Missy Ruff" userId="2fedf697-c7c4-47e5-81d4-5bd69038a8f8" providerId="ADAL" clId="{CD2FBAD4-3794-474A-A74C-2241CABBCD4E}" dt="2020-03-02T18:24:21.573" v="7" actId="14861"/>
          <ac:graphicFrameMkLst>
            <pc:docMk/>
            <pc:sldMk cId="0" sldId="339"/>
            <ac:graphicFrameMk id="3" creationId="{7739E0AC-21C1-4A70-8BE1-DB367DD6F059}"/>
          </ac:graphicFrameMkLst>
        </pc:graphicFrameChg>
      </pc:sldChg>
      <pc:sldChg chg="setBg">
        <pc:chgData name="Missy Ruff" userId="2fedf697-c7c4-47e5-81d4-5bd69038a8f8" providerId="ADAL" clId="{CD2FBAD4-3794-474A-A74C-2241CABBCD4E}" dt="2020-03-16T15:42:21.882" v="446"/>
        <pc:sldMkLst>
          <pc:docMk/>
          <pc:sldMk cId="0" sldId="341"/>
        </pc:sldMkLst>
      </pc:sldChg>
      <pc:sldChg chg="modSp add del">
        <pc:chgData name="Missy Ruff" userId="2fedf697-c7c4-47e5-81d4-5bd69038a8f8" providerId="ADAL" clId="{CD2FBAD4-3794-474A-A74C-2241CABBCD4E}" dt="2020-03-03T00:18:26.316" v="431" actId="2696"/>
        <pc:sldMkLst>
          <pc:docMk/>
          <pc:sldMk cId="0" sldId="342"/>
        </pc:sldMkLst>
        <pc:spChg chg="mod">
          <ac:chgData name="Missy Ruff" userId="2fedf697-c7c4-47e5-81d4-5bd69038a8f8" providerId="ADAL" clId="{CD2FBAD4-3794-474A-A74C-2241CABBCD4E}" dt="2020-03-03T00:17:31.227" v="429"/>
          <ac:spMkLst>
            <pc:docMk/>
            <pc:sldMk cId="0" sldId="342"/>
            <ac:spMk id="3" creationId="{8F5D5F6B-E521-49D3-A1B2-E298FF2DF724}"/>
          </ac:spMkLst>
        </pc:spChg>
        <pc:spChg chg="mod">
          <ac:chgData name="Missy Ruff" userId="2fedf697-c7c4-47e5-81d4-5bd69038a8f8" providerId="ADAL" clId="{CD2FBAD4-3794-474A-A74C-2241CABBCD4E}" dt="2020-03-03T00:18:24.552" v="430" actId="6549"/>
          <ac:spMkLst>
            <pc:docMk/>
            <pc:sldMk cId="0" sldId="342"/>
            <ac:spMk id="35842" creationId="{73A79DF1-00BF-4C8B-B284-FBDF574B6D8D}"/>
          </ac:spMkLst>
        </pc:spChg>
      </pc:sldChg>
      <pc:sldMasterChg chg="setBg modSldLayout">
        <pc:chgData name="Missy Ruff" userId="2fedf697-c7c4-47e5-81d4-5bd69038a8f8" providerId="ADAL" clId="{CD2FBAD4-3794-474A-A74C-2241CABBCD4E}" dt="2020-03-16T15:42:21.882" v="446"/>
        <pc:sldMasterMkLst>
          <pc:docMk/>
          <pc:sldMasterMk cId="0" sldId="2147483648"/>
        </pc:sldMasterMkLst>
        <pc:sldLayoutChg chg="setBg">
          <pc:chgData name="Missy Ruff" userId="2fedf697-c7c4-47e5-81d4-5bd69038a8f8" providerId="ADAL" clId="{CD2FBAD4-3794-474A-A74C-2241CABBCD4E}" dt="2020-03-16T15:42:21.882" v="446"/>
          <pc:sldLayoutMkLst>
            <pc:docMk/>
            <pc:sldMasterMk cId="0" sldId="2147483648"/>
            <pc:sldLayoutMk cId="865574922" sldId="2147483998"/>
          </pc:sldLayoutMkLst>
        </pc:sldLayoutChg>
        <pc:sldLayoutChg chg="setBg">
          <pc:chgData name="Missy Ruff" userId="2fedf697-c7c4-47e5-81d4-5bd69038a8f8" providerId="ADAL" clId="{CD2FBAD4-3794-474A-A74C-2241CABBCD4E}" dt="2020-03-16T15:42:21.882" v="446"/>
          <pc:sldLayoutMkLst>
            <pc:docMk/>
            <pc:sldMasterMk cId="0" sldId="2147483648"/>
            <pc:sldLayoutMk cId="1061815137" sldId="214748399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CDC92-175B-4E27-8845-6840319A9F5A}"/>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hangingPunct="1">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153CDD4E-15AC-4726-8835-EAA73BAD273D}"/>
              </a:ext>
            </a:extLst>
          </p:cNvPr>
          <p:cNvSpPr>
            <a:spLocks noGrp="1"/>
          </p:cNvSpPr>
          <p:nvPr>
            <p:ph type="dt" sz="quarter" idx="1"/>
          </p:nvPr>
        </p:nvSpPr>
        <p:spPr>
          <a:xfrm>
            <a:off x="3970338" y="0"/>
            <a:ext cx="3038475" cy="465138"/>
          </a:xfrm>
          <a:prstGeom prst="rect">
            <a:avLst/>
          </a:prstGeom>
        </p:spPr>
        <p:txBody>
          <a:bodyPr vert="horz" wrap="square" lIns="92821" tIns="46411" rIns="92821" bIns="46411" numCol="1" anchor="t" anchorCtr="0" compatLnSpc="1">
            <a:prstTxWarp prst="textNoShape">
              <a:avLst/>
            </a:prstTxWarp>
          </a:bodyPr>
          <a:lstStyle>
            <a:lvl1pPr algn="r" eaLnBrk="1" hangingPunct="1">
              <a:defRPr sz="1200">
                <a:latin typeface="Arial" pitchFamily="34" charset="0"/>
                <a:ea typeface="ＭＳ Ｐゴシック" charset="-128"/>
              </a:defRPr>
            </a:lvl1pPr>
          </a:lstStyle>
          <a:p>
            <a:pPr>
              <a:defRPr/>
            </a:pPr>
            <a:fld id="{E05E8A22-9E94-44E7-B649-9D72BC28D4BC}" type="datetimeFigureOut">
              <a:rPr lang="en-US"/>
              <a:pPr>
                <a:defRPr/>
              </a:pPr>
              <a:t>3/20/2020</a:t>
            </a:fld>
            <a:endParaRPr lang="en-US"/>
          </a:p>
        </p:txBody>
      </p:sp>
      <p:sp>
        <p:nvSpPr>
          <p:cNvPr id="4" name="Footer Placeholder 3">
            <a:extLst>
              <a:ext uri="{FF2B5EF4-FFF2-40B4-BE49-F238E27FC236}">
                <a16:creationId xmlns:a16="http://schemas.microsoft.com/office/drawing/2014/main" id="{82C9A147-BBF5-4E05-A701-8E17D39DD476}"/>
              </a:ext>
            </a:extLst>
          </p:cNvPr>
          <p:cNvSpPr>
            <a:spLocks noGrp="1"/>
          </p:cNvSpPr>
          <p:nvPr>
            <p:ph type="ftr" sz="quarter" idx="2"/>
          </p:nvPr>
        </p:nvSpPr>
        <p:spPr>
          <a:xfrm>
            <a:off x="0" y="8829675"/>
            <a:ext cx="3038475" cy="465138"/>
          </a:xfrm>
          <a:prstGeom prst="rect">
            <a:avLst/>
          </a:prstGeom>
        </p:spPr>
        <p:txBody>
          <a:bodyPr vert="horz" lIns="92821" tIns="46411" rIns="92821" bIns="46411" rtlCol="0" anchor="b"/>
          <a:lstStyle>
            <a:lvl1pPr algn="l" eaLnBrk="1" hangingPunct="1">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BB01BA57-EACF-413B-9217-BD174B057184}"/>
              </a:ext>
            </a:extLst>
          </p:cNvPr>
          <p:cNvSpPr>
            <a:spLocks noGrp="1"/>
          </p:cNvSpPr>
          <p:nvPr>
            <p:ph type="sldNum" sz="quarter" idx="3"/>
          </p:nvPr>
        </p:nvSpPr>
        <p:spPr>
          <a:xfrm>
            <a:off x="3970338" y="8829675"/>
            <a:ext cx="3038475" cy="465138"/>
          </a:xfrm>
          <a:prstGeom prst="rect">
            <a:avLst/>
          </a:prstGeom>
        </p:spPr>
        <p:txBody>
          <a:bodyPr vert="horz" wrap="square" lIns="92821" tIns="46411" rIns="92821" bIns="46411" numCol="1" anchor="b" anchorCtr="0" compatLnSpc="1">
            <a:prstTxWarp prst="textNoShape">
              <a:avLst/>
            </a:prstTxWarp>
          </a:bodyPr>
          <a:lstStyle>
            <a:lvl1pPr algn="r" eaLnBrk="1" hangingPunct="1">
              <a:defRPr sz="1200"/>
            </a:lvl1pPr>
          </a:lstStyle>
          <a:p>
            <a:pPr>
              <a:defRPr/>
            </a:pPr>
            <a:fld id="{CCDEAE30-3388-42E0-8DF5-EB6B4660F73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3CFF6E-A784-478C-B218-23D4196AE178}"/>
              </a:ext>
            </a:extLst>
          </p:cNvPr>
          <p:cNvSpPr>
            <a:spLocks noGrp="1"/>
          </p:cNvSpPr>
          <p:nvPr>
            <p:ph type="hdr" sz="quarter"/>
          </p:nvPr>
        </p:nvSpPr>
        <p:spPr>
          <a:xfrm>
            <a:off x="0" y="0"/>
            <a:ext cx="3038475" cy="465138"/>
          </a:xfrm>
          <a:prstGeom prst="rect">
            <a:avLst/>
          </a:prstGeom>
        </p:spPr>
        <p:txBody>
          <a:bodyPr vert="horz" lIns="92821" tIns="46411" rIns="92821" bIns="46411"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CD832BBC-8050-4F3A-A043-0310346E677C}"/>
              </a:ext>
            </a:extLst>
          </p:cNvPr>
          <p:cNvSpPr>
            <a:spLocks noGrp="1"/>
          </p:cNvSpPr>
          <p:nvPr>
            <p:ph type="dt" idx="1"/>
          </p:nvPr>
        </p:nvSpPr>
        <p:spPr>
          <a:xfrm>
            <a:off x="3970338" y="0"/>
            <a:ext cx="3038475" cy="465138"/>
          </a:xfrm>
          <a:prstGeom prst="rect">
            <a:avLst/>
          </a:prstGeom>
        </p:spPr>
        <p:txBody>
          <a:bodyPr vert="horz" wrap="square" lIns="92821" tIns="46411" rIns="92821" bIns="46411" numCol="1" anchor="t" anchorCtr="0" compatLnSpc="1">
            <a:prstTxWarp prst="textNoShape">
              <a:avLst/>
            </a:prstTxWarp>
          </a:bodyPr>
          <a:lstStyle>
            <a:lvl1pPr algn="r" eaLnBrk="1" hangingPunct="1">
              <a:defRPr sz="1200">
                <a:latin typeface="Calibri" pitchFamily="34" charset="0"/>
                <a:ea typeface="ＭＳ Ｐゴシック" charset="-128"/>
                <a:cs typeface="Arial" pitchFamily="34" charset="0"/>
              </a:defRPr>
            </a:lvl1pPr>
          </a:lstStyle>
          <a:p>
            <a:pPr>
              <a:defRPr/>
            </a:pPr>
            <a:fld id="{9BC88BA5-9EE4-4227-8E72-F23EAEC90468}" type="datetimeFigureOut">
              <a:rPr lang="en-US"/>
              <a:pPr>
                <a:defRPr/>
              </a:pPr>
              <a:t>3/20/2020</a:t>
            </a:fld>
            <a:endParaRPr lang="en-US"/>
          </a:p>
        </p:txBody>
      </p:sp>
      <p:sp>
        <p:nvSpPr>
          <p:cNvPr id="4" name="Slide Image Placeholder 3">
            <a:extLst>
              <a:ext uri="{FF2B5EF4-FFF2-40B4-BE49-F238E27FC236}">
                <a16:creationId xmlns:a16="http://schemas.microsoft.com/office/drawing/2014/main" id="{E1F139F3-A6EE-45B7-902F-7516C6D1F5D5}"/>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21" tIns="46411" rIns="92821" bIns="46411" rtlCol="0" anchor="ctr"/>
          <a:lstStyle/>
          <a:p>
            <a:pPr lvl="0"/>
            <a:endParaRPr lang="en-US" noProof="0"/>
          </a:p>
        </p:txBody>
      </p:sp>
      <p:sp>
        <p:nvSpPr>
          <p:cNvPr id="5" name="Notes Placeholder 4">
            <a:extLst>
              <a:ext uri="{FF2B5EF4-FFF2-40B4-BE49-F238E27FC236}">
                <a16:creationId xmlns:a16="http://schemas.microsoft.com/office/drawing/2014/main" id="{C3BAA2B4-C9C6-4442-AF22-BC6E79617966}"/>
              </a:ext>
            </a:extLst>
          </p:cNvPr>
          <p:cNvSpPr>
            <a:spLocks noGrp="1"/>
          </p:cNvSpPr>
          <p:nvPr>
            <p:ph type="body" sz="quarter" idx="3"/>
          </p:nvPr>
        </p:nvSpPr>
        <p:spPr>
          <a:xfrm>
            <a:off x="701675" y="4416425"/>
            <a:ext cx="5607050" cy="4183063"/>
          </a:xfrm>
          <a:prstGeom prst="rect">
            <a:avLst/>
          </a:prstGeom>
        </p:spPr>
        <p:txBody>
          <a:bodyPr vert="horz" lIns="92821" tIns="46411" rIns="92821" bIns="464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7F6C675-498A-4441-9F0A-7CAE6643A315}"/>
              </a:ext>
            </a:extLst>
          </p:cNvPr>
          <p:cNvSpPr>
            <a:spLocks noGrp="1"/>
          </p:cNvSpPr>
          <p:nvPr>
            <p:ph type="ftr" sz="quarter" idx="4"/>
          </p:nvPr>
        </p:nvSpPr>
        <p:spPr>
          <a:xfrm>
            <a:off x="0" y="8829675"/>
            <a:ext cx="3038475" cy="465138"/>
          </a:xfrm>
          <a:prstGeom prst="rect">
            <a:avLst/>
          </a:prstGeom>
        </p:spPr>
        <p:txBody>
          <a:bodyPr vert="horz" lIns="92821" tIns="46411" rIns="92821" bIns="46411"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78408F7-A531-4278-B66E-F38761D5B07A}"/>
              </a:ext>
            </a:extLst>
          </p:cNvPr>
          <p:cNvSpPr>
            <a:spLocks noGrp="1"/>
          </p:cNvSpPr>
          <p:nvPr>
            <p:ph type="sldNum" sz="quarter" idx="5"/>
          </p:nvPr>
        </p:nvSpPr>
        <p:spPr>
          <a:xfrm>
            <a:off x="3970338" y="8829675"/>
            <a:ext cx="3038475" cy="465138"/>
          </a:xfrm>
          <a:prstGeom prst="rect">
            <a:avLst/>
          </a:prstGeom>
        </p:spPr>
        <p:txBody>
          <a:bodyPr vert="horz" wrap="square" lIns="92821" tIns="46411" rIns="92821" bIns="46411"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6DB9579E-EB99-49A5-8128-6E6F41DB41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DB9579E-EB99-49A5-8128-6E6F41DB41A6}" type="slidenum">
              <a:rPr lang="en-US" altLang="en-US" smtClean="0"/>
              <a:pPr>
                <a:defRPr/>
              </a:pPr>
              <a:t>1</a:t>
            </a:fld>
            <a:endParaRPr lang="en-US" altLang="en-US"/>
          </a:p>
        </p:txBody>
      </p:sp>
    </p:spTree>
    <p:extLst>
      <p:ext uri="{BB962C8B-B14F-4D97-AF65-F5344CB8AC3E}">
        <p14:creationId xmlns:p14="http://schemas.microsoft.com/office/powerpoint/2010/main" val="180458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29052D4-BF69-4AC2-87BB-53A6C297AD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C5476231-F13B-46DB-8251-532B4E86E5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flame and smoke from undenatured/ neat ethanol fires is not easily visible. Undenatured/ neat ethanol does not produce visible smoke and has a hard-to-see blue flame. In a denatured form there is little smoke with a slight orange visible flame.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most striking difference between ethanol and gasoline, ethanol mixes easily with water. While it is possible to dilute ethanol to a condition where it no longer supports combustion, this is not practical in the field as it requires copious amounts of water. Even at five parts water to one-part ethanol (5:1 ratio/ 500% dilution), it will still burn.</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19193679-7170-468F-8B84-E869A4466F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F34BD07-30B7-4AF1-BC91-95E685C10DF5}"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D58BF61-88A2-4A31-BC72-0A33D68A8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35845A4-82D1-4987-8208-9E8B6865E7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i="1" dirty="0">
                <a:latin typeface="Arial" panose="020B0604020202020204" pitchFamily="34" charset="0"/>
                <a:ea typeface="ＭＳ Ｐゴシック" panose="020B0600070205080204" pitchFamily="34" charset="-128"/>
                <a:cs typeface="Arial" panose="020B0604020202020204" pitchFamily="34" charset="0"/>
              </a:rPr>
              <a:t>Because fires involving a high percentage of ethanol can burn with little to no smoke generation and visible flame, the use of a thermal imaging camera is highly recommended.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This picture is of an ethanol fire as seen through a thermal imaging camera. Use caution when approaching an ethanol fire as the actual fire maybe much larger than the visible flame.</a:t>
            </a:r>
          </a:p>
        </p:txBody>
      </p:sp>
      <p:sp>
        <p:nvSpPr>
          <p:cNvPr id="26628" name="Slide Number Placeholder 3">
            <a:extLst>
              <a:ext uri="{FF2B5EF4-FFF2-40B4-BE49-F238E27FC236}">
                <a16:creationId xmlns:a16="http://schemas.microsoft.com/office/drawing/2014/main" id="{7A7AFC88-D5A1-4E19-BAE3-78E7D37311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4109F63-DFD5-439A-9DBF-5CE0F0EBCB7A}"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E899FC6-87C1-4AC8-9708-0EFBA670CA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52DE4AD-5B87-40C4-BAC5-BBAA39EFE1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Blending ethanol and gasoline produces a mixture with its own unique physical characteristics. One of the noticeable differences in the ethanol-blended fuel versus unblended gasoline is the visual difference of the smoke and flame characteristics. The higher the content of ethanol, the less visible the black smoke content and orange flame production there will be. These characteristics may be masked by other substrates that may also be burning such as vehicle tires. </a:t>
            </a:r>
          </a:p>
        </p:txBody>
      </p:sp>
      <p:sp>
        <p:nvSpPr>
          <p:cNvPr id="32772" name="Slide Number Placeholder 3">
            <a:extLst>
              <a:ext uri="{FF2B5EF4-FFF2-40B4-BE49-F238E27FC236}">
                <a16:creationId xmlns:a16="http://schemas.microsoft.com/office/drawing/2014/main" id="{E27A05E6-4F2C-471C-A5FB-F662F4DEA7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2BE39CD-0718-410E-8628-C2B9BB3067C7}"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9CF7394-0B36-4944-ACD3-13F8ACBB34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02CB317-FEFF-45E6-BB83-EC8B4CC78C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Blending ethanol with gasoline has multiple effects. The higher the concentration of ethanol, the more the fuel has polar solvent-type characteristics with corresponding effects on conducting fire suppression operations.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Water introduction to ethanol and gasoline fuel blends has a dramatic effect. Without water, ethanol and gasoline blends are homogeneous. Ethanol has an affinity for water. For instance, it is not necessary to add any gas line antifreeze to a gasoline/ ethanol blend since the ethanol will absorb trace amounts of water and pull it through the fuel system of the vehicle. In the case of using water to extinguish a fire during emergency response efforts, the water can pull the ethanol out of the blend resulting in a separate layer comprised of water, ethanol, and some hydrocarbon content. The gasoline will remain in top layer. This is the result of the ethanol having more polar character than non-polar character.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Phase separation can occur in fuel storage systems where water is present or get into the system which is a rare occurrence.</a:t>
            </a:r>
          </a:p>
        </p:txBody>
      </p:sp>
      <p:sp>
        <p:nvSpPr>
          <p:cNvPr id="30724" name="Slide Number Placeholder 3">
            <a:extLst>
              <a:ext uri="{FF2B5EF4-FFF2-40B4-BE49-F238E27FC236}">
                <a16:creationId xmlns:a16="http://schemas.microsoft.com/office/drawing/2014/main" id="{C973A18E-F118-4735-A78F-238C1B795A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7073DA5-586D-439B-96B7-81E5AA55A486}"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FBA5125-2148-45D0-8355-AE8D8007EE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46448B7-3E6F-4991-9D19-A79D99AAA454}"/>
              </a:ext>
            </a:extLst>
          </p:cNvPr>
          <p:cNvSpPr>
            <a:spLocks noGrp="1"/>
          </p:cNvSpPr>
          <p:nvPr>
            <p:ph type="body" idx="1"/>
          </p:nvPr>
        </p:nvSpPr>
        <p:spPr/>
        <p:txBody>
          <a:bodyPr/>
          <a:lstStyle/>
          <a:p>
            <a:pPr>
              <a:defRPr/>
            </a:pPr>
            <a:r>
              <a:rPr lang="en-US" sz="1000" b="1" dirty="0">
                <a:latin typeface="Arial" pitchFamily="34" charset="0"/>
                <a:cs typeface="Arial" pitchFamily="34" charset="0"/>
              </a:rPr>
              <a:t>Time:</a:t>
            </a:r>
            <a:r>
              <a:rPr lang="en-US" sz="1000" dirty="0">
                <a:latin typeface="Arial" pitchFamily="34" charset="0"/>
                <a:cs typeface="Arial" pitchFamily="34" charset="0"/>
              </a:rPr>
              <a:t> 15 minutes</a:t>
            </a:r>
          </a:p>
          <a:p>
            <a:pPr>
              <a:defRPr/>
            </a:pPr>
            <a:r>
              <a:rPr lang="en-US" sz="1000" b="1" dirty="0">
                <a:latin typeface="Arial" pitchFamily="34" charset="0"/>
                <a:cs typeface="Arial" pitchFamily="34" charset="0"/>
              </a:rPr>
              <a:t>Materials:</a:t>
            </a:r>
            <a:r>
              <a:rPr lang="en-US" sz="1000" dirty="0">
                <a:latin typeface="Arial" pitchFamily="34" charset="0"/>
                <a:cs typeface="Arial" pitchFamily="34" charset="0"/>
              </a:rPr>
              <a:t> Worksheet 3.1</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Instructor Directions:</a:t>
            </a:r>
          </a:p>
          <a:p>
            <a:pPr marL="228600" indent="-228600">
              <a:buFont typeface="+mj-lt"/>
              <a:buAutoNum type="arabicPeriod"/>
              <a:defRPr/>
            </a:pPr>
            <a:r>
              <a:rPr lang="en-US" sz="1000" dirty="0">
                <a:latin typeface="Arial" pitchFamily="34" charset="0"/>
                <a:cs typeface="Arial" pitchFamily="34" charset="0"/>
              </a:rPr>
              <a:t>Have participants take a few minutes to review the prior information and fill in Worksheet 3.1.</a:t>
            </a:r>
          </a:p>
          <a:p>
            <a:pPr marL="228600" indent="-228600">
              <a:buFont typeface="+mj-lt"/>
              <a:buAutoNum type="arabicPeriod"/>
              <a:defRPr/>
            </a:pPr>
            <a:r>
              <a:rPr lang="en-US" sz="1000" dirty="0">
                <a:latin typeface="Arial" pitchFamily="34" charset="0"/>
                <a:cs typeface="Arial" pitchFamily="34" charset="0"/>
              </a:rPr>
              <a:t>In the participant guide the chart is left blank. The answers are only in your instructor’s guide. </a:t>
            </a:r>
          </a:p>
          <a:p>
            <a:pPr marL="228600" indent="-228600">
              <a:buFont typeface="+mj-lt"/>
              <a:buAutoNum type="arabicPeriod"/>
              <a:defRPr/>
            </a:pPr>
            <a:r>
              <a:rPr lang="en-US" sz="1000" dirty="0">
                <a:latin typeface="Arial" pitchFamily="34" charset="0"/>
                <a:cs typeface="Arial" pitchFamily="34" charset="0"/>
              </a:rPr>
              <a:t>Based on this information, lead into a discussion in which you have the participants predict how the differences in the fuels, particularly when combined, might lead to different outcomes during emergencies by asking the following questions:</a:t>
            </a:r>
          </a:p>
          <a:p>
            <a:pPr marL="685800" lvl="1" indent="-228600">
              <a:buFont typeface="Arial" pitchFamily="34" charset="0"/>
              <a:buChar char="•"/>
              <a:defRPr/>
            </a:pPr>
            <a:r>
              <a:rPr lang="en-US" sz="1000" dirty="0">
                <a:latin typeface="Arial" pitchFamily="34" charset="0"/>
                <a:cs typeface="Arial" pitchFamily="34" charset="0"/>
              </a:rPr>
              <a:t>When comparing gasoline and ethanol, which product is flammable?</a:t>
            </a:r>
          </a:p>
          <a:p>
            <a:pPr>
              <a:defRPr/>
            </a:pPr>
            <a:r>
              <a:rPr lang="en-US" sz="1000" b="1" dirty="0">
                <a:latin typeface="Arial" pitchFamily="34" charset="0"/>
                <a:cs typeface="Arial" pitchFamily="34" charset="0"/>
              </a:rPr>
              <a:t>	Answer:</a:t>
            </a:r>
            <a:r>
              <a:rPr lang="en-US" sz="1000" dirty="0">
                <a:latin typeface="Arial" pitchFamily="34" charset="0"/>
                <a:cs typeface="Arial" pitchFamily="34" charset="0"/>
              </a:rPr>
              <a:t> Both gasoline and ethanol are flammable.</a:t>
            </a:r>
          </a:p>
          <a:p>
            <a:pPr marL="628650" lvl="1" indent="-171450">
              <a:buFont typeface="Arial" pitchFamily="34" charset="0"/>
              <a:buChar char="•"/>
              <a:defRPr/>
            </a:pPr>
            <a:r>
              <a:rPr lang="en-US" sz="1000" dirty="0">
                <a:latin typeface="Arial" pitchFamily="34" charset="0"/>
                <a:cs typeface="Arial" pitchFamily="34" charset="0"/>
              </a:rPr>
              <a:t>Even though gasoline and ethanol have similar specific gravities how would you expect the mixed blend to react if released into a water source such as a creek or pond?</a:t>
            </a:r>
          </a:p>
          <a:p>
            <a:pPr lvl="2">
              <a:defRPr/>
            </a:pPr>
            <a:r>
              <a:rPr lang="en-US" sz="1000" b="1" dirty="0">
                <a:latin typeface="Arial" pitchFamily="34" charset="0"/>
                <a:cs typeface="Arial" pitchFamily="34" charset="0"/>
              </a:rPr>
              <a:t>Answer: </a:t>
            </a:r>
            <a:r>
              <a:rPr lang="en-US" sz="1000" dirty="0">
                <a:latin typeface="Arial" pitchFamily="34" charset="0"/>
                <a:cs typeface="Arial" pitchFamily="34" charset="0"/>
              </a:rPr>
              <a:t>The specific gravity indicates ethanol may float on top of water, however ethanol is miscible with water so it will readily mix with any body of water and travel with the current. The gasoline portion will float on top and will not mix with the water.</a:t>
            </a:r>
          </a:p>
          <a:p>
            <a:pPr>
              <a:defRPr/>
            </a:pPr>
            <a:endParaRPr lang="en-US" dirty="0"/>
          </a:p>
        </p:txBody>
      </p:sp>
      <p:sp>
        <p:nvSpPr>
          <p:cNvPr id="28676" name="Slide Number Placeholder 3">
            <a:extLst>
              <a:ext uri="{FF2B5EF4-FFF2-40B4-BE49-F238E27FC236}">
                <a16:creationId xmlns:a16="http://schemas.microsoft.com/office/drawing/2014/main" id="{13263D39-833C-4DA5-BC07-A61000C099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295C4B9-7967-498E-8FEA-125B876D2DE3}"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57CCF71-9164-4463-83D7-7FF8537F1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D7041CF-250E-4A17-8687-3D5EE9931C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video </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Responding to Ethanol Related Incidents</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shows that the most effective route for keeping an ethanol fire under control is the use of alcohol resistant foam, more commonly known as AR-AFFF. As ethanol is a polar solvent, this foam contains a special polymer which creates a barrier between the foam and fuel which forms a cohesive blanket to extinguish the fire. This foam blanket not only helps manage the fire, it will also keep other spills from catching, prevents any re-ignition and can provide post fire security. </a:t>
            </a:r>
            <a:r>
              <a:rPr lang="en-US" altLang="en-US" sz="1000" b="1" i="1" dirty="0">
                <a:latin typeface="Arial" panose="020B0604020202020204" pitchFamily="34" charset="0"/>
                <a:ea typeface="ＭＳ Ｐゴシック" panose="020B0600070205080204" pitchFamily="34" charset="-128"/>
                <a:cs typeface="Arial" panose="020B0604020202020204" pitchFamily="34" charset="0"/>
              </a:rPr>
              <a:t>Because the AR foam is universally suitable for use on both ethanol and non-ethanol blended fires, the best practice is for emergency responders to keep an AR foam readily available for these incidents.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Another noticeable difference of ethanol-blended fuels under fire conditions is that when foam or water has been flowed on the burning product, the gasoline will tend to burn off first, eventually leaving the less volatile ethanol/ water solution which may have reduced visible flame or smoke.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4820" name="Slide Number Placeholder 3">
            <a:extLst>
              <a:ext uri="{FF2B5EF4-FFF2-40B4-BE49-F238E27FC236}">
                <a16:creationId xmlns:a16="http://schemas.microsoft.com/office/drawing/2014/main" id="{B23FC198-2523-4B89-91F9-257A193DF0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27AE83B-1C33-45EC-808A-4F4A68427459}"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DDD69EF-EA48-4CA5-A5C8-A5396C5E19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6EE61B4-788F-441F-AA29-472031A8B6B3}"/>
              </a:ext>
            </a:extLst>
          </p:cNvPr>
          <p:cNvSpPr>
            <a:spLocks noGrp="1"/>
          </p:cNvSpPr>
          <p:nvPr>
            <p:ph type="body" idx="1"/>
          </p:nvPr>
        </p:nvSpPr>
        <p:spPr/>
        <p:txBody>
          <a:bodyPr/>
          <a:lstStyle/>
          <a:p>
            <a:pPr>
              <a:defRPr/>
            </a:pPr>
            <a:r>
              <a:rPr lang="en-US" sz="1000" b="1" dirty="0">
                <a:latin typeface="Arial" pitchFamily="34" charset="0"/>
                <a:cs typeface="Arial" pitchFamily="34" charset="0"/>
              </a:rPr>
              <a:t>Time: </a:t>
            </a:r>
            <a:r>
              <a:rPr lang="en-US" sz="1000" dirty="0">
                <a:latin typeface="Arial" pitchFamily="34" charset="0"/>
                <a:cs typeface="Arial" pitchFamily="34" charset="0"/>
              </a:rPr>
              <a:t>15 minutes</a:t>
            </a:r>
          </a:p>
          <a:p>
            <a:pPr>
              <a:defRPr/>
            </a:pPr>
            <a:r>
              <a:rPr lang="en-US" sz="1000" b="1" dirty="0">
                <a:latin typeface="Arial" pitchFamily="34" charset="0"/>
                <a:cs typeface="Arial" pitchFamily="34" charset="0"/>
              </a:rPr>
              <a:t>Materials: </a:t>
            </a:r>
            <a:r>
              <a:rPr lang="en-US" sz="1000" dirty="0">
                <a:latin typeface="Arial" pitchFamily="34" charset="0"/>
                <a:cs typeface="Arial" pitchFamily="34" charset="0"/>
              </a:rPr>
              <a:t>Worksheet 3.2</a:t>
            </a:r>
          </a:p>
          <a:p>
            <a:pPr>
              <a:defRPr/>
            </a:pPr>
            <a:endParaRPr lang="en-US" sz="1000" dirty="0">
              <a:latin typeface="Arial" pitchFamily="34" charset="0"/>
              <a:cs typeface="Arial" pitchFamily="34" charset="0"/>
            </a:endParaRPr>
          </a:p>
          <a:p>
            <a:pPr>
              <a:defRPr/>
            </a:pPr>
            <a:r>
              <a:rPr lang="en-US" sz="1000" b="1" dirty="0">
                <a:latin typeface="Arial" pitchFamily="34" charset="0"/>
                <a:cs typeface="Arial" pitchFamily="34" charset="0"/>
              </a:rPr>
              <a:t>Instructor Directions:</a:t>
            </a:r>
          </a:p>
          <a:p>
            <a:pPr marL="228600" indent="-228600">
              <a:buFont typeface="+mj-lt"/>
              <a:buAutoNum type="arabicPeriod"/>
              <a:defRPr/>
            </a:pPr>
            <a:r>
              <a:rPr lang="en-US" sz="1000" dirty="0">
                <a:latin typeface="Arial" pitchFamily="34" charset="0"/>
                <a:cs typeface="Arial" pitchFamily="34" charset="0"/>
              </a:rPr>
              <a:t>Tell participants that the definition for ethanol has been given. Ask them to take five minutes and see if they can fill in the terms for each of the definitions provided in Worksheet 3.2.</a:t>
            </a:r>
          </a:p>
          <a:p>
            <a:pPr marL="228600" indent="-228600">
              <a:buFont typeface="+mj-lt"/>
              <a:buAutoNum type="arabicPeriod"/>
              <a:defRPr/>
            </a:pPr>
            <a:r>
              <a:rPr lang="en-US" sz="1000" dirty="0">
                <a:latin typeface="Arial" pitchFamily="34" charset="0"/>
                <a:cs typeface="Arial" pitchFamily="34" charset="0"/>
              </a:rPr>
              <a:t>Give participants 5-10 minutes to write in the terms for each of the definitions below. Point out that #1 has been completed for them.</a:t>
            </a:r>
          </a:p>
          <a:p>
            <a:pPr marL="228600" indent="-228600">
              <a:buFont typeface="+mj-lt"/>
              <a:buAutoNum type="arabicPeriod"/>
              <a:defRPr/>
            </a:pPr>
            <a:r>
              <a:rPr lang="en-US" sz="1000" dirty="0">
                <a:latin typeface="Arial" pitchFamily="34" charset="0"/>
                <a:cs typeface="Arial" pitchFamily="34" charset="0"/>
              </a:rPr>
              <a:t>After you call time, call on participants to provide an answer for each definition. Make sure everyone understands each definition before moving to the next.</a:t>
            </a:r>
          </a:p>
          <a:p>
            <a:pPr marL="228600" indent="-228600">
              <a:buFont typeface="+mj-lt"/>
              <a:buAutoNum type="arabicPeriod"/>
              <a:defRPr/>
            </a:pPr>
            <a:endParaRPr lang="en-US" dirty="0"/>
          </a:p>
        </p:txBody>
      </p:sp>
      <p:sp>
        <p:nvSpPr>
          <p:cNvPr id="37892" name="Slide Number Placeholder 3">
            <a:extLst>
              <a:ext uri="{FF2B5EF4-FFF2-40B4-BE49-F238E27FC236}">
                <a16:creationId xmlns:a16="http://schemas.microsoft.com/office/drawing/2014/main" id="{D8305202-A9C0-41D9-881B-0FEFC37AF3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118C988-14EF-4BEE-9711-82376FBBDE26}"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0C99A463-DD4B-43FA-AB20-3D324D1532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4F8F66-F408-41CE-8DFD-2F5B96582C1A}"/>
              </a:ext>
            </a:extLst>
          </p:cNvPr>
          <p:cNvSpPr>
            <a:spLocks noGrp="1"/>
          </p:cNvSpPr>
          <p:nvPr>
            <p:ph type="body" idx="1"/>
          </p:nvPr>
        </p:nvSpPr>
        <p:spPr/>
        <p:txBody>
          <a:bodyPr>
            <a:normAutofit fontScale="70000" lnSpcReduction="20000"/>
          </a:bodyPr>
          <a:lstStyle/>
          <a:p>
            <a:pPr marL="228600" indent="-228600">
              <a:buFont typeface="+mj-lt"/>
              <a:buAutoNum type="arabicPeriod"/>
              <a:defRPr/>
            </a:pPr>
            <a:r>
              <a:rPr lang="en-US" sz="1000" u="sng" dirty="0">
                <a:latin typeface="Arial" pitchFamily="34" charset="0"/>
                <a:cs typeface="Arial" pitchFamily="34" charset="0"/>
              </a:rPr>
              <a:t>Ethanol</a:t>
            </a:r>
            <a:r>
              <a:rPr lang="en-US" sz="1000" dirty="0">
                <a:latin typeface="Arial" pitchFamily="34" charset="0"/>
                <a:cs typeface="Arial" pitchFamily="34" charset="0"/>
              </a:rPr>
              <a:t>: It is a clear, colorless, flammable solvent; also known as ethyl alcohol, grain spirits, or neat alcohol (anhydrous). Unlike other alcohols of similar molecular weight, ethanol is considered a drinking alcohol. Ethanol found in transportation fuels has been denatured, generally by the addition of 2-5% gasoline (denatured fuel ethanol), rendering it unfit for drinking and thereby avoiding the </a:t>
            </a:r>
            <a:r>
              <a:rPr lang="en-US" sz="1000" dirty="0" err="1">
                <a:latin typeface="Arial" pitchFamily="34" charset="0"/>
                <a:cs typeface="Arial" pitchFamily="34" charset="0"/>
              </a:rPr>
              <a:t>Federar</a:t>
            </a:r>
            <a:r>
              <a:rPr lang="en-US" sz="1000" dirty="0">
                <a:latin typeface="Arial" pitchFamily="34" charset="0"/>
                <a:cs typeface="Arial" pitchFamily="34" charset="0"/>
              </a:rPr>
              <a:t> liquor tax.</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Polar Solvent</a:t>
            </a:r>
            <a:r>
              <a:rPr lang="en-US" sz="1000" dirty="0">
                <a:latin typeface="Arial" pitchFamily="34" charset="0"/>
                <a:cs typeface="Arial" pitchFamily="34" charset="0"/>
              </a:rPr>
              <a:t>: A compound such as alcohol, most acids, or ammonia with a separation of charge in the chemical bonds. These have an affinity for water and will readily go into solution.</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Hydrocarbon</a:t>
            </a:r>
            <a:r>
              <a:rPr lang="en-US" sz="1000" dirty="0">
                <a:latin typeface="Arial" pitchFamily="34" charset="0"/>
                <a:cs typeface="Arial" pitchFamily="34" charset="0"/>
              </a:rPr>
              <a:t>: A compound composed of carbon and hydrogen and commonly obtained through the refining of crude oil.</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Flash point (The flash point of gasoline is -45°F; the flash point of ethanol is -5°F)</a:t>
            </a:r>
            <a:r>
              <a:rPr lang="en-US" sz="1000" dirty="0">
                <a:latin typeface="Arial" pitchFamily="34" charset="0"/>
                <a:cs typeface="Arial" pitchFamily="34" charset="0"/>
              </a:rPr>
              <a:t>: The minimum temperature at which a liquid gives off vapor in sufficient concentrations to allow the substance to ignite. The lowest temperature at which a flammable liquid can form an ignitable mixture in air near the surface of the liquid.</a:t>
            </a:r>
            <a:br>
              <a:rPr lang="en-US" sz="1000" dirty="0">
                <a:latin typeface="Arial" pitchFamily="34" charset="0"/>
                <a:cs typeface="Arial" pitchFamily="34" charset="0"/>
              </a:rPr>
            </a:b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Auto-ignition temperature</a:t>
            </a:r>
            <a:r>
              <a:rPr lang="en-US" sz="1000" dirty="0">
                <a:latin typeface="Arial" pitchFamily="34" charset="0"/>
                <a:cs typeface="Arial" pitchFamily="34" charset="0"/>
              </a:rPr>
              <a:t>: The minimum temperature required to ignite a gas or vapor to spontaneously combust in air without a spark or flame being present.</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Specific gravity</a:t>
            </a:r>
            <a:r>
              <a:rPr lang="en-US" sz="1000" dirty="0">
                <a:latin typeface="Arial" pitchFamily="34" charset="0"/>
                <a:cs typeface="Arial" pitchFamily="34" charset="0"/>
              </a:rPr>
              <a:t>: The ratio of the density of a substance to the density of water.</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Vapor pressure</a:t>
            </a:r>
            <a:r>
              <a:rPr lang="en-US" sz="1000" dirty="0">
                <a:latin typeface="Arial" pitchFamily="34" charset="0"/>
                <a:cs typeface="Arial" pitchFamily="34" charset="0"/>
              </a:rPr>
              <a:t>: The pressure exerted by a vapor that is in equilibrium with its solid or liquid form.</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Vapor density</a:t>
            </a:r>
            <a:r>
              <a:rPr lang="en-US" sz="1000" dirty="0">
                <a:latin typeface="Arial" pitchFamily="34" charset="0"/>
                <a:cs typeface="Arial" pitchFamily="34" charset="0"/>
              </a:rPr>
              <a:t>: Relative weight of a gas or vapor in comparison to air.</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Boiling point</a:t>
            </a:r>
            <a:r>
              <a:rPr lang="en-US" sz="1000" dirty="0">
                <a:latin typeface="Arial" pitchFamily="34" charset="0"/>
                <a:cs typeface="Arial" pitchFamily="34" charset="0"/>
              </a:rPr>
              <a:t>: The temperature at which the vapor pressure of a liquid equals the environmental pressure surrounding the liquid.</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Flammable range (Upper Explosive Limit [UEL] – Lower Explosive Limit [LEL])</a:t>
            </a:r>
            <a:r>
              <a:rPr lang="en-US" sz="1000" dirty="0">
                <a:latin typeface="Arial" pitchFamily="34" charset="0"/>
                <a:cs typeface="Arial" pitchFamily="34" charset="0"/>
              </a:rPr>
              <a:t>: Concentration range for a gas or vapor within which a fire may result if an ignition source is introduced; includes an upper and a lower limit between which the fire danger lies.</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Toxicity</a:t>
            </a:r>
            <a:r>
              <a:rPr lang="en-US" sz="1000" dirty="0">
                <a:latin typeface="Arial" pitchFamily="34" charset="0"/>
                <a:cs typeface="Arial" pitchFamily="34" charset="0"/>
              </a:rPr>
              <a:t>: The degree to which a substance can harm humans or animals if absorbed, inhaled, injected or ingested.</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r>
              <a:rPr lang="en-US" sz="1000" u="sng" dirty="0">
                <a:latin typeface="Arial" pitchFamily="34" charset="0"/>
                <a:cs typeface="Arial" pitchFamily="34" charset="0"/>
              </a:rPr>
              <a:t>Flammable liquid</a:t>
            </a:r>
            <a:r>
              <a:rPr lang="en-US" sz="1000" dirty="0">
                <a:latin typeface="Arial" pitchFamily="34" charset="0"/>
                <a:cs typeface="Arial" pitchFamily="34" charset="0"/>
              </a:rPr>
              <a:t>: Any liquid with a flash point under 100°F; referred to as Class I liquids; examples are gasoline and ethanol.</a:t>
            </a:r>
          </a:p>
          <a:p>
            <a:pPr marL="228600" indent="-228600">
              <a:buFont typeface="+mj-lt"/>
              <a:buAutoNum type="arabicPeriod"/>
              <a:defRPr/>
            </a:pPr>
            <a:endParaRPr lang="en-US" sz="1000" dirty="0">
              <a:latin typeface="Arial" pitchFamily="34" charset="0"/>
              <a:cs typeface="Arial" pitchFamily="34" charset="0"/>
            </a:endParaRPr>
          </a:p>
          <a:p>
            <a:pPr marL="228600" indent="-228600">
              <a:buFont typeface="+mj-lt"/>
              <a:buAutoNum type="arabicPeriod"/>
              <a:defRPr/>
            </a:pPr>
            <a:endParaRPr lang="en-US" dirty="0"/>
          </a:p>
        </p:txBody>
      </p:sp>
      <p:sp>
        <p:nvSpPr>
          <p:cNvPr id="39940" name="Slide Number Placeholder 3">
            <a:extLst>
              <a:ext uri="{FF2B5EF4-FFF2-40B4-BE49-F238E27FC236}">
                <a16:creationId xmlns:a16="http://schemas.microsoft.com/office/drawing/2014/main" id="{A0F9E7AD-4FBB-4FB1-B2AF-781DA0A814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95B0301-86B9-4E33-A364-61AD8BD071C5}"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0253F71-AFA9-4661-8E8F-DF96B831F0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E192BE9-8A85-451B-B626-9851C78F16B5}"/>
              </a:ext>
            </a:extLst>
          </p:cNvPr>
          <p:cNvSpPr>
            <a:spLocks noGrp="1"/>
          </p:cNvSpPr>
          <p:nvPr>
            <p:ph type="body" idx="1"/>
          </p:nvPr>
        </p:nvSpPr>
        <p:spPr/>
        <p:txBody>
          <a:bodyPr/>
          <a:lstStyle/>
          <a:p>
            <a:pPr>
              <a:defRPr/>
            </a:pPr>
            <a:r>
              <a:rPr lang="en-US" sz="1000" b="1" dirty="0">
                <a:latin typeface="Arial" pitchFamily="34" charset="0"/>
                <a:cs typeface="Arial" pitchFamily="34" charset="0"/>
              </a:rPr>
              <a:t>Group Discussion:</a:t>
            </a:r>
          </a:p>
          <a:p>
            <a:pPr>
              <a:defRPr/>
            </a:pPr>
            <a:r>
              <a:rPr lang="en-US" sz="1000" i="1" dirty="0">
                <a:latin typeface="Arial" pitchFamily="34" charset="0"/>
                <a:cs typeface="Arial" pitchFamily="34" charset="0"/>
              </a:rPr>
              <a:t>Ask participants:</a:t>
            </a:r>
          </a:p>
          <a:p>
            <a:pPr marL="171450" indent="-171450">
              <a:buFont typeface="Arial" pitchFamily="34" charset="0"/>
              <a:buChar char="•"/>
              <a:defRPr/>
            </a:pPr>
            <a:r>
              <a:rPr lang="en-US" sz="1000" i="1" dirty="0">
                <a:latin typeface="Arial" pitchFamily="34" charset="0"/>
                <a:cs typeface="Arial" pitchFamily="34" charset="0"/>
              </a:rPr>
              <a:t>Are you surprised by any of the differences between gasoline and ethanol?</a:t>
            </a:r>
          </a:p>
          <a:p>
            <a:pPr marL="171450" indent="-171450">
              <a:buFont typeface="Arial" pitchFamily="34" charset="0"/>
              <a:buChar char="•"/>
              <a:defRPr/>
            </a:pPr>
            <a:r>
              <a:rPr lang="en-US" sz="1000" i="1" dirty="0">
                <a:latin typeface="Arial" pitchFamily="34" charset="0"/>
                <a:cs typeface="Arial" pitchFamily="34" charset="0"/>
              </a:rPr>
              <a:t>Which differences are going to be of most concern to emergency responders?</a:t>
            </a:r>
          </a:p>
          <a:p>
            <a:pPr marL="171450" indent="-171450">
              <a:buFont typeface="Arial" pitchFamily="34" charset="0"/>
              <a:buChar char="•"/>
              <a:defRPr/>
            </a:pPr>
            <a:r>
              <a:rPr lang="en-US" sz="1000" i="1" dirty="0">
                <a:latin typeface="Arial" pitchFamily="34" charset="0"/>
                <a:cs typeface="Arial" pitchFamily="34" charset="0"/>
              </a:rPr>
              <a:t>Mixed blends of fuel present interesting situations for emergency responders. Water is a readily available firefighting agent, and we have discussed how the fuel mixtures react with water. What other hazards are associated with ethanol and ethanol blends, and what can be done to minimize these hazards?</a:t>
            </a:r>
          </a:p>
          <a:p>
            <a:pPr marL="628650" lvl="1" indent="-171450">
              <a:buFont typeface="Arial" pitchFamily="34" charset="0"/>
              <a:buChar char="•"/>
              <a:defRPr/>
            </a:pPr>
            <a:r>
              <a:rPr lang="en-US" sz="1000" b="1" i="1" dirty="0">
                <a:latin typeface="Arial" pitchFamily="34" charset="0"/>
                <a:cs typeface="Arial" pitchFamily="34" charset="0"/>
              </a:rPr>
              <a:t>Answers:</a:t>
            </a:r>
            <a:r>
              <a:rPr lang="en-US" sz="1000" i="1" dirty="0">
                <a:latin typeface="Arial" pitchFamily="34" charset="0"/>
                <a:cs typeface="Arial" pitchFamily="34" charset="0"/>
              </a:rPr>
              <a:t>  Flammability, respiratory, and contact hazards. Also the issue of conductivity which demands that grounding and bonding be part of the tactical plan for transfers. The proper use of protective equipment such as eye protection, self-contained breathing apparatus (SCBA), flame resistant clothing, and appropriate gloves.</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Ethanol is a polar solvent that is miscible with water and is flammable. Knowing ethanol will be the last fuel to burn and that it may burn with little visible smoke or flame is important in determining an approach to take in dealing with ethanol-involved incidents. The most effective route for keeping an ethanol fire under control is the use alcohol resistant foam, more commonly known as AR-AFFF. Because the AR foam is universally suitable for use on both ethanol and non-ethanol blended fires, the best practice is for emergency responders to keep an AR foam readily available for these incidents. </a:t>
            </a:r>
          </a:p>
          <a:p>
            <a:pPr>
              <a:defRPr/>
            </a:pPr>
            <a:endParaRPr lang="en-US" sz="1000" dirty="0">
              <a:latin typeface="Arial" pitchFamily="34" charset="0"/>
              <a:cs typeface="Arial" pitchFamily="34" charset="0"/>
            </a:endParaRPr>
          </a:p>
          <a:p>
            <a:pPr>
              <a:defRPr/>
            </a:pPr>
            <a:r>
              <a:rPr lang="en-US" sz="1000" dirty="0">
                <a:latin typeface="Arial" pitchFamily="34" charset="0"/>
                <a:cs typeface="Arial" pitchFamily="34" charset="0"/>
              </a:rPr>
              <a:t>(Source: EERC, 2007)</a:t>
            </a:r>
          </a:p>
        </p:txBody>
      </p:sp>
      <p:sp>
        <p:nvSpPr>
          <p:cNvPr id="41988" name="Slide Number Placeholder 3">
            <a:extLst>
              <a:ext uri="{FF2B5EF4-FFF2-40B4-BE49-F238E27FC236}">
                <a16:creationId xmlns:a16="http://schemas.microsoft.com/office/drawing/2014/main" id="{06E01244-CCE6-4183-8BD8-83A1244D9D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56ECE53-1932-4580-BE63-B20D1C0774DD}" type="slidenum">
              <a:rPr lang="en-US" altLang="en-US" smtClean="0"/>
              <a:pPr>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99768B8-1E1E-4707-8A4A-75E6CC36F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34216B23-4FF3-4B2E-B0D9-565CEA5794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b="1" dirty="0">
                <a:latin typeface="Arial" panose="020B0604020202020204" pitchFamily="34" charset="0"/>
                <a:ea typeface="ＭＳ Ｐゴシック" panose="020B0600070205080204" pitchFamily="34" charset="-128"/>
                <a:cs typeface="Arial" panose="020B0604020202020204" pitchFamily="34" charset="0"/>
              </a:rPr>
              <a:t>Enabling Objectives</a:t>
            </a:r>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1. Compare the chemistry of gasoline, ethanol, and ethanol-blended fuels.</a:t>
            </a: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2. Describe the characteristics of ethanol-blended fuels.</a:t>
            </a:r>
          </a:p>
          <a:p>
            <a:endParaRPr lang="en-US" altLang="en-US" dirty="0">
              <a:ea typeface="ＭＳ Ｐゴシック" panose="020B0600070205080204" pitchFamily="34" charset="-128"/>
            </a:endParaRPr>
          </a:p>
        </p:txBody>
      </p:sp>
      <p:sp>
        <p:nvSpPr>
          <p:cNvPr id="8196" name="Slide Number Placeholder 3">
            <a:extLst>
              <a:ext uri="{FF2B5EF4-FFF2-40B4-BE49-F238E27FC236}">
                <a16:creationId xmlns:a16="http://schemas.microsoft.com/office/drawing/2014/main" id="{F0CEDA34-51D6-4855-8349-30270FEBD9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F8DA0D-7235-4910-B0CD-B98B0BF6D9F5}"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D412D097-1233-4314-ABC0-F87896C800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A1731F6E-10D1-4205-940A-51542C57C7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Show the video </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Emergency Response Considerations</a:t>
            </a:r>
            <a:r>
              <a:rPr lang="en-US" altLang="en-US" sz="1000" i="1" dirty="0">
                <a:latin typeface="Arial" panose="020B0604020202020204" pitchFamily="34" charset="0"/>
                <a:ea typeface="ＭＳ Ｐゴシック" panose="020B0600070205080204" pitchFamily="34" charset="-128"/>
                <a:cs typeface="Arial" panose="020B0604020202020204" pitchFamily="34" charset="0"/>
              </a:rPr>
              <a:t> (4:32 to 6:47).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order to understand the nature of ethanol-blended fuels, emergency responders will need to understand the characteristics of polar solvents and hydrocarbons, their differences, and how these types of products interact.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u="sng" dirty="0">
                <a:latin typeface="Arial" panose="020B0604020202020204" pitchFamily="34" charset="0"/>
                <a:ea typeface="ＭＳ Ｐゴシック" panose="020B0600070205080204" pitchFamily="34" charset="-128"/>
                <a:cs typeface="Arial" panose="020B0604020202020204" pitchFamily="34" charset="0"/>
              </a:rPr>
              <a:t>Ethanol is classified as a polar solvent</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A polar solvent is a compound such as alcohol, most acids, or ammonia with a separation of charge in the chemical bonds. These have an affinity for water and will readily go into solution.</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Under some conditions, ethanol-blended fuels will retain certain characteristics as a gasoline-type fuel, and under others it will exhibit polar solvent-type characteristics. Understanding these conditions will help emergency responders mitigate the various incidents according to the conditions found.</a:t>
            </a:r>
          </a:p>
        </p:txBody>
      </p:sp>
      <p:sp>
        <p:nvSpPr>
          <p:cNvPr id="10244" name="Slide Number Placeholder 3">
            <a:extLst>
              <a:ext uri="{FF2B5EF4-FFF2-40B4-BE49-F238E27FC236}">
                <a16:creationId xmlns:a16="http://schemas.microsoft.com/office/drawing/2014/main" id="{5D96D535-CB87-4DC4-B406-640FB6B6FC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FE9D836-861A-4808-ADEC-93682631B84F}" type="slidenum">
              <a:rPr lang="en-US" altLang="en-US" smtClean="0"/>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3067592-5DD4-4792-9A9E-4948DE3032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Rectangle 3">
            <a:extLst>
              <a:ext uri="{FF2B5EF4-FFF2-40B4-BE49-F238E27FC236}">
                <a16:creationId xmlns:a16="http://schemas.microsoft.com/office/drawing/2014/main" id="{646CEFF2-8329-4F69-8B26-ADD223FC49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Hydrocarbon fuels (gasoline, diesel fuel, kerosene, jet fuel, etc.) generally have similar characteristics whether they are flammable liquids or combustible liquids. In this program we will specifically identify the characteristics of gasoline as they relate to ethanol and gasoline blends. Gasoline is a hydrocarbon produced from crude oil. It is immiscible with water and will not mix with water at any concentration. It has a flash point of approximately -45°F, varying with octane rating. Gasoline changes seasonally and is blended specifically for each region of the country. An important point to note is that even in winter weather, it will ignite. Gasoline has a vapor density between 3 and 4. Therefore, as with all products with a vapor density greater than 1.0, gasoline vapors will seek low levels or remain close to ground level. Gasoline has a specific gravity of 0.72-0.76 which indicates it will float on top of water since it is immiscible or insoluble. Its auto-ignition temperature is greater than 530°F.  Gasoline varies in composition. It is a mixture of many hydrocarbons typically with a boiling point between 100°F and 400°F but some portions, will boil at less than room temperature. Gasoline is not considered a poison but does have harmful effects after long-term and high-level exposure that can lead to respiratory failure. Smoke from burning gasoline is black and has toxic components. The toxic components found in gasoline include benzene, toluene, xylene, heptane, hexane, etc. Gasoline’s greatest hazard is its flammability even though it has a fairly narrow flammability range (LEL is 1.4% and UEL is 7.6%).</a:t>
            </a:r>
            <a:endParaRPr lang="en-US" altLang="en-US" sz="1000" dirty="0">
              <a:solidFill>
                <a:srgbClr val="FFFF00"/>
              </a:solidFill>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solidFill>
                <a:srgbClr val="FFFF00"/>
              </a:solidFill>
              <a:ea typeface="ＭＳ Ｐゴシック" panose="020B0600070205080204" pitchFamily="34" charset="-128"/>
            </a:endParaRPr>
          </a:p>
        </p:txBody>
      </p:sp>
      <p:sp>
        <p:nvSpPr>
          <p:cNvPr id="12292" name="Slide Number Placeholder 3">
            <a:extLst>
              <a:ext uri="{FF2B5EF4-FFF2-40B4-BE49-F238E27FC236}">
                <a16:creationId xmlns:a16="http://schemas.microsoft.com/office/drawing/2014/main" id="{4FF64CC1-43E2-49F7-9B56-730148AF74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BE882F0-01C8-4261-9A11-3B925CF46BCA}" type="slidenum">
              <a:rPr lang="en-US" altLang="en-US" smtClean="0"/>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DF93EAA-A581-4DD5-B1B4-46DDFB6F3D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F8F6D8CC-44E4-4D61-91AF-746613290034}"/>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0"/>
              </a:spcAft>
              <a:defRPr/>
            </a:pPr>
            <a:r>
              <a:rPr lang="en-US" sz="1000" dirty="0">
                <a:latin typeface="Arial" pitchFamily="34" charset="0"/>
                <a:ea typeface="Calibri"/>
                <a:cs typeface="Arial" pitchFamily="34" charset="0"/>
              </a:rPr>
              <a:t>Gasoline is produced from crude oil. Crude oil varies greatly in color and viscosity from oil well to oil well; largely dependent on the geographic region where the crude oil originated. Crude oil is transported via pipeline, freighter ship/ barge, rail tank car and cargo tank truck to an oil refinery where it is processed into refined products like gasoline. An oil refinery uses engineering techniques such as fractional distillation and alkylation to produce gasoline. Similar to crude oil, gasoline is also transported via pipeline, freighter ship/ barge, rail tank car and cargo tank truck until it ultimately reaches retail fueling stations and consumers.</a:t>
            </a:r>
          </a:p>
          <a:p>
            <a:pPr marL="231775" indent="-231775">
              <a:defRPr/>
            </a:pPr>
            <a:endParaRPr lang="en-US" sz="1000" dirty="0">
              <a:latin typeface="Arial" pitchFamily="34" charset="0"/>
              <a:ea typeface="ＭＳ Ｐゴシック" pitchFamily="34" charset="-128"/>
              <a:cs typeface="Arial" pitchFamily="34" charset="0"/>
            </a:endParaRPr>
          </a:p>
        </p:txBody>
      </p:sp>
      <p:sp>
        <p:nvSpPr>
          <p:cNvPr id="14340" name="Slide Number Placeholder 3">
            <a:extLst>
              <a:ext uri="{FF2B5EF4-FFF2-40B4-BE49-F238E27FC236}">
                <a16:creationId xmlns:a16="http://schemas.microsoft.com/office/drawing/2014/main" id="{642ED730-70E6-4EBB-9C90-2C88C789C1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C9F7FAD-4006-42C1-8069-A2AC95B95BF5}"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BA3C171-95DB-4E07-82FD-1CFCE1DB75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979F8E2-3D24-4B08-951F-2B64D2FF52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 is a renewable fuel source that is produced by a fermentation and distillation process of starch containing products like corn and sorghum in the U.S. In Brazil, the primary feedstock for ethanol production is sugar cane. New feedstocks are being developed for ethanol products such as corn cobs, corn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stover</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switchgrass and other natural products that will be conducive to the fermentation/ distillation process. An ethanol biorefinery uses engineering techniques, similar to gasoline production, such as distillation and dehydration to produce fuel grade ethanol. Ethanol for use in motor fuel blends will generally be denatured with 2-5% gasoline or a similar hydrocarbon. Denaturant has minimal effects on the overall characteristics of ethanol except for flash point; the addition of denaturant further depresses the flash point.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This training program focuses on denatured fuel ethanol. </a:t>
            </a:r>
          </a:p>
        </p:txBody>
      </p:sp>
      <p:sp>
        <p:nvSpPr>
          <p:cNvPr id="16388" name="Slide Number Placeholder 3">
            <a:extLst>
              <a:ext uri="{FF2B5EF4-FFF2-40B4-BE49-F238E27FC236}">
                <a16:creationId xmlns:a16="http://schemas.microsoft.com/office/drawing/2014/main" id="{AB28E3D3-C76A-4E63-98DB-84486819B1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9533C92-208E-4F7D-9094-81845E941BE0}"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BB288BBC-297A-4965-AEAF-328E09F0A211}"/>
              </a:ext>
            </a:extLst>
          </p:cNvPr>
          <p:cNvSpPr>
            <a:spLocks noGrp="1" noRot="1" noChangeAspect="1" noTextEdit="1"/>
          </p:cNvSpPr>
          <p:nvPr>
            <p:ph type="sldImg"/>
          </p:nvPr>
        </p:nvSpPr>
        <p:spPr bwMode="auto">
          <a:xfrm>
            <a:off x="407988" y="698500"/>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05D9BB09-A694-4702-A04E-77E44F4A9B69}"/>
              </a:ext>
            </a:extLst>
          </p:cNvPr>
          <p:cNvSpPr>
            <a:spLocks noGrp="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953" tIns="45976" rIns="91953" bIns="45976" numCol="1" anchor="t" anchorCtr="0" compatLnSpc="1">
            <a:prstTxWarp prst="textNoShape">
              <a:avLst/>
            </a:prstTxWarp>
          </a:bodyPr>
          <a:lstStyle/>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 production process:</a:t>
            </a:r>
          </a:p>
          <a:p>
            <a:pPr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In dry milling, the entire corn kernel or other starchy grain is first ground into flour, which is referred to in the industry as "meal”. The meal is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slurried</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with water to form a "mash”. Enzymes are added to the mash to convert the starch to a simple sugar. The mash is processed in a high-temperature cooker then is cooled and transferred to fermenters where yeast is added and the conversion of sugar to ethanol and carbon dioxide (CO</a:t>
            </a:r>
            <a:r>
              <a:rPr lang="en-US" altLang="en-US" sz="100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begins.</a:t>
            </a:r>
          </a:p>
          <a:p>
            <a:pPr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fermentation process generally takes about 40 to 50 hours. After fermentation, the resulting "beer" is transferred to distillation columns. The ethanol is concentrated to 190 proof (95% ethanol) using conventional distillation and then is dehydrated to approximately 200 proof (100% ethanol) in a molecular sieve system.</a:t>
            </a:r>
          </a:p>
          <a:p>
            <a:pPr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The anhydrous ethanol is then blended with about 2-5% denaturant (such as natural gasoline) to render it undrinkable and thus not subject to beverage alcohol tax. It is then ready for shipment to gasoline terminals or retailers.</a:t>
            </a:r>
          </a:p>
          <a:p>
            <a:pPr eaLnBrk="1" hangingPunct="1"/>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r>
              <a:rPr lang="en-US" altLang="en-US" sz="1000" dirty="0">
                <a:latin typeface="Arial" panose="020B0604020202020204" pitchFamily="34" charset="0"/>
                <a:ea typeface="ＭＳ Ｐゴシック" panose="020B0600070205080204" pitchFamily="34" charset="-128"/>
                <a:cs typeface="Arial" panose="020B0604020202020204" pitchFamily="34" charset="0"/>
              </a:rPr>
              <a:t>Ethanol’s co-products such as the coarse grain and the syrup are then dried together to produce dried distillers grains with </a:t>
            </a:r>
            <a:r>
              <a:rPr lang="en-US" altLang="en-US" sz="1000" dirty="0" err="1">
                <a:latin typeface="Arial" panose="020B0604020202020204" pitchFamily="34" charset="0"/>
                <a:ea typeface="ＭＳ Ｐゴシック" panose="020B0600070205080204" pitchFamily="34" charset="-128"/>
                <a:cs typeface="Arial" panose="020B0604020202020204" pitchFamily="34" charset="0"/>
              </a:rPr>
              <a:t>solubles</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(DDGS), a high quality, nutritious livestock feed. The CO</a:t>
            </a:r>
            <a:r>
              <a:rPr lang="en-US" altLang="en-US" sz="1000" baseline="-25000" dirty="0">
                <a:latin typeface="Arial" panose="020B0604020202020204" pitchFamily="34" charset="0"/>
                <a:ea typeface="ＭＳ Ｐゴシック" panose="020B0600070205080204" pitchFamily="34" charset="-128"/>
                <a:cs typeface="Arial" panose="020B0604020202020204" pitchFamily="34" charset="0"/>
              </a:rPr>
              <a:t>2</a:t>
            </a:r>
            <a:r>
              <a:rPr lang="en-US" altLang="en-US" sz="1000" dirty="0">
                <a:latin typeface="Arial" panose="020B0604020202020204" pitchFamily="34" charset="0"/>
                <a:ea typeface="ＭＳ Ｐゴシック" panose="020B0600070205080204" pitchFamily="34" charset="-128"/>
                <a:cs typeface="Arial" panose="020B0604020202020204" pitchFamily="34" charset="0"/>
              </a:rPr>
              <a:t> released during fermentation is captured and sold for use in carbonating soft drinks and beverages and the manufacture of dry ice.</a:t>
            </a:r>
          </a:p>
        </p:txBody>
      </p:sp>
      <p:sp>
        <p:nvSpPr>
          <p:cNvPr id="18436" name="Slide Number Placeholder 3">
            <a:extLst>
              <a:ext uri="{FF2B5EF4-FFF2-40B4-BE49-F238E27FC236}">
                <a16:creationId xmlns:a16="http://schemas.microsoft.com/office/drawing/2014/main" id="{B55F6082-9C61-442A-862E-96100C84ABC1}"/>
              </a:ext>
            </a:extLst>
          </p:cNvPr>
          <p:cNvSpPr txBox="1">
            <a:spLocks noGrp="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3" tIns="45976" rIns="91953" bIns="45976" anchor="b"/>
          <a:lstStyle>
            <a:lvl1pPr defTabSz="906463">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906463">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906463">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906463">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906463">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pPr>
            <a:fld id="{3FB8ED64-03C6-41B5-8FA1-926B41922F9B}" type="slidenum">
              <a:rPr lang="en-US" altLang="en-US"/>
              <a:pPr algn="r" eaLnBrk="1" hangingPunct="1">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D7AF3DA-E92C-4CC4-B1C0-9F231D8AEC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9C0893A-2049-404B-A01F-650798301F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Denatured fuel ethanol is a polar solvent that is water-soluble. A polar solvent is a compound such as alcohol, most acids, or ammonia with a separation of charge in the chemical bonds. These have an affinity for water and will readily go into solution.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Denatured fuel ethanol has a flash point of -5°F and a vapor density of 1.5, which indicates that it is heavier than air. Consequently, ethanol vapors do not rise, similar to vapors from gasoline which seek lower altitudes. Denatured fuel ethanol’s specific gravity is 0.79, which indicates it is lighter than water and it has an auto-ignition temperature of 709°F and a boiling point of 165-175°F.</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Like gasoline, denatured fuel ethanol’s greatest hazard as a motor fuel component is its flammability. It has a wider flammable range than gasoline (LEL is 3% and UEL is 19%).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0484" name="Slide Number Placeholder 3">
            <a:extLst>
              <a:ext uri="{FF2B5EF4-FFF2-40B4-BE49-F238E27FC236}">
                <a16:creationId xmlns:a16="http://schemas.microsoft.com/office/drawing/2014/main" id="{3E02BCEC-CFE0-4C41-9332-77A6F6C852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8CE6E8-5616-4307-9DAD-292177FBEC7B}"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01D4F47-6E25-4EA4-A91A-CBE6A6741C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7D455CC-5A15-4622-B319-96F65B232D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From the chart, there are some very similar properties of gasoline vs. denatured fuel ethanol. Importantly, there are also very different inherent properties.  </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It’s important to note that gasoline is a complex mixture of over 500 compounds that may have between five and 12 carbon atoms. Denatured fuel ethanol is a two-carbon alcohol, also referred to as ethyl alcohol, that has 2-5% of a denaturant added to render the product undrinkable. Both gasoline and ethanol are very flammable products; gasoline has a lower flash point of -45°F compared to -5°F for ethanol. The densities of gasoline and denatured fuel ethanol are similar; both fuels are lighter than water which has a density of 1.0. Gasoline has a very broad boiling point range which indicates components will boil off over a broad temperature range. Ethanol on the other hand has a very narrow boiling point range. Ethanol has a lower vapor pressure than gasoline: 3psi vs. 8-15psi for gasoline. Note the differences in the flammability ranges for these two products. It is also important to understand the great difference between the water solubility of ethanol vs. gasoline.</a:t>
            </a:r>
          </a:p>
          <a:p>
            <a:endParaRPr lang="en-US" altLang="en-US" sz="1000" dirty="0">
              <a:latin typeface="Arial" panose="020B0604020202020204" pitchFamily="34" charset="0"/>
              <a:ea typeface="ＭＳ Ｐゴシック" panose="020B0600070205080204" pitchFamily="34" charset="-128"/>
              <a:cs typeface="Arial" panose="020B0604020202020204" pitchFamily="34" charset="0"/>
            </a:endParaRPr>
          </a:p>
          <a:p>
            <a:r>
              <a:rPr lang="en-US" altLang="en-US" sz="1000" dirty="0">
                <a:latin typeface="Arial" panose="020B0604020202020204" pitchFamily="34" charset="0"/>
                <a:ea typeface="ＭＳ Ｐゴシック" panose="020B0600070205080204" pitchFamily="34" charset="-128"/>
                <a:cs typeface="Arial" panose="020B0604020202020204" pitchFamily="34" charset="0"/>
              </a:rPr>
              <a:t>*Please note that the flammable range may expand depending on the actual ethanol blend. For example E85 represents one of the most expanded flammable ranges for ethanol-blended fuel products with a flammable range of 1.4-19%.</a:t>
            </a:r>
          </a:p>
        </p:txBody>
      </p:sp>
      <p:sp>
        <p:nvSpPr>
          <p:cNvPr id="22532" name="Slide Number Placeholder 3">
            <a:extLst>
              <a:ext uri="{FF2B5EF4-FFF2-40B4-BE49-F238E27FC236}">
                <a16:creationId xmlns:a16="http://schemas.microsoft.com/office/drawing/2014/main" id="{07C4AC5B-B7EB-4230-85E7-CEF6FB59CC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BC3C25-697A-48FD-854E-1FBB7CBB1404}"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F765ADEE-3BA8-4AE3-86EC-3F0BFF76EDDD}"/>
              </a:ext>
            </a:extLst>
          </p:cNvPr>
          <p:cNvSpPr>
            <a:spLocks noGrp="1" noChangeArrowheads="1"/>
          </p:cNvSpPr>
          <p:nvPr>
            <p:ph type="sldNum" sz="quarter" idx="10"/>
          </p:nvPr>
        </p:nvSpPr>
        <p:spPr/>
        <p:txBody>
          <a:bodyPr/>
          <a:lstStyle>
            <a:lvl1pPr>
              <a:defRPr/>
            </a:lvl1pPr>
          </a:lstStyle>
          <a:p>
            <a:pPr>
              <a:defRPr/>
            </a:pPr>
            <a:fld id="{73B2F404-240B-44D0-9C6C-26CD2E1464D8}" type="slidenum">
              <a:rPr lang="en-US" altLang="en-US"/>
              <a:pPr>
                <a:defRPr/>
              </a:pPr>
              <a:t>‹#›</a:t>
            </a:fld>
            <a:endParaRPr lang="en-US" altLang="en-US"/>
          </a:p>
        </p:txBody>
      </p:sp>
    </p:spTree>
    <p:extLst>
      <p:ext uri="{BB962C8B-B14F-4D97-AF65-F5344CB8AC3E}">
        <p14:creationId xmlns:p14="http://schemas.microsoft.com/office/powerpoint/2010/main" val="86557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B2B02985-5AF7-4AE3-BCA8-8203EE19A3F8}"/>
              </a:ext>
            </a:extLst>
          </p:cNvPr>
          <p:cNvSpPr>
            <a:spLocks noGrp="1" noChangeArrowheads="1"/>
          </p:cNvSpPr>
          <p:nvPr>
            <p:ph type="sldNum" sz="quarter" idx="10"/>
          </p:nvPr>
        </p:nvSpPr>
        <p:spPr/>
        <p:txBody>
          <a:bodyPr/>
          <a:lstStyle>
            <a:lvl1pPr>
              <a:defRPr/>
            </a:lvl1pPr>
          </a:lstStyle>
          <a:p>
            <a:pPr>
              <a:defRPr/>
            </a:pPr>
            <a:fld id="{1FAB8A18-2C3B-4EF4-A629-C7E08B962BC6}" type="slidenum">
              <a:rPr lang="en-US" altLang="en-US"/>
              <a:pPr>
                <a:defRPr/>
              </a:pPr>
              <a:t>‹#›</a:t>
            </a:fld>
            <a:endParaRPr lang="en-US" altLang="en-US"/>
          </a:p>
        </p:txBody>
      </p:sp>
    </p:spTree>
    <p:extLst>
      <p:ext uri="{BB962C8B-B14F-4D97-AF65-F5344CB8AC3E}">
        <p14:creationId xmlns:p14="http://schemas.microsoft.com/office/powerpoint/2010/main" val="10618151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6F0B93D-BE2C-4671-9FB5-2FA1FAB23A4A}"/>
              </a:ext>
            </a:extLst>
          </p:cNvPr>
          <p:cNvSpPr>
            <a:spLocks noGrp="1"/>
          </p:cNvSpPr>
          <p:nvPr>
            <p:ph type="title"/>
          </p:nvPr>
        </p:nvSpPr>
        <p:spPr bwMode="auto">
          <a:xfrm>
            <a:off x="609600" y="838200"/>
            <a:ext cx="10972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Heading template</a:t>
            </a:r>
          </a:p>
        </p:txBody>
      </p:sp>
      <p:sp>
        <p:nvSpPr>
          <p:cNvPr id="1027" name="Text Placeholder 2">
            <a:extLst>
              <a:ext uri="{FF2B5EF4-FFF2-40B4-BE49-F238E27FC236}">
                <a16:creationId xmlns:a16="http://schemas.microsoft.com/office/drawing/2014/main" id="{A61F4594-3138-4E16-8A3E-ACA044D60367}"/>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D7EBE344-2E48-478A-940D-53E9082490D7}"/>
              </a:ext>
            </a:extLst>
          </p:cNvPr>
          <p:cNvSpPr>
            <a:spLocks noGrp="1"/>
          </p:cNvSpPr>
          <p:nvPr>
            <p:ph type="ftr" sz="quarter" idx="3"/>
          </p:nvPr>
        </p:nvSpPr>
        <p:spPr>
          <a:xfrm>
            <a:off x="304800" y="22860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03FF601-8CDB-4775-94AF-EAE1E7D47D57}"/>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488EBE74-CEE7-470C-BA7A-6D6228F58E52}" type="slidenum">
              <a:rPr lang="en-US" altLang="en-US"/>
              <a:pPr>
                <a:defRPr/>
              </a:pPr>
              <a:t>‹#›</a:t>
            </a:fld>
            <a:endParaRPr lang="en-US" altLang="en-US"/>
          </a:p>
        </p:txBody>
      </p:sp>
      <p:sp>
        <p:nvSpPr>
          <p:cNvPr id="7" name="Rectangle 9">
            <a:extLst>
              <a:ext uri="{FF2B5EF4-FFF2-40B4-BE49-F238E27FC236}">
                <a16:creationId xmlns:a16="http://schemas.microsoft.com/office/drawing/2014/main" id="{36A9FC7A-D486-499D-BC9B-176FE14D6D24}"/>
              </a:ext>
            </a:extLst>
          </p:cNvPr>
          <p:cNvSpPr txBox="1">
            <a:spLocks noChangeArrowheads="1"/>
          </p:cNvSpPr>
          <p:nvPr userDrawn="1"/>
        </p:nvSpPr>
        <p:spPr>
          <a:xfrm>
            <a:off x="4572000" y="6191250"/>
            <a:ext cx="2844800" cy="365125"/>
          </a:xfrm>
          <a:prstGeom prst="rect">
            <a:avLst/>
          </a:prstGeo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fld id="{F322E28D-8E54-4315-B796-F213388A99EE}" type="slidenum">
              <a:rPr lang="en-US" altLang="en-US" sz="1200" b="1" smtClean="0">
                <a:solidFill>
                  <a:schemeClr val="bg1"/>
                </a:solidFill>
                <a:latin typeface="Calibri" panose="020F0502020204030204" pitchFamily="34" charset="0"/>
                <a:cs typeface="Arial" panose="020B0604020202020204" pitchFamily="34" charset="0"/>
              </a:rPr>
              <a:pPr algn="ctr" eaLnBrk="1" hangingPunct="1">
                <a:defRPr/>
              </a:pPr>
              <a:t>‹#›</a:t>
            </a:fld>
            <a:endParaRPr lang="en-US" altLang="en-US" sz="1200" b="1">
              <a:solidFill>
                <a:schemeClr val="bg1"/>
              </a:solidFill>
              <a:latin typeface="Calibri" panose="020F050202020403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Lst>
  <p:txStyles>
    <p:titleStyle>
      <a:lvl1pPr algn="l"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2pPr>
      <a:lvl3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3pPr>
      <a:lvl4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4pPr>
      <a:lvl5pPr algn="l" rtl="0" eaLnBrk="0" fontAlgn="base" hangingPunct="0">
        <a:spcBef>
          <a:spcPct val="0"/>
        </a:spcBef>
        <a:spcAft>
          <a:spcPct val="0"/>
        </a:spcAft>
        <a:defRPr sz="2400" b="1">
          <a:solidFill>
            <a:schemeClr val="tx1"/>
          </a:solidFill>
          <a:latin typeface="Arial" pitchFamily="34" charset="0"/>
          <a:ea typeface="ＭＳ Ｐゴシック"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FE4EE1-F457-407B-AB24-91D81CF7DE99}"/>
              </a:ext>
            </a:extLst>
          </p:cNvPr>
          <p:cNvSpPr/>
          <p:nvPr/>
        </p:nvSpPr>
        <p:spPr>
          <a:xfrm>
            <a:off x="609600" y="1676400"/>
            <a:ext cx="10972800" cy="2678113"/>
          </a:xfrm>
          <a:prstGeom prst="rect">
            <a:avLst/>
          </a:prstGeom>
          <a:effectLst>
            <a:outerShdw blurRad="50800" dist="38100" dir="2700000" algn="tl" rotWithShape="0">
              <a:prstClr val="black">
                <a:alpha val="40000"/>
              </a:prstClr>
            </a:outerShdw>
          </a:effectLst>
        </p:spPr>
        <p:txBody>
          <a:bodyPr>
            <a:spAutoFit/>
          </a:bodyPr>
          <a:lstStyle/>
          <a:p>
            <a:pPr algn="ctr" eaLnBrk="1" hangingPunct="1">
              <a:lnSpc>
                <a:spcPct val="150000"/>
              </a:lnSpc>
              <a:buFont typeface="Arial" panose="020B0604020202020204" pitchFamily="34" charset="0"/>
              <a:buNone/>
              <a:defRPr/>
            </a:pPr>
            <a:r>
              <a:rPr lang="en-US" altLang="en-US" sz="4800" b="1" dirty="0">
                <a:solidFill>
                  <a:srgbClr val="FFFFFF"/>
                </a:solidFill>
                <a:cs typeface="Arial" panose="020B0604020202020204" pitchFamily="34" charset="0"/>
              </a:rPr>
              <a:t>Module 3:</a:t>
            </a:r>
          </a:p>
          <a:p>
            <a:pPr algn="ctr" eaLnBrk="1" hangingPunct="1">
              <a:buFont typeface="Arial" panose="020B0604020202020204" pitchFamily="34" charset="0"/>
              <a:buNone/>
              <a:defRPr/>
            </a:pPr>
            <a:r>
              <a:rPr lang="en-US" sz="4800" dirty="0">
                <a:solidFill>
                  <a:prstClr val="white"/>
                </a:solidFill>
                <a:latin typeface="Arial" charset="0"/>
                <a:cs typeface="Arial" charset="0"/>
              </a:rPr>
              <a:t>Chemical and Physical Characteristics of Ethanol and Hydrocarbon Fuels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690C728-321C-4909-A92C-0AA820386769}"/>
              </a:ext>
            </a:extLst>
          </p:cNvPr>
          <p:cNvSpPr>
            <a:spLocks noGrp="1"/>
          </p:cNvSpPr>
          <p:nvPr>
            <p:ph type="title"/>
          </p:nvPr>
        </p:nvSpPr>
        <p:spPr>
          <a:xfrm>
            <a:off x="609600" y="0"/>
            <a:ext cx="96012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Considerations for Ethanol Fires</a:t>
            </a:r>
          </a:p>
        </p:txBody>
      </p:sp>
      <p:sp>
        <p:nvSpPr>
          <p:cNvPr id="23555" name="Rectangle 3">
            <a:extLst>
              <a:ext uri="{FF2B5EF4-FFF2-40B4-BE49-F238E27FC236}">
                <a16:creationId xmlns:a16="http://schemas.microsoft.com/office/drawing/2014/main" id="{E73D0894-AB3C-403A-8823-E7A63A57A179}"/>
              </a:ext>
            </a:extLst>
          </p:cNvPr>
          <p:cNvSpPr>
            <a:spLocks noGrp="1"/>
          </p:cNvSpPr>
          <p:nvPr>
            <p:ph idx="1"/>
          </p:nvPr>
        </p:nvSpPr>
        <p:spPr>
          <a:xfrm>
            <a:off x="609600" y="1600200"/>
            <a:ext cx="10972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 undenatured/ neat form, the flame &amp; smoke are not easily visible</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In denatured form, the flame is orange and there is minimal smoke but both are visible </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Large amounts of water required to dilute ethanol to no longer support combustion</a:t>
            </a:r>
          </a:p>
          <a:p>
            <a:pPr lvl="1" eaLnBrk="1" hangingPunct="1">
              <a:lnSpc>
                <a:spcPct val="90000"/>
              </a:lnSpc>
            </a:pPr>
            <a:r>
              <a:rPr lang="en-US" altLang="en-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Will continue to burn at five parts water to one part ethanol (5:1 ratio/ 500% dilution)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201C76B-2143-49B1-9328-21079ABA97CA}"/>
              </a:ext>
            </a:extLst>
          </p:cNvPr>
          <p:cNvSpPr>
            <a:spLocks noGrp="1"/>
          </p:cNvSpPr>
          <p:nvPr>
            <p:ph type="title"/>
          </p:nvPr>
        </p:nvSpPr>
        <p:spPr>
          <a:xfrm>
            <a:off x="609600" y="0"/>
            <a:ext cx="9525000" cy="8382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Invisible Flames - Ethanol</a:t>
            </a:r>
          </a:p>
        </p:txBody>
      </p:sp>
      <p:sp>
        <p:nvSpPr>
          <p:cNvPr id="25603" name="Content Placeholder 5">
            <a:extLst>
              <a:ext uri="{FF2B5EF4-FFF2-40B4-BE49-F238E27FC236}">
                <a16:creationId xmlns:a16="http://schemas.microsoft.com/office/drawing/2014/main" id="{E936FB2B-A1D0-4385-9791-B33F14DC0CD2}"/>
              </a:ext>
            </a:extLst>
          </p:cNvPr>
          <p:cNvSpPr>
            <a:spLocks noGrp="1"/>
          </p:cNvSpPr>
          <p:nvPr>
            <p:ph sz="half" idx="2"/>
          </p:nvPr>
        </p:nvSpPr>
        <p:spPr>
          <a:xfrm>
            <a:off x="609600" y="1600200"/>
            <a:ext cx="5486400" cy="4373563"/>
          </a:xfrm>
        </p:spPr>
        <p:txBody>
          <a:bodyPr/>
          <a:lstStyle/>
          <a:p>
            <a:pPr marL="0" indent="0">
              <a:buFont typeface="Arial" panose="020B0604020202020204" pitchFamily="34" charset="0"/>
              <a:buNone/>
            </a:pPr>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Thermal imaging</a:t>
            </a:r>
          </a:p>
          <a:p>
            <a:pPr lvl="1"/>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Fires involving a high percentage of ethanol can burn with little to no smoke generation and visible flame</a:t>
            </a:r>
          </a:p>
          <a:p>
            <a:pPr lvl="1"/>
            <a:r>
              <a:rPr lang="en-US" altLang="en-US" sz="2600"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The use of a thermal imaging camera is highly recommended</a:t>
            </a:r>
          </a:p>
          <a:p>
            <a:pPr marL="0" indent="0">
              <a:buFont typeface="Arial" panose="020B0604020202020204" pitchFamily="34" charset="0"/>
              <a:buNone/>
            </a:pPr>
            <a:endPar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6628" name="Picture 8">
            <a:extLst>
              <a:ext uri="{FF2B5EF4-FFF2-40B4-BE49-F238E27FC236}">
                <a16:creationId xmlns:a16="http://schemas.microsoft.com/office/drawing/2014/main" id="{A4343191-626C-46A9-B33F-4F879D3766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551"/>
          <a:stretch/>
        </p:blipFill>
        <p:spPr bwMode="auto">
          <a:xfrm>
            <a:off x="6553200" y="1600200"/>
            <a:ext cx="4810125" cy="3429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F1F8B329-231D-4AD0-8F3B-DDA0724AA7E1}"/>
              </a:ext>
            </a:extLst>
          </p:cNvPr>
          <p:cNvSpPr/>
          <p:nvPr/>
        </p:nvSpPr>
        <p:spPr>
          <a:xfrm>
            <a:off x="8686800" y="2057400"/>
            <a:ext cx="25146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5832D3D-6510-4125-B2B3-1AC05C7614C2}"/>
              </a:ext>
            </a:extLst>
          </p:cNvPr>
          <p:cNvSpPr>
            <a:spLocks noGrp="1"/>
          </p:cNvSpPr>
          <p:nvPr>
            <p:ph type="title"/>
          </p:nvPr>
        </p:nvSpPr>
        <p:spPr>
          <a:xfrm>
            <a:off x="609600" y="0"/>
            <a:ext cx="9601200" cy="1600200"/>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Characteristics of </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Ethanol-Blended Fuels</a:t>
            </a:r>
          </a:p>
        </p:txBody>
      </p:sp>
      <p:sp>
        <p:nvSpPr>
          <p:cNvPr id="31747" name="Rectangle 3">
            <a:extLst>
              <a:ext uri="{FF2B5EF4-FFF2-40B4-BE49-F238E27FC236}">
                <a16:creationId xmlns:a16="http://schemas.microsoft.com/office/drawing/2014/main" id="{B6918109-42AA-4F0E-B5AB-19FD96DAA1B3}"/>
              </a:ext>
            </a:extLst>
          </p:cNvPr>
          <p:cNvSpPr>
            <a:spLocks noGrp="1"/>
          </p:cNvSpPr>
          <p:nvPr>
            <p:ph idx="1"/>
          </p:nvPr>
        </p:nvSpPr>
        <p:spPr>
          <a:xfrm>
            <a:off x="609600" y="1600200"/>
            <a:ext cx="10972800" cy="4267200"/>
          </a:xfrm>
        </p:spPr>
        <p:txBody>
          <a:bodyPr/>
          <a:lstStyle/>
          <a:p>
            <a:pPr marL="0" indent="0" eaLnBrk="1" hangingPunct="1">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Blending fuels alters physical &amp; chemical characteristics of original fuels:</a:t>
            </a:r>
          </a:p>
          <a:p>
            <a:pPr lvl="1" eaLnBrk="1" hangingPunct="1"/>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Visual difference of smoke &amp; flame characteristics: </a:t>
            </a:r>
          </a:p>
          <a:p>
            <a:pPr lvl="2" eaLnBrk="1" hangingPunct="1"/>
            <a:r>
              <a:rPr lang="en-US" altLang="en-US"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Higher content of ethanol, less visible black smoke content &amp; orange flame production</a:t>
            </a:r>
          </a:p>
        </p:txBody>
      </p:sp>
      <p:pic>
        <p:nvPicPr>
          <p:cNvPr id="4" name="Picture 3">
            <a:extLst>
              <a:ext uri="{FF2B5EF4-FFF2-40B4-BE49-F238E27FC236}">
                <a16:creationId xmlns:a16="http://schemas.microsoft.com/office/drawing/2014/main" id="{E603F0CD-1676-4FBD-924F-04CE16CC1312}"/>
              </a:ext>
            </a:extLst>
          </p:cNvPr>
          <p:cNvPicPr>
            <a:picLocks noChangeAspect="1"/>
          </p:cNvPicPr>
          <p:nvPr/>
        </p:nvPicPr>
        <p:blipFill>
          <a:blip r:embed="rId3"/>
          <a:stretch>
            <a:fillRect/>
          </a:stretch>
        </p:blipFill>
        <p:spPr>
          <a:xfrm>
            <a:off x="4724400" y="3576638"/>
            <a:ext cx="3886200" cy="2185987"/>
          </a:xfrm>
          <a:prstGeom prst="rect">
            <a:avLst/>
          </a:prstGeom>
          <a:ln>
            <a:solidFill>
              <a:schemeClr val="tx1"/>
            </a:solidFill>
          </a:ln>
          <a:effectLst>
            <a:outerShdw blurRad="50800" dist="38100" dir="2700000" algn="tl" rotWithShape="0">
              <a:prstClr val="black">
                <a:alpha val="40000"/>
              </a:prstClr>
            </a:outerShdw>
          </a:effectLst>
        </p:spPr>
      </p:pic>
      <p:sp>
        <p:nvSpPr>
          <p:cNvPr id="31749" name="Rectangle 1">
            <a:extLst>
              <a:ext uri="{FF2B5EF4-FFF2-40B4-BE49-F238E27FC236}">
                <a16:creationId xmlns:a16="http://schemas.microsoft.com/office/drawing/2014/main" id="{566F7EB1-AFC0-413B-BAC6-41199A8A3723}"/>
              </a:ext>
            </a:extLst>
          </p:cNvPr>
          <p:cNvSpPr>
            <a:spLocks noChangeArrowheads="1"/>
          </p:cNvSpPr>
          <p:nvPr/>
        </p:nvSpPr>
        <p:spPr bwMode="auto">
          <a:xfrm>
            <a:off x="5410200" y="5329238"/>
            <a:ext cx="3733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solidFill>
                  <a:srgbClr val="FFFFFF"/>
                </a:solidFill>
              </a:rPr>
              <a:t>E100           E85</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3BC134A2-9807-4504-B32E-4F0C843FC3DE}"/>
              </a:ext>
            </a:extLst>
          </p:cNvPr>
          <p:cNvSpPr>
            <a:spLocks noGrp="1"/>
          </p:cNvSpPr>
          <p:nvPr>
            <p:ph type="title"/>
          </p:nvPr>
        </p:nvSpPr>
        <p:spPr>
          <a:xfrm>
            <a:off x="609600" y="76200"/>
            <a:ext cx="9601200" cy="1371600"/>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Characteristics of </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Ethanol-Blended Fuels</a:t>
            </a:r>
          </a:p>
        </p:txBody>
      </p:sp>
      <p:sp>
        <p:nvSpPr>
          <p:cNvPr id="29699" name="Rectangle 3">
            <a:extLst>
              <a:ext uri="{FF2B5EF4-FFF2-40B4-BE49-F238E27FC236}">
                <a16:creationId xmlns:a16="http://schemas.microsoft.com/office/drawing/2014/main" id="{84E37507-3911-4744-AAE1-A273C04D99CA}"/>
              </a:ext>
            </a:extLst>
          </p:cNvPr>
          <p:cNvSpPr>
            <a:spLocks noGrp="1"/>
          </p:cNvSpPr>
          <p:nvPr>
            <p:ph idx="1"/>
          </p:nvPr>
        </p:nvSpPr>
        <p:spPr>
          <a:xfrm>
            <a:off x="609600" y="1600200"/>
            <a:ext cx="6311900" cy="50292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&amp; gasoline are miscible, creating a homogeneous fuel blend</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Water contamination of ethanol gasoline fuel blends may cause phase separation:</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Phase separation will introduce a water layer in the bottom that consists of water &amp; ethanol </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All hydrocarbon gasoline will remain in the top layer</a:t>
            </a:r>
          </a:p>
        </p:txBody>
      </p:sp>
      <p:pic>
        <p:nvPicPr>
          <p:cNvPr id="5" name="Content Placeholder 8">
            <a:extLst>
              <a:ext uri="{FF2B5EF4-FFF2-40B4-BE49-F238E27FC236}">
                <a16:creationId xmlns:a16="http://schemas.microsoft.com/office/drawing/2014/main" id="{73D0FC2C-41B9-4CA0-8073-656242EB3F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20013" y="2436813"/>
            <a:ext cx="3943350" cy="230663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701" name="TextBox 1">
            <a:extLst>
              <a:ext uri="{FF2B5EF4-FFF2-40B4-BE49-F238E27FC236}">
                <a16:creationId xmlns:a16="http://schemas.microsoft.com/office/drawing/2014/main" id="{7B5EA689-3A63-4C00-8C6C-C8CF42427899}"/>
              </a:ext>
            </a:extLst>
          </p:cNvPr>
          <p:cNvSpPr txBox="1">
            <a:spLocks noChangeArrowheads="1"/>
          </p:cNvSpPr>
          <p:nvPr/>
        </p:nvSpPr>
        <p:spPr bwMode="auto">
          <a:xfrm>
            <a:off x="8216900" y="1270000"/>
            <a:ext cx="3136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2000">
                <a:solidFill>
                  <a:srgbClr val="FFFFFF"/>
                </a:solidFill>
                <a:latin typeface="Arial" panose="020B0604020202020204" pitchFamily="34" charset="0"/>
              </a:rPr>
              <a:t>Gasoline floating on layer of ethanol/ water solution gasoline</a:t>
            </a:r>
          </a:p>
        </p:txBody>
      </p:sp>
      <p:sp>
        <p:nvSpPr>
          <p:cNvPr id="29702" name="TextBox 2">
            <a:extLst>
              <a:ext uri="{FF2B5EF4-FFF2-40B4-BE49-F238E27FC236}">
                <a16:creationId xmlns:a16="http://schemas.microsoft.com/office/drawing/2014/main" id="{F9318BA9-DBC9-4167-8231-D64C51D236C9}"/>
              </a:ext>
            </a:extLst>
          </p:cNvPr>
          <p:cNvSpPr txBox="1">
            <a:spLocks noChangeArrowheads="1"/>
          </p:cNvSpPr>
          <p:nvPr/>
        </p:nvSpPr>
        <p:spPr bwMode="auto">
          <a:xfrm>
            <a:off x="9858375" y="4876800"/>
            <a:ext cx="20288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2000">
                <a:solidFill>
                  <a:srgbClr val="FFFFFF"/>
                </a:solidFill>
                <a:latin typeface="Arial" panose="020B0604020202020204" pitchFamily="34" charset="0"/>
              </a:rPr>
              <a:t>Ethanol phasing away from hydrocarbon</a:t>
            </a:r>
          </a:p>
        </p:txBody>
      </p:sp>
      <p:sp>
        <p:nvSpPr>
          <p:cNvPr id="29703" name="TextBox 3">
            <a:extLst>
              <a:ext uri="{FF2B5EF4-FFF2-40B4-BE49-F238E27FC236}">
                <a16:creationId xmlns:a16="http://schemas.microsoft.com/office/drawing/2014/main" id="{CAB36DB8-52A6-4A93-BCAC-2AFC44755248}"/>
              </a:ext>
            </a:extLst>
          </p:cNvPr>
          <p:cNvSpPr txBox="1">
            <a:spLocks noChangeArrowheads="1"/>
          </p:cNvSpPr>
          <p:nvPr/>
        </p:nvSpPr>
        <p:spPr bwMode="auto">
          <a:xfrm>
            <a:off x="7391400" y="4876800"/>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 typeface="Arial" panose="020B0604020202020204" pitchFamily="34" charset="0"/>
              <a:buNone/>
            </a:pPr>
            <a:r>
              <a:rPr lang="en-US" altLang="en-US" sz="2000">
                <a:solidFill>
                  <a:srgbClr val="FFFFFF"/>
                </a:solidFill>
                <a:latin typeface="Arial" panose="020B0604020202020204" pitchFamily="34" charset="0"/>
              </a:rPr>
              <a:t>Ethanol/ water solution (still flammable)</a:t>
            </a:r>
          </a:p>
        </p:txBody>
      </p:sp>
      <p:cxnSp>
        <p:nvCxnSpPr>
          <p:cNvPr id="9" name="Straight Arrow Connector 8">
            <a:extLst>
              <a:ext uri="{FF2B5EF4-FFF2-40B4-BE49-F238E27FC236}">
                <a16:creationId xmlns:a16="http://schemas.microsoft.com/office/drawing/2014/main" id="{093DAD4D-E766-4B19-801D-87EFFD55C8E0}"/>
              </a:ext>
            </a:extLst>
          </p:cNvPr>
          <p:cNvCxnSpPr>
            <a:cxnSpLocks/>
          </p:cNvCxnSpPr>
          <p:nvPr/>
        </p:nvCxnSpPr>
        <p:spPr>
          <a:xfrm>
            <a:off x="9531350" y="2055813"/>
            <a:ext cx="0" cy="839787"/>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7B1DD6-7CCB-43DF-B71A-038389EEDDAC}"/>
              </a:ext>
            </a:extLst>
          </p:cNvPr>
          <p:cNvCxnSpPr>
            <a:cxnSpLocks/>
          </p:cNvCxnSpPr>
          <p:nvPr/>
        </p:nvCxnSpPr>
        <p:spPr>
          <a:xfrm flipV="1">
            <a:off x="10744200" y="3429000"/>
            <a:ext cx="0" cy="14478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277615C-0D17-40B9-95D0-5F02F1F60F69}"/>
              </a:ext>
            </a:extLst>
          </p:cNvPr>
          <p:cNvCxnSpPr>
            <a:cxnSpLocks/>
          </p:cNvCxnSpPr>
          <p:nvPr/>
        </p:nvCxnSpPr>
        <p:spPr>
          <a:xfrm flipV="1">
            <a:off x="8291513" y="4343400"/>
            <a:ext cx="319087" cy="5334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D9DBDDB-FCE8-4B52-8835-50D617A28BBC}"/>
              </a:ext>
            </a:extLst>
          </p:cNvPr>
          <p:cNvSpPr>
            <a:spLocks noGrp="1"/>
          </p:cNvSpPr>
          <p:nvPr>
            <p:ph type="title"/>
          </p:nvPr>
        </p:nvSpPr>
        <p:spPr>
          <a:xfrm>
            <a:off x="609600" y="46038"/>
            <a:ext cx="10058400" cy="1554162"/>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Activity 3.1: </a:t>
            </a:r>
            <a:b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t>Comparison of Gasoline and Ethanol</a:t>
            </a:r>
          </a:p>
        </p:txBody>
      </p:sp>
      <p:sp>
        <p:nvSpPr>
          <p:cNvPr id="27651" name="Rectangle 3">
            <a:extLst>
              <a:ext uri="{FF2B5EF4-FFF2-40B4-BE49-F238E27FC236}">
                <a16:creationId xmlns:a16="http://schemas.microsoft.com/office/drawing/2014/main" id="{1FE10A3F-B83F-4624-9294-5F053BE8081E}"/>
              </a:ext>
            </a:extLst>
          </p:cNvPr>
          <p:cNvSpPr>
            <a:spLocks noGrp="1"/>
          </p:cNvSpPr>
          <p:nvPr>
            <p:ph type="body" idx="1"/>
          </p:nvPr>
        </p:nvSpPr>
        <p:spPr>
          <a:xfrm>
            <a:off x="609600" y="2514600"/>
            <a:ext cx="10972800" cy="4297363"/>
          </a:xfrm>
        </p:spPr>
        <p:txBody>
          <a:bodyPr/>
          <a:lstStyle/>
          <a:p>
            <a:pPr marL="0" indent="0" eaLnBrk="1" hangingPunct="1">
              <a:lnSpc>
                <a:spcPct val="90000"/>
              </a:lnSpc>
              <a:buFont typeface="Arial" panose="020B0604020202020204" pitchFamily="34" charset="0"/>
              <a:buNone/>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Purpose:</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To allow participants to discuss the differences &amp; similarities in the chemical &amp; physical properties of ethanol &amp; gasoline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711112B-6F93-414E-9221-D8E821ECE145}"/>
              </a:ext>
            </a:extLst>
          </p:cNvPr>
          <p:cNvSpPr>
            <a:spLocks noGrp="1"/>
          </p:cNvSpPr>
          <p:nvPr>
            <p:ph type="title"/>
          </p:nvPr>
        </p:nvSpPr>
        <p:spPr>
          <a:xfrm>
            <a:off x="609600" y="0"/>
            <a:ext cx="9601200" cy="1752600"/>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Consideration for </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Ethanol-Blended Fuel Fires</a:t>
            </a:r>
          </a:p>
        </p:txBody>
      </p:sp>
      <p:sp>
        <p:nvSpPr>
          <p:cNvPr id="19459" name="Rectangle 3">
            <a:extLst>
              <a:ext uri="{FF2B5EF4-FFF2-40B4-BE49-F238E27FC236}">
                <a16:creationId xmlns:a16="http://schemas.microsoft.com/office/drawing/2014/main" id="{3A0375C9-55CF-4334-99B5-DB875EC65643}"/>
              </a:ext>
            </a:extLst>
          </p:cNvPr>
          <p:cNvSpPr>
            <a:spLocks noGrp="1" noChangeArrowheads="1"/>
          </p:cNvSpPr>
          <p:nvPr>
            <p:ph idx="1"/>
          </p:nvPr>
        </p:nvSpPr>
        <p:spPr>
          <a:xfrm>
            <a:off x="609600" y="1600200"/>
            <a:ext cx="10972800" cy="4419600"/>
          </a:xfrm>
        </p:spPr>
        <p:txBody>
          <a:bodyPr/>
          <a:lstStyle/>
          <a:p>
            <a:pPr eaLnBrk="1" hangingPunct="1">
              <a:defRPr/>
            </a:pPr>
            <a:r>
              <a:rPr lang="en-US" altLang="en-US" sz="2800" dirty="0">
                <a:solidFill>
                  <a:srgbClr val="FFB005"/>
                </a:solidFill>
                <a:latin typeface="Arial" pitchFamily="34" charset="0"/>
                <a:ea typeface="ＭＳ Ｐゴシック" pitchFamily="34" charset="-128"/>
                <a:cs typeface="Arial" pitchFamily="34" charset="0"/>
              </a:rPr>
              <a:t>Best practice is the use of alcohol resistant foam, AR-AFFF </a:t>
            </a:r>
            <a:endParaRPr lang="en-US" altLang="en-US" sz="2600" dirty="0">
              <a:solidFill>
                <a:srgbClr val="FFB005"/>
              </a:solidFill>
              <a:latin typeface="Arial" pitchFamily="34" charset="0"/>
              <a:ea typeface="ＭＳ Ｐゴシック" pitchFamily="34" charset="-128"/>
              <a:cs typeface="Arial" pitchFamily="34" charset="0"/>
            </a:endParaRPr>
          </a:p>
          <a:p>
            <a:pPr eaLnBrk="1" hangingPunct="1">
              <a:defRPr/>
            </a:pPr>
            <a:r>
              <a:rPr lang="en-US" altLang="en-US" sz="2600" dirty="0">
                <a:solidFill>
                  <a:schemeClr val="bg1"/>
                </a:solidFill>
                <a:latin typeface="Arial" pitchFamily="34" charset="0"/>
                <a:ea typeface="ＭＳ Ｐゴシック" pitchFamily="34" charset="-128"/>
                <a:cs typeface="Arial" pitchFamily="34" charset="0"/>
              </a:rPr>
              <a:t>When phase separation of ethanol &amp; gasoline occurs:</a:t>
            </a:r>
          </a:p>
          <a:p>
            <a:pPr lvl="1" eaLnBrk="1" hangingPunct="1">
              <a:defRPr/>
            </a:pPr>
            <a:r>
              <a:rPr lang="en-US" altLang="en-US" sz="2600" dirty="0">
                <a:solidFill>
                  <a:schemeClr val="bg1"/>
                </a:solidFill>
                <a:latin typeface="Arial" pitchFamily="34" charset="0"/>
                <a:ea typeface="ＭＳ Ｐゴシック" pitchFamily="34" charset="-128"/>
                <a:cs typeface="Arial" pitchFamily="34" charset="0"/>
              </a:rPr>
              <a:t>Gasoline layer floating on top will burn first</a:t>
            </a:r>
          </a:p>
          <a:p>
            <a:pPr lvl="1" eaLnBrk="1" hangingPunct="1">
              <a:defRPr/>
            </a:pPr>
            <a:r>
              <a:rPr lang="en-US" altLang="en-US" sz="2600" dirty="0">
                <a:solidFill>
                  <a:schemeClr val="bg1"/>
                </a:solidFill>
                <a:latin typeface="Arial" pitchFamily="34" charset="0"/>
                <a:ea typeface="ＭＳ Ｐゴシック" pitchFamily="34" charset="-128"/>
                <a:cs typeface="Arial" pitchFamily="34" charset="0"/>
              </a:rPr>
              <a:t>Ethanol water layer will burn next, flames and smoke may be diminished</a:t>
            </a:r>
          </a:p>
          <a:p>
            <a:pPr marL="457200" lvl="1" indent="0" algn="r"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a:p>
            <a:pPr marL="457200" lvl="1" indent="0" algn="r"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a:p>
            <a:pPr marL="457200" lvl="1" indent="0" algn="r"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a:p>
            <a:pPr marL="457200" lvl="1" indent="0" algn="r" eaLnBrk="1" hangingPunct="1">
              <a:buFont typeface="Arial" panose="020B0604020202020204" pitchFamily="34" charset="0"/>
              <a:buNone/>
              <a:defRPr/>
            </a:pPr>
            <a:endParaRPr lang="en-US" altLang="en-US" sz="900" dirty="0">
              <a:solidFill>
                <a:schemeClr val="bg1"/>
              </a:solidFill>
              <a:latin typeface="Arial" pitchFamily="34" charset="0"/>
              <a:ea typeface="ＭＳ Ｐゴシック" pitchFamily="34" charset="-128"/>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D2C219A-E181-4F13-BF8F-7E9ADE2F80AF}"/>
              </a:ext>
            </a:extLst>
          </p:cNvPr>
          <p:cNvSpPr>
            <a:spLocks noGrp="1"/>
          </p:cNvSpPr>
          <p:nvPr>
            <p:ph type="title"/>
          </p:nvPr>
        </p:nvSpPr>
        <p:spPr>
          <a:xfrm>
            <a:off x="609600" y="0"/>
            <a:ext cx="9601200" cy="17526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Activity 3.2: </a:t>
            </a:r>
            <a:b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t>Definitions</a:t>
            </a:r>
          </a:p>
        </p:txBody>
      </p:sp>
      <p:sp>
        <p:nvSpPr>
          <p:cNvPr id="36867" name="Rectangle 3">
            <a:extLst>
              <a:ext uri="{FF2B5EF4-FFF2-40B4-BE49-F238E27FC236}">
                <a16:creationId xmlns:a16="http://schemas.microsoft.com/office/drawing/2014/main" id="{21729343-2943-43F6-A88D-2ACCD001CCCC}"/>
              </a:ext>
            </a:extLst>
          </p:cNvPr>
          <p:cNvSpPr>
            <a:spLocks noGrp="1"/>
          </p:cNvSpPr>
          <p:nvPr>
            <p:ph type="body" idx="1"/>
          </p:nvPr>
        </p:nvSpPr>
        <p:spPr>
          <a:xfrm>
            <a:off x="609600" y="2514600"/>
            <a:ext cx="10972800" cy="4144963"/>
          </a:xfrm>
        </p:spPr>
        <p:txBody>
          <a:bodyPr/>
          <a:lstStyle/>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Purpose:</a:t>
            </a:r>
          </a:p>
          <a:p>
            <a:pPr lvl="1" eaLnBrk="1" hangingPunct="1">
              <a:lnSpc>
                <a:spcPct val="90000"/>
              </a:lnSpc>
            </a:pPr>
            <a:r>
              <a:rPr lang="en-US" altLang="en-US" sz="2600">
                <a:solidFill>
                  <a:schemeClr val="bg1"/>
                </a:solidFill>
                <a:latin typeface="Arial" panose="020B0604020202020204" pitchFamily="34" charset="0"/>
                <a:ea typeface="ＭＳ Ｐゴシック" panose="020B0600070205080204" pitchFamily="34" charset="-128"/>
                <a:cs typeface="Arial" panose="020B0604020202020204" pitchFamily="34" charset="0"/>
              </a:rPr>
              <a:t>To allow participants to identify the definitions related to ethanol &amp; ethanol-blended fuels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D9D38448-8B3C-49DD-90A2-137F5E83E7A6}"/>
              </a:ext>
            </a:extLst>
          </p:cNvPr>
          <p:cNvSpPr>
            <a:spLocks noGrp="1"/>
          </p:cNvSpPr>
          <p:nvPr>
            <p:ph type="title"/>
          </p:nvPr>
        </p:nvSpPr>
        <p:spPr>
          <a:xfrm>
            <a:off x="609600" y="0"/>
            <a:ext cx="9601200" cy="17526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Worksheet 3.2: </a:t>
            </a:r>
            <a:b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a:solidFill>
                  <a:schemeClr val="bg1"/>
                </a:solidFill>
                <a:latin typeface="Arial" panose="020B0604020202020204" pitchFamily="34" charset="0"/>
                <a:ea typeface="ＭＳ Ｐゴシック" panose="020B0600070205080204" pitchFamily="34" charset="-128"/>
                <a:cs typeface="Arial" panose="020B0604020202020204" pitchFamily="34" charset="0"/>
              </a:rPr>
              <a:t>Definitions</a:t>
            </a:r>
          </a:p>
        </p:txBody>
      </p:sp>
      <p:sp>
        <p:nvSpPr>
          <p:cNvPr id="38915" name="Rectangle 3">
            <a:extLst>
              <a:ext uri="{FF2B5EF4-FFF2-40B4-BE49-F238E27FC236}">
                <a16:creationId xmlns:a16="http://schemas.microsoft.com/office/drawing/2014/main" id="{EAB8BB19-9523-4B72-9B6B-6397687D12B0}"/>
              </a:ext>
            </a:extLst>
          </p:cNvPr>
          <p:cNvSpPr>
            <a:spLocks noGrp="1"/>
          </p:cNvSpPr>
          <p:nvPr>
            <p:ph sz="half" idx="1"/>
          </p:nvPr>
        </p:nvSpPr>
        <p:spPr>
          <a:xfrm>
            <a:off x="2057400" y="1905000"/>
            <a:ext cx="3581400" cy="4343400"/>
          </a:xfrm>
        </p:spPr>
        <p:txBody>
          <a:bodyPr/>
          <a:lstStyle/>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Polar solvent	</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Hydrocarbon</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Flash point</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Auto-ignition temperature	</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Specific gravity</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Vapor pressure</a:t>
            </a:r>
          </a:p>
        </p:txBody>
      </p:sp>
      <p:sp>
        <p:nvSpPr>
          <p:cNvPr id="38916" name="Rectangle 5">
            <a:extLst>
              <a:ext uri="{FF2B5EF4-FFF2-40B4-BE49-F238E27FC236}">
                <a16:creationId xmlns:a16="http://schemas.microsoft.com/office/drawing/2014/main" id="{07A99E35-6222-4DB6-BFE4-485EAE8B4973}"/>
              </a:ext>
            </a:extLst>
          </p:cNvPr>
          <p:cNvSpPr>
            <a:spLocks noGrp="1"/>
          </p:cNvSpPr>
          <p:nvPr>
            <p:ph sz="half" idx="2"/>
          </p:nvPr>
        </p:nvSpPr>
        <p:spPr>
          <a:xfrm>
            <a:off x="5257800" y="1905000"/>
            <a:ext cx="5410200" cy="4038600"/>
          </a:xfrm>
        </p:spPr>
        <p:txBody>
          <a:bodyPr/>
          <a:lstStyle/>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Vapor density</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Boiling point</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Flammable range</a:t>
            </a:r>
          </a:p>
          <a:p>
            <a:pPr lvl="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Upper explosive limit (UEL)</a:t>
            </a:r>
          </a:p>
          <a:p>
            <a:pPr lvl="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Lower explosive limit (LEL)</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Toxicity</a:t>
            </a:r>
          </a:p>
          <a:p>
            <a:pPr>
              <a:lnSpc>
                <a:spcPct val="80000"/>
              </a:lnSpc>
            </a:pPr>
            <a:r>
              <a:rPr lang="en-US" altLang="en-US">
                <a:solidFill>
                  <a:schemeClr val="bg1"/>
                </a:solidFill>
                <a:latin typeface="Arial" panose="020B0604020202020204" pitchFamily="34" charset="0"/>
                <a:ea typeface="ＭＳ Ｐゴシック" panose="020B0600070205080204" pitchFamily="34" charset="-128"/>
                <a:cs typeface="Arial" panose="020B0604020202020204" pitchFamily="34" charset="0"/>
              </a:rPr>
              <a:t>Flammable liquid</a:t>
            </a:r>
          </a:p>
          <a:p>
            <a:pPr>
              <a:lnSpc>
                <a:spcPct val="90000"/>
              </a:lnSpc>
            </a:pPr>
            <a:endParaRPr lang="en-US" altLang="en-US" sz="2600">
              <a:solidFill>
                <a:schemeClr val="bg1"/>
              </a:solidFill>
              <a:ea typeface="ＭＳ Ｐゴシック" panose="020B0600070205080204" pitchFamily="34" charset="-128"/>
            </a:endParaRPr>
          </a:p>
        </p:txBody>
      </p:sp>
      <p:sp>
        <p:nvSpPr>
          <p:cNvPr id="38917" name="Rectangle 7">
            <a:extLst>
              <a:ext uri="{FF2B5EF4-FFF2-40B4-BE49-F238E27FC236}">
                <a16:creationId xmlns:a16="http://schemas.microsoft.com/office/drawing/2014/main" id="{CA1A0343-6AC0-4889-AC19-3E6DCC480299}"/>
              </a:ext>
            </a:extLst>
          </p:cNvPr>
          <p:cNvSpPr>
            <a:spLocks noChangeArrowheads="1"/>
          </p:cNvSpPr>
          <p:nvPr/>
        </p:nvSpPr>
        <p:spPr bwMode="auto">
          <a:xfrm>
            <a:off x="6248400" y="1676400"/>
            <a:ext cx="41148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627063" algn="l"/>
              </a:tabLst>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627063" algn="l"/>
              </a:tabLst>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627063" algn="l"/>
              </a:tabLst>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627063" algn="l"/>
              </a:tabLst>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Char char="•"/>
            </a:pPr>
            <a:endParaRPr lang="en-US" altLang="en-US" sz="2400">
              <a:solidFill>
                <a:schemeClr val="bg1"/>
              </a:solidFill>
              <a:latin typeface="Arial" panose="020B0604020202020204" pitchFamily="34" charset="0"/>
            </a:endParaRPr>
          </a:p>
          <a:p>
            <a:pPr>
              <a:lnSpc>
                <a:spcPct val="90000"/>
              </a:lnSpc>
              <a:spcBef>
                <a:spcPct val="50000"/>
              </a:spcBef>
            </a:pPr>
            <a:endParaRPr lang="en-US" altLang="en-US" sz="240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FE45B32-F3AC-41CE-A3E8-DA7B5B6BE9EB}"/>
              </a:ext>
            </a:extLst>
          </p:cNvPr>
          <p:cNvSpPr>
            <a:spLocks noGrp="1"/>
          </p:cNvSpPr>
          <p:nvPr>
            <p:ph type="title"/>
          </p:nvPr>
        </p:nvSpPr>
        <p:spPr>
          <a:xfrm>
            <a:off x="609600" y="0"/>
            <a:ext cx="96012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Summary</a:t>
            </a:r>
          </a:p>
        </p:txBody>
      </p:sp>
      <p:sp>
        <p:nvSpPr>
          <p:cNvPr id="22531" name="Rectangle 3">
            <a:extLst>
              <a:ext uri="{FF2B5EF4-FFF2-40B4-BE49-F238E27FC236}">
                <a16:creationId xmlns:a16="http://schemas.microsoft.com/office/drawing/2014/main" id="{BC8C4010-7F48-47B5-B939-F8ECF9F4815B}"/>
              </a:ext>
            </a:extLst>
          </p:cNvPr>
          <p:cNvSpPr>
            <a:spLocks noGrp="1" noChangeArrowheads="1"/>
          </p:cNvSpPr>
          <p:nvPr>
            <p:ph type="body" idx="1"/>
          </p:nvPr>
        </p:nvSpPr>
        <p:spPr>
          <a:xfrm>
            <a:off x="609600" y="1600200"/>
            <a:ext cx="10896600" cy="4449763"/>
          </a:xfrm>
        </p:spPr>
        <p:txBody>
          <a:bodyPr/>
          <a:lstStyle/>
          <a:p>
            <a:pPr eaLnBrk="1" hangingPunct="1">
              <a:lnSpc>
                <a:spcPct val="90000"/>
              </a:lnSpc>
              <a:defRPr/>
            </a:pPr>
            <a:r>
              <a:rPr lang="en-US" altLang="en-US" sz="2800" dirty="0">
                <a:solidFill>
                  <a:schemeClr val="bg1"/>
                </a:solidFill>
                <a:latin typeface="Arial" pitchFamily="34" charset="0"/>
                <a:ea typeface="ＭＳ Ｐゴシック" pitchFamily="34" charset="-128"/>
                <a:cs typeface="Arial" pitchFamily="34" charset="0"/>
              </a:rPr>
              <a:t>Ethanol is a polar solvent, miscible with water, &amp; flammable</a:t>
            </a:r>
          </a:p>
          <a:p>
            <a:pPr eaLnBrk="1" hangingPunct="1">
              <a:lnSpc>
                <a:spcPct val="90000"/>
              </a:lnSpc>
              <a:defRPr/>
            </a:pPr>
            <a:r>
              <a:rPr lang="en-US" altLang="en-US" sz="2800" dirty="0">
                <a:solidFill>
                  <a:schemeClr val="bg1"/>
                </a:solidFill>
                <a:latin typeface="Arial" pitchFamily="34" charset="0"/>
                <a:ea typeface="ＭＳ Ｐゴシック" pitchFamily="34" charset="-128"/>
                <a:cs typeface="Arial" pitchFamily="34" charset="0"/>
              </a:rPr>
              <a:t>Higher content of ethanol means less visible black smoke, &amp; orange flame production</a:t>
            </a:r>
          </a:p>
          <a:p>
            <a:pPr eaLnBrk="1" hangingPunct="1">
              <a:defRPr/>
            </a:pPr>
            <a:r>
              <a:rPr lang="en-US" altLang="en-US" sz="2800" dirty="0">
                <a:solidFill>
                  <a:schemeClr val="bg1"/>
                </a:solidFill>
                <a:latin typeface="Arial" pitchFamily="34" charset="0"/>
                <a:ea typeface="ＭＳ Ｐゴシック" pitchFamily="34" charset="-128"/>
                <a:cs typeface="Arial" pitchFamily="34" charset="0"/>
              </a:rPr>
              <a:t>Best practice is the use of alcohol resistant foam</a:t>
            </a:r>
          </a:p>
          <a:p>
            <a:pPr lvl="1" eaLnBrk="1" hangingPunct="1">
              <a:defRPr/>
            </a:pPr>
            <a:r>
              <a:rPr lang="en-US" altLang="en-US" sz="2600" dirty="0">
                <a:solidFill>
                  <a:schemeClr val="bg1"/>
                </a:solidFill>
                <a:latin typeface="Arial" pitchFamily="34" charset="0"/>
                <a:ea typeface="ＭＳ Ｐゴシック" pitchFamily="34" charset="-128"/>
                <a:cs typeface="Arial" pitchFamily="34" charset="0"/>
              </a:rPr>
              <a:t>AR-AFFF</a:t>
            </a:r>
          </a:p>
          <a:p>
            <a:pPr lvl="1" eaLnBrk="1" hangingPunct="1">
              <a:defRPr/>
            </a:pPr>
            <a:endParaRPr lang="en-US" altLang="en-US" sz="2600" dirty="0">
              <a:solidFill>
                <a:schemeClr val="bg1"/>
              </a:solidFill>
              <a:latin typeface="Arial" pitchFamily="34" charset="0"/>
              <a:ea typeface="ＭＳ Ｐゴシック" pitchFamily="34" charset="-128"/>
              <a:cs typeface="Arial" pitchFamily="34" charset="0"/>
            </a:endParaRPr>
          </a:p>
          <a:p>
            <a:pPr lvl="1" eaLnBrk="1" hangingPunct="1">
              <a:defRPr/>
            </a:pPr>
            <a:endParaRPr lang="en-US" altLang="en-US" sz="2600" dirty="0">
              <a:solidFill>
                <a:schemeClr val="bg1"/>
              </a:solidFill>
              <a:latin typeface="Arial" pitchFamily="34" charset="0"/>
              <a:ea typeface="ＭＳ Ｐゴシック" pitchFamily="34" charset="-128"/>
              <a:cs typeface="Arial" pitchFamily="34" charset="0"/>
            </a:endParaRPr>
          </a:p>
          <a:p>
            <a:pPr lvl="1" eaLnBrk="1" hangingPunct="1">
              <a:defRPr/>
            </a:pPr>
            <a:endParaRPr lang="en-US" altLang="en-US" sz="2600" dirty="0">
              <a:solidFill>
                <a:schemeClr val="bg1"/>
              </a:solidFill>
              <a:latin typeface="Arial" pitchFamily="34" charset="0"/>
              <a:ea typeface="ＭＳ Ｐゴシック" pitchFamily="34" charset="-128"/>
              <a:cs typeface="Arial" pitchFamily="34" charset="0"/>
            </a:endParaRPr>
          </a:p>
          <a:p>
            <a:pPr marL="457200" lvl="1" indent="0" algn="r" eaLnBrk="1" hangingPunct="1">
              <a:buFont typeface="Arial" panose="020B0604020202020204" pitchFamily="34" charset="0"/>
              <a:buNone/>
              <a:defRPr/>
            </a:pPr>
            <a:endParaRPr lang="en-US" altLang="en-US" sz="800" dirty="0">
              <a:solidFill>
                <a:schemeClr val="bg1"/>
              </a:solidFill>
              <a:latin typeface="Arial" pitchFamily="34" charset="0"/>
              <a:ea typeface="ＭＳ Ｐゴシック" pitchFamily="34" charset="-128"/>
              <a:cs typeface="Arial" pitchFamily="34" charset="0"/>
            </a:endParaRPr>
          </a:p>
          <a:p>
            <a:pPr marL="457200" lvl="1" indent="0" algn="r" eaLnBrk="1" hangingPunct="1">
              <a:buFont typeface="Arial" panose="020B0604020202020204" pitchFamily="34" charset="0"/>
              <a:buNone/>
              <a:defRPr/>
            </a:pPr>
            <a:endParaRPr lang="en-US" altLang="en-US" sz="800" dirty="0">
              <a:solidFill>
                <a:schemeClr val="bg1"/>
              </a:solidFill>
              <a:latin typeface="Arial" pitchFamily="34" charset="0"/>
              <a:ea typeface="ＭＳ Ｐゴシック" pitchFamily="34" charset="-128"/>
              <a:cs typeface="Arial" pitchFamily="34" charset="0"/>
            </a:endParaRPr>
          </a:p>
          <a:p>
            <a:pPr eaLnBrk="1" hangingPunct="1">
              <a:lnSpc>
                <a:spcPct val="90000"/>
              </a:lnSpc>
              <a:defRPr/>
            </a:pPr>
            <a:endParaRPr lang="en-US" altLang="en-US" sz="2800" dirty="0">
              <a:solidFill>
                <a:schemeClr val="bg1"/>
              </a:solidFill>
              <a:latin typeface="Arial" pitchFamily="34" charset="0"/>
              <a:ea typeface="ＭＳ Ｐゴシック" pitchFamily="34" charset="-128"/>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B757AA0-A791-47E7-ACD2-906610D6BA89}"/>
              </a:ext>
            </a:extLst>
          </p:cNvPr>
          <p:cNvSpPr>
            <a:spLocks noGrp="1"/>
          </p:cNvSpPr>
          <p:nvPr>
            <p:ph type="title"/>
          </p:nvPr>
        </p:nvSpPr>
        <p:spPr>
          <a:xfrm>
            <a:off x="609600" y="0"/>
            <a:ext cx="9601200" cy="884238"/>
          </a:xfrm>
          <a:noFill/>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Objective</a:t>
            </a:r>
          </a:p>
        </p:txBody>
      </p:sp>
      <p:sp>
        <p:nvSpPr>
          <p:cNvPr id="7171" name="Rectangle 3">
            <a:extLst>
              <a:ext uri="{FF2B5EF4-FFF2-40B4-BE49-F238E27FC236}">
                <a16:creationId xmlns:a16="http://schemas.microsoft.com/office/drawing/2014/main" id="{D735ED3C-940E-4E01-8D83-C06D07DFDAD7}"/>
              </a:ext>
            </a:extLst>
          </p:cNvPr>
          <p:cNvSpPr>
            <a:spLocks noGrp="1"/>
          </p:cNvSpPr>
          <p:nvPr>
            <p:ph type="body" idx="1"/>
          </p:nvPr>
        </p:nvSpPr>
        <p:spPr>
          <a:xfrm>
            <a:off x="609600" y="1600200"/>
            <a:ext cx="10972800" cy="4373563"/>
          </a:xfrm>
        </p:spPr>
        <p:txBody>
          <a:bodyPr/>
          <a:lstStyle/>
          <a:p>
            <a:pPr marL="0" indent="0" eaLnBrk="1" hangingPunct="1">
              <a:lnSpc>
                <a:spcPct val="90000"/>
              </a:lnSpc>
              <a:buFont typeface="Arial" panose="020B0604020202020204" pitchFamily="34" charset="0"/>
              <a:buNone/>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Upon the completion of this module, participants should be able to describe the chemical &amp; physical differences between gasoline, ethanol &amp; ethanol-blended fuels.</a:t>
            </a:r>
          </a:p>
        </p:txBody>
      </p:sp>
      <p:pic>
        <p:nvPicPr>
          <p:cNvPr id="7172" name="Picture 1">
            <a:extLst>
              <a:ext uri="{FF2B5EF4-FFF2-40B4-BE49-F238E27FC236}">
                <a16:creationId xmlns:a16="http://schemas.microsoft.com/office/drawing/2014/main" id="{7F113BB1-71F5-47BA-8741-6029CEDFD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819400"/>
            <a:ext cx="4419600" cy="30273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8776024-FBF1-478B-B9EF-3AE736DFF407}"/>
              </a:ext>
            </a:extLst>
          </p:cNvPr>
          <p:cNvSpPr>
            <a:spLocks noGrp="1"/>
          </p:cNvSpPr>
          <p:nvPr>
            <p:ph type="title"/>
          </p:nvPr>
        </p:nvSpPr>
        <p:spPr>
          <a:xfrm>
            <a:off x="609600" y="0"/>
            <a:ext cx="95250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Introduction</a:t>
            </a:r>
          </a:p>
        </p:txBody>
      </p:sp>
      <p:sp>
        <p:nvSpPr>
          <p:cNvPr id="9219" name="Rectangle 3">
            <a:extLst>
              <a:ext uri="{FF2B5EF4-FFF2-40B4-BE49-F238E27FC236}">
                <a16:creationId xmlns:a16="http://schemas.microsoft.com/office/drawing/2014/main" id="{8E41C74E-6EB5-4201-9AFB-5454600E0221}"/>
              </a:ext>
            </a:extLst>
          </p:cNvPr>
          <p:cNvSpPr>
            <a:spLocks noGrp="1"/>
          </p:cNvSpPr>
          <p:nvPr>
            <p:ph type="body" idx="1"/>
          </p:nvPr>
        </p:nvSpPr>
        <p:spPr>
          <a:xfrm>
            <a:off x="609600" y="1600200"/>
            <a:ext cx="10972800" cy="4419600"/>
          </a:xfrm>
        </p:spPr>
        <p:txBody>
          <a:bodyPr/>
          <a:lstStyle/>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Characteristics of gasoline </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Characteristics of ethanol</a:t>
            </a:r>
          </a:p>
          <a:p>
            <a:pPr eaLnBrk="1" hangingPunct="1">
              <a:lnSpc>
                <a:spcPct val="90000"/>
              </a:lnSpc>
            </a:pPr>
            <a:r>
              <a:rPr lang="en-US" altLang="en-US" sz="2800">
                <a:solidFill>
                  <a:schemeClr val="bg1"/>
                </a:solidFill>
                <a:latin typeface="Arial" panose="020B0604020202020204" pitchFamily="34" charset="0"/>
                <a:ea typeface="ＭＳ Ｐゴシック" panose="020B0600070205080204" pitchFamily="34" charset="-128"/>
                <a:cs typeface="Arial" panose="020B0604020202020204" pitchFamily="34" charset="0"/>
              </a:rPr>
              <a:t>Conditions under which ethanol-blended fuels will retain chemical characteristics different than an all hydrocarbon fuel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7478D4A-4CD3-4D02-AFF6-64065D0EC31A}"/>
              </a:ext>
            </a:extLst>
          </p:cNvPr>
          <p:cNvSpPr>
            <a:spLocks noGrp="1"/>
          </p:cNvSpPr>
          <p:nvPr>
            <p:ph type="title"/>
          </p:nvPr>
        </p:nvSpPr>
        <p:spPr>
          <a:xfrm>
            <a:off x="609600" y="0"/>
            <a:ext cx="9601200" cy="808038"/>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Characteristics of Gasoline</a:t>
            </a:r>
          </a:p>
        </p:txBody>
      </p:sp>
      <p:sp>
        <p:nvSpPr>
          <p:cNvPr id="11267" name="Rectangle 3">
            <a:extLst>
              <a:ext uri="{FF2B5EF4-FFF2-40B4-BE49-F238E27FC236}">
                <a16:creationId xmlns:a16="http://schemas.microsoft.com/office/drawing/2014/main" id="{C20CD298-55F8-4D1B-B25F-A8FAF56B6D22}"/>
              </a:ext>
            </a:extLst>
          </p:cNvPr>
          <p:cNvSpPr>
            <a:spLocks noGrp="1"/>
          </p:cNvSpPr>
          <p:nvPr>
            <p:ph idx="1"/>
          </p:nvPr>
        </p:nvSpPr>
        <p:spPr>
          <a:xfrm>
            <a:off x="609600" y="1600200"/>
            <a:ext cx="6400800" cy="4449763"/>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rPr>
              <a:t>Insoluble in water</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rPr>
              <a:t>Produced from crude oil </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rPr>
              <a:t>Harmful effects after long-term &amp; high-level exposure</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rPr>
              <a:t>Smoke from burning gasoline is black &amp; has toxic components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rPr>
              <a:t>Significant hazard is flammability:</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rPr>
              <a:t>Fairly narrow range of flammability</a:t>
            </a:r>
          </a:p>
          <a:p>
            <a:pPr lvl="2" eaLnBrk="1" hangingPunct="1">
              <a:lnSpc>
                <a:spcPct val="90000"/>
              </a:lnSpc>
            </a:pPr>
            <a:r>
              <a:rPr lang="en-US" altLang="en-US" dirty="0">
                <a:solidFill>
                  <a:srgbClr val="FFC000"/>
                </a:solidFill>
                <a:latin typeface="Arial" panose="020B0604020202020204" pitchFamily="34" charset="0"/>
                <a:ea typeface="ＭＳ Ｐゴシック" panose="020B0600070205080204" pitchFamily="34" charset="-128"/>
              </a:rPr>
              <a:t>1.4% - 7.6% by volume in air</a:t>
            </a:r>
          </a:p>
        </p:txBody>
      </p:sp>
      <p:pic>
        <p:nvPicPr>
          <p:cNvPr id="2" name="Picture 1">
            <a:extLst>
              <a:ext uri="{FF2B5EF4-FFF2-40B4-BE49-F238E27FC236}">
                <a16:creationId xmlns:a16="http://schemas.microsoft.com/office/drawing/2014/main" id="{F8F6514E-4838-49E0-8142-13BF86819D0C}"/>
              </a:ext>
            </a:extLst>
          </p:cNvPr>
          <p:cNvPicPr>
            <a:picLocks noChangeAspect="1"/>
          </p:cNvPicPr>
          <p:nvPr/>
        </p:nvPicPr>
        <p:blipFill rotWithShape="1">
          <a:blip r:embed="rId3"/>
          <a:srcRect l="4282" t="4638" r="4214" b="4928"/>
          <a:stretch/>
        </p:blipFill>
        <p:spPr>
          <a:xfrm>
            <a:off x="6919913" y="1943100"/>
            <a:ext cx="4510087" cy="30861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123E336-93E5-47D3-BBCB-7FDB5AFCA903}"/>
              </a:ext>
            </a:extLst>
          </p:cNvPr>
          <p:cNvSpPr>
            <a:spLocks noGrp="1"/>
          </p:cNvSpPr>
          <p:nvPr>
            <p:ph type="title" idx="4294967295"/>
          </p:nvPr>
        </p:nvSpPr>
        <p:spPr>
          <a:xfrm>
            <a:off x="609600" y="0"/>
            <a:ext cx="9525000" cy="838200"/>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Gasoline Production</a:t>
            </a:r>
          </a:p>
        </p:txBody>
      </p:sp>
      <p:sp>
        <p:nvSpPr>
          <p:cNvPr id="13315" name="Rectangle 5">
            <a:extLst>
              <a:ext uri="{FF2B5EF4-FFF2-40B4-BE49-F238E27FC236}">
                <a16:creationId xmlns:a16="http://schemas.microsoft.com/office/drawing/2014/main" id="{11F4607E-49CB-48AE-8FB1-2FF72EA930C1}"/>
              </a:ext>
            </a:extLst>
          </p:cNvPr>
          <p:cNvSpPr>
            <a:spLocks noChangeArrowheads="1"/>
          </p:cNvSpPr>
          <p:nvPr/>
        </p:nvSpPr>
        <p:spPr bwMode="auto">
          <a:xfrm>
            <a:off x="3895725" y="221456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cs typeface="Arial" panose="020B0604020202020204" pitchFamily="34" charset="0"/>
            </a:endParaRPr>
          </a:p>
        </p:txBody>
      </p:sp>
      <p:pic>
        <p:nvPicPr>
          <p:cNvPr id="14340" name="Picture 1">
            <a:extLst>
              <a:ext uri="{FF2B5EF4-FFF2-40B4-BE49-F238E27FC236}">
                <a16:creationId xmlns:a16="http://schemas.microsoft.com/office/drawing/2014/main" id="{D81FC62E-8F78-4F5A-A205-D4870AC94F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143000"/>
            <a:ext cx="5715000" cy="45720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078EC69-DB20-44E2-A8A0-1C6B719D1732}"/>
              </a:ext>
            </a:extLst>
          </p:cNvPr>
          <p:cNvSpPr>
            <a:spLocks noGrp="1"/>
          </p:cNvSpPr>
          <p:nvPr>
            <p:ph type="title"/>
          </p:nvPr>
        </p:nvSpPr>
        <p:spPr>
          <a:xfrm>
            <a:off x="609600" y="0"/>
            <a:ext cx="96012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Characteristics of Ethanol</a:t>
            </a:r>
          </a:p>
        </p:txBody>
      </p:sp>
      <p:sp>
        <p:nvSpPr>
          <p:cNvPr id="15363" name="Rectangle 3">
            <a:extLst>
              <a:ext uri="{FF2B5EF4-FFF2-40B4-BE49-F238E27FC236}">
                <a16:creationId xmlns:a16="http://schemas.microsoft.com/office/drawing/2014/main" id="{558DBB55-86A8-4383-9076-1A0A14647F2B}"/>
              </a:ext>
            </a:extLst>
          </p:cNvPr>
          <p:cNvSpPr>
            <a:spLocks noGrp="1"/>
          </p:cNvSpPr>
          <p:nvPr>
            <p:ph idx="1"/>
          </p:nvPr>
        </p:nvSpPr>
        <p:spPr>
          <a:xfrm>
            <a:off x="609600" y="1600200"/>
            <a:ext cx="10972800" cy="44196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Renewable fuel source produced by fermentation &amp; distillation processes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Most common feedstock in U.S. is corn</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Other feedstock include corn cobs, corn </a:t>
            </a:r>
            <a:r>
              <a:rPr lang="en-US" altLang="en-US" sz="2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stover</a:t>
            </a: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switchgrass, etc.</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Ethanol used with motor fuels must be denatured with 2% - 5% natural gasoline or similar hydrocarbon before transportation to bulk storage facilities</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Denaturant has minimal effects on characteristics except for flash point</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The addition of denaturant further depresses the flash point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54071F1-C921-4333-BB6C-80B8D388A0D5}"/>
              </a:ext>
            </a:extLst>
          </p:cNvPr>
          <p:cNvSpPr>
            <a:spLocks noGrp="1"/>
          </p:cNvSpPr>
          <p:nvPr>
            <p:ph type="title"/>
          </p:nvPr>
        </p:nvSpPr>
        <p:spPr>
          <a:xfrm>
            <a:off x="609600" y="0"/>
            <a:ext cx="9601200" cy="838200"/>
          </a:xfrm>
        </p:spPr>
        <p:txBody>
          <a:bodyPr/>
          <a:lstStyle/>
          <a:p>
            <a:pPr eaLnBrk="1" hangingPunct="1"/>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Ethanol Production</a:t>
            </a:r>
          </a:p>
        </p:txBody>
      </p:sp>
      <p:pic>
        <p:nvPicPr>
          <p:cNvPr id="3" name="Picture 2" descr="A screenshot of a cell phone&#10;&#10;Description automatically generated">
            <a:extLst>
              <a:ext uri="{FF2B5EF4-FFF2-40B4-BE49-F238E27FC236}">
                <a16:creationId xmlns:a16="http://schemas.microsoft.com/office/drawing/2014/main" id="{76221CE7-05CF-4CA5-A867-CDE708AD2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088" y="1112838"/>
            <a:ext cx="6473825" cy="4632325"/>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1FDAA13-0C81-4585-B37B-4E00DB72FF85}"/>
              </a:ext>
            </a:extLst>
          </p:cNvPr>
          <p:cNvSpPr>
            <a:spLocks noGrp="1"/>
          </p:cNvSpPr>
          <p:nvPr>
            <p:ph type="title"/>
          </p:nvPr>
        </p:nvSpPr>
        <p:spPr>
          <a:xfrm>
            <a:off x="609600" y="152400"/>
            <a:ext cx="8839200" cy="1295400"/>
          </a:xfrm>
        </p:spPr>
        <p:txBody>
          <a:bodyPr/>
          <a:lstStyle/>
          <a:p>
            <a:pPr eaLnBrk="1" hangingPunct="1"/>
            <a: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t>Characteristics of Denatured </a:t>
            </a:r>
            <a:br>
              <a:rPr lang="en-US" altLang="en-US" sz="4400" b="0" dirty="0">
                <a:solidFill>
                  <a:srgbClr val="003175"/>
                </a:solidFill>
                <a:latin typeface="Arial" panose="020B0604020202020204" pitchFamily="34" charset="0"/>
                <a:ea typeface="ＭＳ Ｐゴシック" panose="020B0600070205080204" pitchFamily="34" charset="-128"/>
                <a:cs typeface="Arial" panose="020B0604020202020204" pitchFamily="34" charset="0"/>
              </a:rPr>
            </a:br>
            <a:r>
              <a:rPr lang="en-US" altLang="en-US" sz="4400" b="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Fuel Ethanol </a:t>
            </a:r>
          </a:p>
        </p:txBody>
      </p:sp>
      <p:sp>
        <p:nvSpPr>
          <p:cNvPr id="19459" name="Rectangle 3">
            <a:extLst>
              <a:ext uri="{FF2B5EF4-FFF2-40B4-BE49-F238E27FC236}">
                <a16:creationId xmlns:a16="http://schemas.microsoft.com/office/drawing/2014/main" id="{913B88FD-0350-4E69-99E9-137A1F0BAE35}"/>
              </a:ext>
            </a:extLst>
          </p:cNvPr>
          <p:cNvSpPr>
            <a:spLocks noGrp="1"/>
          </p:cNvSpPr>
          <p:nvPr>
            <p:ph idx="1"/>
          </p:nvPr>
        </p:nvSpPr>
        <p:spPr>
          <a:xfrm>
            <a:off x="609600" y="1600200"/>
            <a:ext cx="8458200" cy="5105400"/>
          </a:xfrm>
        </p:spPr>
        <p:txBody>
          <a:bodyPr/>
          <a:lstStyle/>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Polar solvent</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Miscible in water</a:t>
            </a:r>
          </a:p>
          <a:p>
            <a:pPr eaLnBrk="1" hangingPunct="1">
              <a:lnSpc>
                <a:spcPct val="90000"/>
              </a:lnSpc>
            </a:pPr>
            <a:r>
              <a:rPr lang="en-US" altLang="en-US" sz="28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Greatest hazard as motor fuel component is flammability</a:t>
            </a:r>
          </a:p>
          <a:p>
            <a:pPr lvl="1" eaLnBrk="1" hangingPunct="1">
              <a:lnSpc>
                <a:spcPct val="90000"/>
              </a:lnSpc>
            </a:pPr>
            <a:r>
              <a:rPr lang="en-US" altLang="en-US" sz="2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Wider flammable range than gasoline:</a:t>
            </a:r>
          </a:p>
          <a:p>
            <a:pPr lvl="2" eaLnBrk="1" hangingPunct="1">
              <a:lnSpc>
                <a:spcPct val="90000"/>
              </a:lnSpc>
            </a:pPr>
            <a:r>
              <a:rPr lang="en-US" altLang="en-US" dirty="0">
                <a:solidFill>
                  <a:srgbClr val="FFB005"/>
                </a:solidFill>
                <a:latin typeface="Arial" panose="020B0604020202020204" pitchFamily="34" charset="0"/>
                <a:ea typeface="ＭＳ Ｐゴシック" panose="020B0600070205080204" pitchFamily="34" charset="-128"/>
                <a:cs typeface="Arial" panose="020B0604020202020204" pitchFamily="34" charset="0"/>
              </a:rPr>
              <a:t>3% - 19% by volume in air</a:t>
            </a:r>
          </a:p>
          <a:p>
            <a:pPr marL="914400" lvl="2" indent="0" eaLnBrk="1" hangingPunct="1">
              <a:lnSpc>
                <a:spcPct val="90000"/>
              </a:lnSpc>
              <a:buNone/>
            </a:pPr>
            <a:endParaRPr lang="en-US" altLang="en-US" dirty="0">
              <a:solidFill>
                <a:srgbClr val="FFFF00"/>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a:extLst>
              <a:ext uri="{FF2B5EF4-FFF2-40B4-BE49-F238E27FC236}">
                <a16:creationId xmlns:a16="http://schemas.microsoft.com/office/drawing/2014/main" id="{E40D06F7-1676-4F1B-B65F-7A2B942B2E67}"/>
              </a:ext>
            </a:extLst>
          </p:cNvPr>
          <p:cNvPicPr>
            <a:picLocks noChangeAspect="1"/>
          </p:cNvPicPr>
          <p:nvPr/>
        </p:nvPicPr>
        <p:blipFill rotWithShape="1">
          <a:blip r:embed="rId3"/>
          <a:srcRect l="68750" t="14444" r="19375" b="18704"/>
          <a:stretch/>
        </p:blipFill>
        <p:spPr>
          <a:xfrm>
            <a:off x="8382000" y="1257300"/>
            <a:ext cx="2743200" cy="43434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0A7BFBD-7F55-4F2E-9A52-FA2D5FCFAFAE}"/>
              </a:ext>
            </a:extLst>
          </p:cNvPr>
          <p:cNvSpPr>
            <a:spLocks noGrp="1"/>
          </p:cNvSpPr>
          <p:nvPr>
            <p:ph type="title"/>
          </p:nvPr>
        </p:nvSpPr>
        <p:spPr>
          <a:xfrm>
            <a:off x="609600" y="0"/>
            <a:ext cx="10134600" cy="881063"/>
          </a:xfrm>
        </p:spPr>
        <p:txBody>
          <a:bodyPr/>
          <a:lstStyle/>
          <a:p>
            <a:r>
              <a:rPr lang="en-US" altLang="en-US" sz="4400" b="0">
                <a:solidFill>
                  <a:srgbClr val="003175"/>
                </a:solidFill>
                <a:latin typeface="Arial" panose="020B0604020202020204" pitchFamily="34" charset="0"/>
                <a:ea typeface="ＭＳ Ｐゴシック" panose="020B0600070205080204" pitchFamily="34" charset="-128"/>
                <a:cs typeface="Arial" panose="020B0604020202020204" pitchFamily="34" charset="0"/>
              </a:rPr>
              <a:t>Chemical Properties Comparison</a:t>
            </a:r>
          </a:p>
        </p:txBody>
      </p:sp>
      <p:graphicFrame>
        <p:nvGraphicFramePr>
          <p:cNvPr id="3" name="Content Placeholder 2">
            <a:extLst>
              <a:ext uri="{FF2B5EF4-FFF2-40B4-BE49-F238E27FC236}">
                <a16:creationId xmlns:a16="http://schemas.microsoft.com/office/drawing/2014/main" id="{7739E0AC-21C1-4A70-8BE1-DB367DD6F059}"/>
              </a:ext>
            </a:extLst>
          </p:cNvPr>
          <p:cNvGraphicFramePr>
            <a:graphicFrameLocks noGrp="1"/>
          </p:cNvGraphicFramePr>
          <p:nvPr>
            <p:ph idx="1"/>
            <p:extLst>
              <p:ext uri="{D42A27DB-BD31-4B8C-83A1-F6EECF244321}">
                <p14:modId xmlns:p14="http://schemas.microsoft.com/office/powerpoint/2010/main" val="3234393378"/>
              </p:ext>
            </p:extLst>
          </p:nvPr>
        </p:nvGraphicFramePr>
        <p:xfrm>
          <a:off x="2476500" y="1169988"/>
          <a:ext cx="7239000" cy="4545498"/>
        </p:xfrm>
        <a:graphic>
          <a:graphicData uri="http://schemas.openxmlformats.org/drawingml/2006/table">
            <a:tbl>
              <a:tblPr>
                <a:effectLst>
                  <a:outerShdw blurRad="50800" dist="38100" dir="2700000" algn="tl" rotWithShape="0">
                    <a:prstClr val="black">
                      <a:alpha val="40000"/>
                    </a:prstClr>
                  </a:outerShdw>
                </a:effectLst>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830957">
                <a:tc>
                  <a:txBody>
                    <a:bodyPr/>
                    <a:lstStyle/>
                    <a:p>
                      <a:pPr marL="0" marR="0" algn="ctr" fontAlgn="base">
                        <a:lnSpc>
                          <a:spcPct val="115000"/>
                        </a:lnSpc>
                        <a:spcBef>
                          <a:spcPts val="0"/>
                        </a:spcBef>
                        <a:spcAft>
                          <a:spcPts val="0"/>
                        </a:spcAft>
                      </a:pPr>
                      <a:r>
                        <a:rPr lang="en-US" sz="2200" kern="1200" dirty="0">
                          <a:solidFill>
                            <a:srgbClr val="FFFFFF"/>
                          </a:solidFill>
                          <a:effectLst/>
                          <a:latin typeface="Calibri"/>
                          <a:ea typeface="MS PGothic"/>
                          <a:cs typeface="Arial"/>
                        </a:rPr>
                        <a:t>Property</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fontAlgn="base">
                        <a:lnSpc>
                          <a:spcPct val="115000"/>
                        </a:lnSpc>
                        <a:spcBef>
                          <a:spcPts val="0"/>
                        </a:spcBef>
                        <a:spcAft>
                          <a:spcPts val="0"/>
                        </a:spcAft>
                      </a:pPr>
                      <a:r>
                        <a:rPr lang="en-US" sz="2200" kern="1200" dirty="0">
                          <a:solidFill>
                            <a:srgbClr val="FFFFFF"/>
                          </a:solidFill>
                          <a:effectLst/>
                          <a:latin typeface="Calibri"/>
                          <a:ea typeface="MS PGothic"/>
                          <a:cs typeface="Arial"/>
                        </a:rPr>
                        <a:t>Gasoline</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marR="0" algn="ctr" fontAlgn="base">
                        <a:lnSpc>
                          <a:spcPct val="115000"/>
                        </a:lnSpc>
                        <a:spcBef>
                          <a:spcPts val="0"/>
                        </a:spcBef>
                        <a:spcAft>
                          <a:spcPts val="0"/>
                        </a:spcAft>
                      </a:pPr>
                      <a:r>
                        <a:rPr lang="en-US" sz="2200" kern="1200" dirty="0">
                          <a:solidFill>
                            <a:srgbClr val="FFFFFF"/>
                          </a:solidFill>
                          <a:effectLst/>
                          <a:latin typeface="Calibri"/>
                          <a:ea typeface="MS PGothic"/>
                          <a:cs typeface="Arial"/>
                        </a:rPr>
                        <a:t>Denatured Fuel Ethanol</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Flash Point</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spc="300" dirty="0">
                          <a:solidFill>
                            <a:srgbClr val="000000"/>
                          </a:solidFill>
                          <a:effectLst/>
                          <a:latin typeface="Arial"/>
                          <a:ea typeface="MS PGothic"/>
                          <a:cs typeface="Times New Roman"/>
                        </a:rPr>
                        <a:t>-</a:t>
                      </a:r>
                      <a:r>
                        <a:rPr lang="en-US" sz="1800" kern="1200" dirty="0">
                          <a:solidFill>
                            <a:srgbClr val="000000"/>
                          </a:solidFill>
                          <a:effectLst/>
                          <a:latin typeface="Arial"/>
                          <a:ea typeface="MS PGothic"/>
                          <a:cs typeface="Times New Roman"/>
                        </a:rPr>
                        <a:t>45</a:t>
                      </a:r>
                      <a:r>
                        <a:rPr lang="en-US" sz="1800" kern="1200" baseline="30000" dirty="0">
                          <a:solidFill>
                            <a:srgbClr val="000000"/>
                          </a:solidFill>
                          <a:effectLst/>
                          <a:latin typeface="Arial"/>
                          <a:ea typeface="MS PGothic"/>
                          <a:cs typeface="Times New Roman"/>
                        </a:rPr>
                        <a:t>0</a:t>
                      </a:r>
                      <a:r>
                        <a:rPr lang="en-US" sz="1800" kern="1200" dirty="0">
                          <a:solidFill>
                            <a:srgbClr val="000000"/>
                          </a:solidFill>
                          <a:effectLst/>
                          <a:latin typeface="Arial"/>
                          <a:ea typeface="MS PGothic"/>
                          <a:cs typeface="Times New Roman"/>
                        </a:rPr>
                        <a:t>F</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spc="300" dirty="0">
                          <a:solidFill>
                            <a:srgbClr val="000000"/>
                          </a:solidFill>
                          <a:effectLst/>
                          <a:latin typeface="Arial"/>
                          <a:ea typeface="MS PGothic"/>
                          <a:cs typeface="Times New Roman"/>
                        </a:rPr>
                        <a:t>-</a:t>
                      </a:r>
                      <a:r>
                        <a:rPr lang="en-US" sz="1800" kern="1200" dirty="0">
                          <a:solidFill>
                            <a:srgbClr val="000000"/>
                          </a:solidFill>
                          <a:effectLst/>
                          <a:latin typeface="Arial"/>
                          <a:ea typeface="MS PGothic"/>
                          <a:cs typeface="Times New Roman"/>
                        </a:rPr>
                        <a:t>5</a:t>
                      </a:r>
                      <a:r>
                        <a:rPr lang="en-US" sz="1800" kern="1200" baseline="30000" dirty="0">
                          <a:solidFill>
                            <a:srgbClr val="000000"/>
                          </a:solidFill>
                          <a:effectLst/>
                          <a:latin typeface="Arial"/>
                          <a:ea typeface="MS PGothic"/>
                          <a:cs typeface="Times New Roman"/>
                        </a:rPr>
                        <a:t>0</a:t>
                      </a:r>
                      <a:r>
                        <a:rPr lang="en-US" sz="1800" kern="1200" dirty="0">
                          <a:solidFill>
                            <a:srgbClr val="000000"/>
                          </a:solidFill>
                          <a:effectLst/>
                          <a:latin typeface="Arial"/>
                          <a:ea typeface="MS PGothic"/>
                          <a:cs typeface="Times New Roman"/>
                        </a:rPr>
                        <a:t>F</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1"/>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Auto Ignition Temp</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530 - 853</a:t>
                      </a:r>
                      <a:r>
                        <a:rPr lang="en-US" sz="1800" kern="1200" baseline="30000">
                          <a:solidFill>
                            <a:srgbClr val="000000"/>
                          </a:solidFill>
                          <a:effectLst/>
                          <a:latin typeface="Arial"/>
                          <a:ea typeface="MS PGothic"/>
                          <a:cs typeface="Times New Roman"/>
                        </a:rPr>
                        <a:t>0</a:t>
                      </a:r>
                      <a:r>
                        <a:rPr lang="en-US" sz="1800" kern="1200">
                          <a:solidFill>
                            <a:srgbClr val="000000"/>
                          </a:solidFill>
                          <a:effectLst/>
                          <a:latin typeface="Arial"/>
                          <a:ea typeface="MS PGothic"/>
                          <a:cs typeface="Times New Roman"/>
                        </a:rPr>
                        <a:t>F</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dirty="0">
                          <a:solidFill>
                            <a:srgbClr val="000000"/>
                          </a:solidFill>
                          <a:effectLst/>
                          <a:latin typeface="Arial"/>
                          <a:ea typeface="MS PGothic"/>
                          <a:cs typeface="Times New Roman"/>
                        </a:rPr>
                        <a:t>709</a:t>
                      </a:r>
                      <a:r>
                        <a:rPr lang="en-US" sz="1800" kern="1200" baseline="30000" dirty="0">
                          <a:solidFill>
                            <a:srgbClr val="000000"/>
                          </a:solidFill>
                          <a:effectLst/>
                          <a:latin typeface="Arial"/>
                          <a:ea typeface="MS PGothic"/>
                          <a:cs typeface="Times New Roman"/>
                        </a:rPr>
                        <a:t>0</a:t>
                      </a:r>
                      <a:r>
                        <a:rPr lang="en-US" sz="1800" kern="1200" dirty="0">
                          <a:solidFill>
                            <a:srgbClr val="000000"/>
                          </a:solidFill>
                          <a:effectLst/>
                          <a:latin typeface="Arial"/>
                          <a:ea typeface="MS PGothic"/>
                          <a:cs typeface="Times New Roman"/>
                        </a:rPr>
                        <a:t>F</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Specific Gravity</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0.72 – 0.76</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0.79</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Vapor Density</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dirty="0">
                          <a:solidFill>
                            <a:srgbClr val="000000"/>
                          </a:solidFill>
                          <a:effectLst/>
                          <a:latin typeface="Arial"/>
                          <a:ea typeface="MS PGothic"/>
                          <a:cs typeface="Times New Roman"/>
                        </a:rPr>
                        <a:t>3 - 4</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1.5</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4"/>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Vapor Pressure</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8 - 15psi</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~3psi</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5"/>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Boiling Point</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100 - 400</a:t>
                      </a:r>
                      <a:r>
                        <a:rPr lang="en-US" sz="1800" kern="1200" baseline="30000">
                          <a:solidFill>
                            <a:srgbClr val="000000"/>
                          </a:solidFill>
                          <a:effectLst/>
                          <a:latin typeface="Arial"/>
                          <a:ea typeface="MS PGothic"/>
                          <a:cs typeface="Times New Roman"/>
                        </a:rPr>
                        <a:t>0</a:t>
                      </a:r>
                      <a:r>
                        <a:rPr lang="en-US" sz="1800" kern="1200">
                          <a:solidFill>
                            <a:srgbClr val="000000"/>
                          </a:solidFill>
                          <a:effectLst/>
                          <a:latin typeface="Arial"/>
                          <a:ea typeface="MS PGothic"/>
                          <a:cs typeface="Times New Roman"/>
                        </a:rPr>
                        <a:t>F</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165 - 175</a:t>
                      </a:r>
                      <a:r>
                        <a:rPr lang="en-US" sz="1800" kern="1200" baseline="30000">
                          <a:solidFill>
                            <a:srgbClr val="000000"/>
                          </a:solidFill>
                          <a:effectLst/>
                          <a:latin typeface="Arial"/>
                          <a:ea typeface="MS PGothic"/>
                          <a:cs typeface="Times New Roman"/>
                        </a:rPr>
                        <a:t>0</a:t>
                      </a:r>
                      <a:r>
                        <a:rPr lang="en-US" sz="1800" kern="1200">
                          <a:solidFill>
                            <a:srgbClr val="000000"/>
                          </a:solidFill>
                          <a:effectLst/>
                          <a:latin typeface="Arial"/>
                          <a:ea typeface="MS PGothic"/>
                          <a:cs typeface="Times New Roman"/>
                        </a:rPr>
                        <a:t>F</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6"/>
                  </a:ext>
                </a:extLst>
              </a:tr>
              <a:tr h="377625">
                <a:tc>
                  <a:txBody>
                    <a:bodyPr/>
                    <a:lstStyle/>
                    <a:p>
                      <a:pPr marL="0" marR="0" fontAlgn="base">
                        <a:lnSpc>
                          <a:spcPct val="115000"/>
                        </a:lnSpc>
                        <a:spcBef>
                          <a:spcPts val="0"/>
                        </a:spcBef>
                        <a:spcAft>
                          <a:spcPts val="0"/>
                        </a:spcAft>
                      </a:pPr>
                      <a:r>
                        <a:rPr lang="en-US" sz="1800" kern="1200">
                          <a:solidFill>
                            <a:srgbClr val="000000"/>
                          </a:solidFill>
                          <a:effectLst/>
                          <a:latin typeface="Arial"/>
                          <a:ea typeface="MS PGothic"/>
                          <a:cs typeface="Times New Roman"/>
                        </a:rPr>
                        <a:t>Flammable Range</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1.4% - 7.6%</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3% - 19%</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7"/>
                  </a:ext>
                </a:extLst>
              </a:tr>
              <a:tr h="693053">
                <a:tc>
                  <a:txBody>
                    <a:bodyPr/>
                    <a:lstStyle/>
                    <a:p>
                      <a:pPr marL="0" marR="0" fontAlgn="base">
                        <a:lnSpc>
                          <a:spcPct val="115000"/>
                        </a:lnSpc>
                        <a:spcBef>
                          <a:spcPts val="0"/>
                        </a:spcBef>
                        <a:spcAft>
                          <a:spcPts val="0"/>
                        </a:spcAft>
                      </a:pPr>
                      <a:r>
                        <a:rPr lang="en-US" sz="1800" kern="1200" dirty="0">
                          <a:solidFill>
                            <a:srgbClr val="000000"/>
                          </a:solidFill>
                          <a:effectLst/>
                          <a:latin typeface="Arial"/>
                          <a:ea typeface="MS PGothic"/>
                          <a:cs typeface="Times New Roman"/>
                        </a:rPr>
                        <a:t>Smoke Characteristics</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Black</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Slight</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10008"/>
                  </a:ext>
                </a:extLst>
              </a:tr>
              <a:tr h="377625">
                <a:tc>
                  <a:txBody>
                    <a:bodyPr/>
                    <a:lstStyle/>
                    <a:p>
                      <a:pPr marL="0" marR="0" fontAlgn="base">
                        <a:lnSpc>
                          <a:spcPct val="115000"/>
                        </a:lnSpc>
                        <a:spcBef>
                          <a:spcPts val="0"/>
                        </a:spcBef>
                        <a:spcAft>
                          <a:spcPts val="0"/>
                        </a:spcAft>
                      </a:pPr>
                      <a:r>
                        <a:rPr lang="en-US" sz="1800" kern="1200" dirty="0">
                          <a:solidFill>
                            <a:srgbClr val="000000"/>
                          </a:solidFill>
                          <a:effectLst/>
                          <a:latin typeface="Arial"/>
                          <a:ea typeface="MS PGothic"/>
                          <a:cs typeface="Times New Roman"/>
                        </a:rPr>
                        <a:t>Solubility</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a:solidFill>
                            <a:srgbClr val="000000"/>
                          </a:solidFill>
                          <a:effectLst/>
                          <a:latin typeface="Arial"/>
                          <a:ea typeface="MS PGothic"/>
                          <a:cs typeface="Times New Roman"/>
                        </a:rPr>
                        <a:t>Trace</a:t>
                      </a:r>
                      <a:endParaRPr lang="en-US" sz="110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marL="0" marR="0" algn="ctr" fontAlgn="base">
                        <a:lnSpc>
                          <a:spcPct val="115000"/>
                        </a:lnSpc>
                        <a:spcBef>
                          <a:spcPts val="430"/>
                        </a:spcBef>
                        <a:spcAft>
                          <a:spcPts val="0"/>
                        </a:spcAft>
                      </a:pPr>
                      <a:r>
                        <a:rPr lang="en-US" sz="1800" kern="1200" dirty="0">
                          <a:solidFill>
                            <a:srgbClr val="000000"/>
                          </a:solidFill>
                          <a:effectLst/>
                          <a:latin typeface="Arial"/>
                          <a:ea typeface="MS PGothic"/>
                          <a:cs typeface="Times New Roman"/>
                        </a:rPr>
                        <a:t>High</a:t>
                      </a:r>
                      <a:endParaRPr lang="en-US" sz="1100" dirty="0">
                        <a:effectLst/>
                        <a:latin typeface="Calibri"/>
                        <a:ea typeface="Calibri"/>
                        <a:cs typeface="Times New Roman"/>
                      </a:endParaRPr>
                    </a:p>
                  </a:txBody>
                  <a:tcPr marL="83185" marR="83185" marT="41258" marB="41258">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0009"/>
                  </a:ext>
                </a:extLst>
              </a:tr>
            </a:tbl>
          </a:graphicData>
        </a:graphic>
      </p:graphicFrame>
      <p:sp>
        <p:nvSpPr>
          <p:cNvPr id="4" name="Oval 3">
            <a:extLst>
              <a:ext uri="{FF2B5EF4-FFF2-40B4-BE49-F238E27FC236}">
                <a16:creationId xmlns:a16="http://schemas.microsoft.com/office/drawing/2014/main" id="{8BA69DC1-2670-49AF-9B1B-3C69882C1459}"/>
              </a:ext>
            </a:extLst>
          </p:cNvPr>
          <p:cNvSpPr/>
          <p:nvPr/>
        </p:nvSpPr>
        <p:spPr>
          <a:xfrm>
            <a:off x="5181600" y="4267200"/>
            <a:ext cx="4114800" cy="381000"/>
          </a:xfrm>
          <a:prstGeom prst="ellipse">
            <a:avLst/>
          </a:prstGeom>
          <a:noFill/>
          <a:ln>
            <a:solidFill>
              <a:srgbClr val="C00000"/>
            </a:solidFill>
          </a:ln>
          <a:effectLst>
            <a:outerShdw blurRad="50800" dist="50800" dir="5400000" algn="ctr" rotWithShape="0">
              <a:schemeClr val="bg1">
                <a:alpha val="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06CB2CA2DE1749B9282854DBAF0776" ma:contentTypeVersion="10" ma:contentTypeDescription="Create a new document." ma:contentTypeScope="" ma:versionID="8dd46f27c153de394c852be3985fbc09">
  <xsd:schema xmlns:xsd="http://www.w3.org/2001/XMLSchema" xmlns:xs="http://www.w3.org/2001/XMLSchema" xmlns:p="http://schemas.microsoft.com/office/2006/metadata/properties" xmlns:ns3="64a4db33-2e30-4ca9-9a6e-bddb39c6c07a" targetNamespace="http://schemas.microsoft.com/office/2006/metadata/properties" ma:root="true" ma:fieldsID="4de15ec09f1f308c540e60f3bde9bebd" ns3:_="">
    <xsd:import namespace="64a4db33-2e30-4ca9-9a6e-bddb39c6c07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a4db33-2e30-4ca9-9a6e-bddb39c6c0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745A25-C81A-4FCC-B7B0-28177329302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64a4db33-2e30-4ca9-9a6e-bddb39c6c07a"/>
    <ds:schemaRef ds:uri="http://www.w3.org/XML/1998/namespace"/>
  </ds:schemaRefs>
</ds:datastoreItem>
</file>

<file path=customXml/itemProps2.xml><?xml version="1.0" encoding="utf-8"?>
<ds:datastoreItem xmlns:ds="http://schemas.openxmlformats.org/officeDocument/2006/customXml" ds:itemID="{8047524C-050C-46EB-B1ED-1559E9EAB660}">
  <ds:schemaRefs>
    <ds:schemaRef ds:uri="http://schemas.microsoft.com/sharepoint/v3/contenttype/forms"/>
  </ds:schemaRefs>
</ds:datastoreItem>
</file>

<file path=customXml/itemProps3.xml><?xml version="1.0" encoding="utf-8"?>
<ds:datastoreItem xmlns:ds="http://schemas.openxmlformats.org/officeDocument/2006/customXml" ds:itemID="{7D2A62B0-5C58-4CAE-911E-8AD8742D72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a4db33-2e30-4ca9-9a6e-bddb39c6c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73696</TotalTime>
  <Words>3226</Words>
  <Application>Microsoft Office PowerPoint</Application>
  <PresentationFormat>Widescreen</PresentationFormat>
  <Paragraphs>236</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Objective</vt:lpstr>
      <vt:lpstr>Introduction</vt:lpstr>
      <vt:lpstr>Characteristics of Gasoline</vt:lpstr>
      <vt:lpstr>Gasoline Production</vt:lpstr>
      <vt:lpstr>Characteristics of Ethanol</vt:lpstr>
      <vt:lpstr>Ethanol Production</vt:lpstr>
      <vt:lpstr>Characteristics of Denatured  Fuel Ethanol </vt:lpstr>
      <vt:lpstr>Chemical Properties Comparison</vt:lpstr>
      <vt:lpstr>Considerations for Ethanol Fires</vt:lpstr>
      <vt:lpstr>Invisible Flames - Ethanol</vt:lpstr>
      <vt:lpstr>Characteristics of  Ethanol-Blended Fuels</vt:lpstr>
      <vt:lpstr>Characteristics of  Ethanol-Blended Fuels</vt:lpstr>
      <vt:lpstr>Activity 3.1:  Comparison of Gasoline and Ethanol</vt:lpstr>
      <vt:lpstr>Consideration for  Ethanol-Blended Fuel Fires</vt:lpstr>
      <vt:lpstr>Activity 3.2:  Definitions</vt:lpstr>
      <vt:lpstr>Worksheet 3.2:  Definitions</vt:lpstr>
      <vt:lpstr>Summary</vt:lpstr>
    </vt:vector>
  </TitlesOfParts>
  <Company>Andrew Johnson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RFA</dc:creator>
  <cp:lastModifiedBy>Missy Ruff</cp:lastModifiedBy>
  <cp:revision>333</cp:revision>
  <cp:lastPrinted>2020-03-03T00:16:48Z</cp:lastPrinted>
  <dcterms:modified xsi:type="dcterms:W3CDTF">2020-03-20T19:52:28Z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0x010100D506CB2CA2DE1749B9282854DBAF0776</vt:lpwstr>
  </property>
</Properties>
</file>