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68" r:id="rId5"/>
    <p:sldMasterId id="2147484071" r:id="rId6"/>
  </p:sldMasterIdLst>
  <p:notesMasterIdLst>
    <p:notesMasterId r:id="rId17"/>
  </p:notesMasterIdLst>
  <p:handoutMasterIdLst>
    <p:handoutMasterId r:id="rId18"/>
  </p:handoutMasterIdLst>
  <p:sldIdLst>
    <p:sldId id="327" r:id="rId7"/>
    <p:sldId id="307" r:id="rId8"/>
    <p:sldId id="324" r:id="rId9"/>
    <p:sldId id="325" r:id="rId10"/>
    <p:sldId id="315" r:id="rId11"/>
    <p:sldId id="316" r:id="rId12"/>
    <p:sldId id="319" r:id="rId13"/>
    <p:sldId id="321" r:id="rId14"/>
    <p:sldId id="328" r:id="rId15"/>
    <p:sldId id="323" r:id="rId16"/>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75"/>
    <a:srgbClr val="006FE8"/>
    <a:srgbClr val="FFB005"/>
    <a:srgbClr val="FF0000"/>
    <a:srgbClr val="5DBA3E"/>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4626F-025E-4338-90A0-4FF9B776E772}" v="1" dt="2020-04-06T23:40:38.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6" autoAdjust="0"/>
    <p:restoredTop sz="49693" autoAdjust="0"/>
  </p:normalViewPr>
  <p:slideViewPr>
    <p:cSldViewPr>
      <p:cViewPr varScale="1">
        <p:scale>
          <a:sx n="54" d="100"/>
          <a:sy n="54" d="100"/>
        </p:scale>
        <p:origin x="3066" y="66"/>
      </p:cViewPr>
      <p:guideLst>
        <p:guide orient="horz" pos="672"/>
        <p:guide pos="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1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E5A5C5CE-39D4-408D-821E-BEE7E76D2208}"/>
    <pc:docChg chg="undo modSld modMainMaster">
      <pc:chgData name="Missy Ruff" userId="2fedf697-c7c4-47e5-81d4-5bd69038a8f8" providerId="ADAL" clId="{E5A5C5CE-39D4-408D-821E-BEE7E76D2208}" dt="2020-03-16T15:41:28.301" v="208"/>
      <pc:docMkLst>
        <pc:docMk/>
      </pc:docMkLst>
      <pc:sldChg chg="delSp modSp modNotesTx">
        <pc:chgData name="Missy Ruff" userId="2fedf697-c7c4-47e5-81d4-5bd69038a8f8" providerId="ADAL" clId="{E5A5C5CE-39D4-408D-821E-BEE7E76D2208}" dt="2020-03-02T23:58:36.173" v="57" actId="20577"/>
        <pc:sldMkLst>
          <pc:docMk/>
          <pc:sldMk cId="0" sldId="307"/>
        </pc:sldMkLst>
        <pc:spChg chg="del mod">
          <ac:chgData name="Missy Ruff" userId="2fedf697-c7c4-47e5-81d4-5bd69038a8f8" providerId="ADAL" clId="{E5A5C5CE-39D4-408D-821E-BEE7E76D2208}" dt="2020-03-02T17:20:09.607" v="3" actId="478"/>
          <ac:spMkLst>
            <pc:docMk/>
            <pc:sldMk cId="0" sldId="307"/>
            <ac:spMk id="15365" creationId="{877FC82F-6589-4D50-BE6F-438F0154636F}"/>
          </ac:spMkLst>
        </pc:spChg>
      </pc:sldChg>
      <pc:sldChg chg="modNotesTx">
        <pc:chgData name="Missy Ruff" userId="2fedf697-c7c4-47e5-81d4-5bd69038a8f8" providerId="ADAL" clId="{E5A5C5CE-39D4-408D-821E-BEE7E76D2208}" dt="2020-03-10T22:19:35.256" v="71" actId="255"/>
        <pc:sldMkLst>
          <pc:docMk/>
          <pc:sldMk cId="0" sldId="316"/>
        </pc:sldMkLst>
      </pc:sldChg>
      <pc:sldChg chg="modSp modNotesTx">
        <pc:chgData name="Missy Ruff" userId="2fedf697-c7c4-47e5-81d4-5bd69038a8f8" providerId="ADAL" clId="{E5A5C5CE-39D4-408D-821E-BEE7E76D2208}" dt="2020-03-10T22:23:15.740" v="73" actId="20577"/>
        <pc:sldMkLst>
          <pc:docMk/>
          <pc:sldMk cId="0" sldId="321"/>
        </pc:sldMkLst>
        <pc:spChg chg="mod">
          <ac:chgData name="Missy Ruff" userId="2fedf697-c7c4-47e5-81d4-5bd69038a8f8" providerId="ADAL" clId="{E5A5C5CE-39D4-408D-821E-BEE7E76D2208}" dt="2020-03-02T18:21:47.830" v="15" actId="12"/>
          <ac:spMkLst>
            <pc:docMk/>
            <pc:sldMk cId="0" sldId="321"/>
            <ac:spMk id="29699" creationId="{1BC04923-461E-4C47-A1A1-9817D0FC8F73}"/>
          </ac:spMkLst>
        </pc:spChg>
      </pc:sldChg>
      <pc:sldChg chg="modNotesTx">
        <pc:chgData name="Missy Ruff" userId="2fedf697-c7c4-47e5-81d4-5bd69038a8f8" providerId="ADAL" clId="{E5A5C5CE-39D4-408D-821E-BEE7E76D2208}" dt="2020-03-10T22:37:31.221" v="205" actId="20577"/>
        <pc:sldMkLst>
          <pc:docMk/>
          <pc:sldMk cId="0" sldId="323"/>
        </pc:sldMkLst>
      </pc:sldChg>
      <pc:sldChg chg="modNotesTx">
        <pc:chgData name="Missy Ruff" userId="2fedf697-c7c4-47e5-81d4-5bd69038a8f8" providerId="ADAL" clId="{E5A5C5CE-39D4-408D-821E-BEE7E76D2208}" dt="2020-03-04T15:00:50.180" v="60" actId="113"/>
        <pc:sldMkLst>
          <pc:docMk/>
          <pc:sldMk cId="0" sldId="324"/>
        </pc:sldMkLst>
      </pc:sldChg>
      <pc:sldChg chg="modNotesTx">
        <pc:chgData name="Missy Ruff" userId="2fedf697-c7c4-47e5-81d4-5bd69038a8f8" providerId="ADAL" clId="{E5A5C5CE-39D4-408D-821E-BEE7E76D2208}" dt="2020-03-04T15:02:49.503" v="69" actId="20577"/>
        <pc:sldMkLst>
          <pc:docMk/>
          <pc:sldMk cId="0" sldId="325"/>
        </pc:sldMkLst>
      </pc:sldChg>
      <pc:sldChg chg="setBg">
        <pc:chgData name="Missy Ruff" userId="2fedf697-c7c4-47e5-81d4-5bd69038a8f8" providerId="ADAL" clId="{E5A5C5CE-39D4-408D-821E-BEE7E76D2208}" dt="2020-03-16T15:41:28.301" v="208"/>
        <pc:sldMkLst>
          <pc:docMk/>
          <pc:sldMk cId="0" sldId="327"/>
        </pc:sldMkLst>
      </pc:sldChg>
      <pc:sldChg chg="modNotesTx">
        <pc:chgData name="Missy Ruff" userId="2fedf697-c7c4-47e5-81d4-5bd69038a8f8" providerId="ADAL" clId="{E5A5C5CE-39D4-408D-821E-BEE7E76D2208}" dt="2020-03-10T22:36:06.877" v="195" actId="20577"/>
        <pc:sldMkLst>
          <pc:docMk/>
          <pc:sldMk cId="0" sldId="328"/>
        </pc:sldMkLst>
      </pc:sldChg>
      <pc:sldMasterChg chg="setBg modSldLayout">
        <pc:chgData name="Missy Ruff" userId="2fedf697-c7c4-47e5-81d4-5bd69038a8f8" providerId="ADAL" clId="{E5A5C5CE-39D4-408D-821E-BEE7E76D2208}" dt="2020-03-16T15:41:28.301" v="208"/>
        <pc:sldMasterMkLst>
          <pc:docMk/>
          <pc:sldMasterMk cId="0" sldId="2147483648"/>
        </pc:sldMasterMkLst>
        <pc:sldLayoutChg chg="setBg">
          <pc:chgData name="Missy Ruff" userId="2fedf697-c7c4-47e5-81d4-5bd69038a8f8" providerId="ADAL" clId="{E5A5C5CE-39D4-408D-821E-BEE7E76D2208}" dt="2020-03-16T15:41:28.301" v="208"/>
          <pc:sldLayoutMkLst>
            <pc:docMk/>
            <pc:sldMasterMk cId="0" sldId="2147483648"/>
            <pc:sldLayoutMk cId="169063421" sldId="2147484501"/>
          </pc:sldLayoutMkLst>
        </pc:sldLayoutChg>
        <pc:sldLayoutChg chg="setBg">
          <pc:chgData name="Missy Ruff" userId="2fedf697-c7c4-47e5-81d4-5bd69038a8f8" providerId="ADAL" clId="{E5A5C5CE-39D4-408D-821E-BEE7E76D2208}" dt="2020-03-16T15:41:28.301" v="208"/>
          <pc:sldLayoutMkLst>
            <pc:docMk/>
            <pc:sldMasterMk cId="0" sldId="2147483648"/>
            <pc:sldLayoutMk cId="4115218590" sldId="2147484502"/>
          </pc:sldLayoutMkLst>
        </pc:sldLayoutChg>
        <pc:sldLayoutChg chg="setBg">
          <pc:chgData name="Missy Ruff" userId="2fedf697-c7c4-47e5-81d4-5bd69038a8f8" providerId="ADAL" clId="{E5A5C5CE-39D4-408D-821E-BEE7E76D2208}" dt="2020-03-16T15:41:28.301" v="208"/>
          <pc:sldLayoutMkLst>
            <pc:docMk/>
            <pc:sldMasterMk cId="0" sldId="2147483648"/>
            <pc:sldLayoutMk cId="9149953" sldId="2147484503"/>
          </pc:sldLayoutMkLst>
        </pc:sldLayoutChg>
      </pc:sldMasterChg>
      <pc:sldMasterChg chg="setBg modSldLayout">
        <pc:chgData name="Missy Ruff" userId="2fedf697-c7c4-47e5-81d4-5bd69038a8f8" providerId="ADAL" clId="{E5A5C5CE-39D4-408D-821E-BEE7E76D2208}" dt="2020-03-16T15:41:28.301" v="208"/>
        <pc:sldMasterMkLst>
          <pc:docMk/>
          <pc:sldMasterMk cId="0" sldId="2147483868"/>
        </pc:sldMasterMkLst>
        <pc:sldLayoutChg chg="setBg">
          <pc:chgData name="Missy Ruff" userId="2fedf697-c7c4-47e5-81d4-5bd69038a8f8" providerId="ADAL" clId="{E5A5C5CE-39D4-408D-821E-BEE7E76D2208}" dt="2020-03-16T15:41:28.301" v="208"/>
          <pc:sldLayoutMkLst>
            <pc:docMk/>
            <pc:sldMasterMk cId="0" sldId="2147483868"/>
            <pc:sldLayoutMk cId="1512819129" sldId="2147484504"/>
          </pc:sldLayoutMkLst>
        </pc:sldLayoutChg>
        <pc:sldLayoutChg chg="setBg">
          <pc:chgData name="Missy Ruff" userId="2fedf697-c7c4-47e5-81d4-5bd69038a8f8" providerId="ADAL" clId="{E5A5C5CE-39D4-408D-821E-BEE7E76D2208}" dt="2020-03-16T15:41:28.301" v="208"/>
          <pc:sldLayoutMkLst>
            <pc:docMk/>
            <pc:sldMasterMk cId="0" sldId="2147483868"/>
            <pc:sldLayoutMk cId="1992217834" sldId="2147484505"/>
          </pc:sldLayoutMkLst>
        </pc:sldLayoutChg>
      </pc:sldMasterChg>
      <pc:sldMasterChg chg="setBg modSldLayout">
        <pc:chgData name="Missy Ruff" userId="2fedf697-c7c4-47e5-81d4-5bd69038a8f8" providerId="ADAL" clId="{E5A5C5CE-39D4-408D-821E-BEE7E76D2208}" dt="2020-03-16T15:41:28.301" v="208"/>
        <pc:sldMasterMkLst>
          <pc:docMk/>
          <pc:sldMasterMk cId="0" sldId="2147484071"/>
        </pc:sldMasterMkLst>
        <pc:sldLayoutChg chg="setBg">
          <pc:chgData name="Missy Ruff" userId="2fedf697-c7c4-47e5-81d4-5bd69038a8f8" providerId="ADAL" clId="{E5A5C5CE-39D4-408D-821E-BEE7E76D2208}" dt="2020-03-16T15:41:28.301" v="208"/>
          <pc:sldLayoutMkLst>
            <pc:docMk/>
            <pc:sldMasterMk cId="0" sldId="2147484071"/>
            <pc:sldLayoutMk cId="4010042334" sldId="2147484506"/>
          </pc:sldLayoutMkLst>
        </pc:sldLayoutChg>
        <pc:sldLayoutChg chg="setBg">
          <pc:chgData name="Missy Ruff" userId="2fedf697-c7c4-47e5-81d4-5bd69038a8f8" providerId="ADAL" clId="{E5A5C5CE-39D4-408D-821E-BEE7E76D2208}" dt="2020-03-16T15:41:28.301" v="208"/>
          <pc:sldLayoutMkLst>
            <pc:docMk/>
            <pc:sldMasterMk cId="0" sldId="2147484071"/>
            <pc:sldLayoutMk cId="1136378769" sldId="214748450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53F94B-851A-4FC4-9FE4-D21CB7666595}"/>
              </a:ext>
            </a:extLst>
          </p:cNvPr>
          <p:cNvSpPr>
            <a:spLocks noGrp="1"/>
          </p:cNvSpPr>
          <p:nvPr>
            <p:ph type="hdr" sz="quarter"/>
          </p:nvPr>
        </p:nvSpPr>
        <p:spPr>
          <a:xfrm>
            <a:off x="0" y="0"/>
            <a:ext cx="3038475" cy="465138"/>
          </a:xfrm>
          <a:prstGeom prst="rect">
            <a:avLst/>
          </a:prstGeom>
        </p:spPr>
        <p:txBody>
          <a:bodyPr vert="horz" lIns="92821" tIns="46411" rIns="92821" bIns="46411" rtlCol="0"/>
          <a:lstStyle>
            <a:lvl1pPr algn="l" eaLnBrk="1" hangingPunct="1">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F680A1AD-254A-4130-81D4-9435A70461F8}"/>
              </a:ext>
            </a:extLst>
          </p:cNvPr>
          <p:cNvSpPr>
            <a:spLocks noGrp="1"/>
          </p:cNvSpPr>
          <p:nvPr>
            <p:ph type="dt" sz="quarter" idx="1"/>
          </p:nvPr>
        </p:nvSpPr>
        <p:spPr>
          <a:xfrm>
            <a:off x="3970338" y="0"/>
            <a:ext cx="3038475" cy="465138"/>
          </a:xfrm>
          <a:prstGeom prst="rect">
            <a:avLst/>
          </a:prstGeom>
        </p:spPr>
        <p:txBody>
          <a:bodyPr vert="horz" wrap="square" lIns="92821" tIns="46411" rIns="92821" bIns="46411" numCol="1" anchor="t" anchorCtr="0" compatLnSpc="1">
            <a:prstTxWarp prst="textNoShape">
              <a:avLst/>
            </a:prstTxWarp>
          </a:bodyPr>
          <a:lstStyle>
            <a:lvl1pPr algn="r" eaLnBrk="1" hangingPunct="1">
              <a:defRPr sz="1200">
                <a:latin typeface="Arial" pitchFamily="34" charset="0"/>
                <a:ea typeface="ＭＳ Ｐゴシック" charset="-128"/>
                <a:cs typeface="+mn-cs"/>
              </a:defRPr>
            </a:lvl1pPr>
          </a:lstStyle>
          <a:p>
            <a:pPr>
              <a:defRPr/>
            </a:pPr>
            <a:fld id="{153494B6-11E9-43E1-9F75-6F95FA4BBF4F}" type="datetimeFigureOut">
              <a:rPr lang="en-US"/>
              <a:pPr>
                <a:defRPr/>
              </a:pPr>
              <a:t>4/6/2020</a:t>
            </a:fld>
            <a:endParaRPr lang="en-US"/>
          </a:p>
        </p:txBody>
      </p:sp>
      <p:sp>
        <p:nvSpPr>
          <p:cNvPr id="4" name="Footer Placeholder 3">
            <a:extLst>
              <a:ext uri="{FF2B5EF4-FFF2-40B4-BE49-F238E27FC236}">
                <a16:creationId xmlns:a16="http://schemas.microsoft.com/office/drawing/2014/main" id="{DB105A61-E6B2-43C0-AB5A-059D8175D636}"/>
              </a:ext>
            </a:extLst>
          </p:cNvPr>
          <p:cNvSpPr>
            <a:spLocks noGrp="1"/>
          </p:cNvSpPr>
          <p:nvPr>
            <p:ph type="ftr" sz="quarter" idx="2"/>
          </p:nvPr>
        </p:nvSpPr>
        <p:spPr>
          <a:xfrm>
            <a:off x="0" y="8829675"/>
            <a:ext cx="3038475" cy="465138"/>
          </a:xfrm>
          <a:prstGeom prst="rect">
            <a:avLst/>
          </a:prstGeom>
        </p:spPr>
        <p:txBody>
          <a:bodyPr vert="horz" lIns="92821" tIns="46411" rIns="92821" bIns="46411" rtlCol="0" anchor="b"/>
          <a:lstStyle>
            <a:lvl1pPr algn="l" eaLnBrk="1" hangingPunct="1">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A1927221-ECE1-43D8-B9E2-9389D47576A2}"/>
              </a:ext>
            </a:extLst>
          </p:cNvPr>
          <p:cNvSpPr>
            <a:spLocks noGrp="1"/>
          </p:cNvSpPr>
          <p:nvPr>
            <p:ph type="sldNum" sz="quarter" idx="3"/>
          </p:nvPr>
        </p:nvSpPr>
        <p:spPr>
          <a:xfrm>
            <a:off x="3970338" y="8829675"/>
            <a:ext cx="3038475" cy="465138"/>
          </a:xfrm>
          <a:prstGeom prst="rect">
            <a:avLst/>
          </a:prstGeom>
        </p:spPr>
        <p:txBody>
          <a:bodyPr vert="horz" wrap="square" lIns="92821" tIns="46411" rIns="92821" bIns="46411"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67CED297-B021-4D71-8870-FEF9BC7D77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031637-5EDC-44E1-9782-6F6B99DC9003}"/>
              </a:ext>
            </a:extLst>
          </p:cNvPr>
          <p:cNvSpPr>
            <a:spLocks noGrp="1"/>
          </p:cNvSpPr>
          <p:nvPr>
            <p:ph type="hdr" sz="quarter"/>
          </p:nvPr>
        </p:nvSpPr>
        <p:spPr>
          <a:xfrm>
            <a:off x="0" y="0"/>
            <a:ext cx="3038475" cy="465138"/>
          </a:xfrm>
          <a:prstGeom prst="rect">
            <a:avLst/>
          </a:prstGeom>
        </p:spPr>
        <p:txBody>
          <a:bodyPr vert="horz" lIns="92821" tIns="46411" rIns="92821" bIns="46411"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24EAF3CC-5AFF-4378-AFD5-15F2DFC61564}"/>
              </a:ext>
            </a:extLst>
          </p:cNvPr>
          <p:cNvSpPr>
            <a:spLocks noGrp="1"/>
          </p:cNvSpPr>
          <p:nvPr>
            <p:ph type="dt" idx="1"/>
          </p:nvPr>
        </p:nvSpPr>
        <p:spPr>
          <a:xfrm>
            <a:off x="3970338" y="0"/>
            <a:ext cx="3038475" cy="465138"/>
          </a:xfrm>
          <a:prstGeom prst="rect">
            <a:avLst/>
          </a:prstGeom>
        </p:spPr>
        <p:txBody>
          <a:bodyPr vert="horz" wrap="square" lIns="92821" tIns="46411" rIns="92821" bIns="46411" numCol="1" anchor="t" anchorCtr="0" compatLnSpc="1">
            <a:prstTxWarp prst="textNoShape">
              <a:avLst/>
            </a:prstTxWarp>
          </a:bodyPr>
          <a:lstStyle>
            <a:lvl1pPr algn="r" eaLnBrk="1" hangingPunct="1">
              <a:defRPr sz="1200">
                <a:latin typeface="Calibri" pitchFamily="34" charset="0"/>
                <a:ea typeface="ＭＳ Ｐゴシック" charset="-128"/>
                <a:cs typeface="Arial" pitchFamily="34" charset="0"/>
              </a:defRPr>
            </a:lvl1pPr>
          </a:lstStyle>
          <a:p>
            <a:pPr>
              <a:defRPr/>
            </a:pPr>
            <a:fld id="{ECDB4CF4-79CB-4C8D-AEBD-D6557DD1EC50}" type="datetimeFigureOut">
              <a:rPr lang="en-US"/>
              <a:pPr>
                <a:defRPr/>
              </a:pPr>
              <a:t>4/6/2020</a:t>
            </a:fld>
            <a:endParaRPr lang="en-US"/>
          </a:p>
        </p:txBody>
      </p:sp>
      <p:sp>
        <p:nvSpPr>
          <p:cNvPr id="4" name="Slide Image Placeholder 3">
            <a:extLst>
              <a:ext uri="{FF2B5EF4-FFF2-40B4-BE49-F238E27FC236}">
                <a16:creationId xmlns:a16="http://schemas.microsoft.com/office/drawing/2014/main" id="{AE0D1B81-D162-4D02-B15A-97679EF405B9}"/>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21" tIns="46411" rIns="92821" bIns="46411" rtlCol="0" anchor="ctr"/>
          <a:lstStyle/>
          <a:p>
            <a:pPr lvl="0"/>
            <a:endParaRPr lang="en-US" noProof="0"/>
          </a:p>
        </p:txBody>
      </p:sp>
      <p:sp>
        <p:nvSpPr>
          <p:cNvPr id="5" name="Notes Placeholder 4">
            <a:extLst>
              <a:ext uri="{FF2B5EF4-FFF2-40B4-BE49-F238E27FC236}">
                <a16:creationId xmlns:a16="http://schemas.microsoft.com/office/drawing/2014/main" id="{048FC91E-0737-49AC-9C7E-A2C0A42575B4}"/>
              </a:ext>
            </a:extLst>
          </p:cNvPr>
          <p:cNvSpPr>
            <a:spLocks noGrp="1"/>
          </p:cNvSpPr>
          <p:nvPr>
            <p:ph type="body" sz="quarter" idx="3"/>
          </p:nvPr>
        </p:nvSpPr>
        <p:spPr>
          <a:xfrm>
            <a:off x="701675" y="4416425"/>
            <a:ext cx="5607050" cy="4183063"/>
          </a:xfrm>
          <a:prstGeom prst="rect">
            <a:avLst/>
          </a:prstGeom>
        </p:spPr>
        <p:txBody>
          <a:bodyPr vert="horz" lIns="92821" tIns="46411" rIns="92821" bIns="464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F57D8CF-CD40-4C6E-8221-56B8DD8245E1}"/>
              </a:ext>
            </a:extLst>
          </p:cNvPr>
          <p:cNvSpPr>
            <a:spLocks noGrp="1"/>
          </p:cNvSpPr>
          <p:nvPr>
            <p:ph type="ftr" sz="quarter" idx="4"/>
          </p:nvPr>
        </p:nvSpPr>
        <p:spPr>
          <a:xfrm>
            <a:off x="0" y="8829675"/>
            <a:ext cx="3038475" cy="465138"/>
          </a:xfrm>
          <a:prstGeom prst="rect">
            <a:avLst/>
          </a:prstGeom>
        </p:spPr>
        <p:txBody>
          <a:bodyPr vert="horz" lIns="92821" tIns="46411" rIns="92821" bIns="46411"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E8CDC36-B8C0-475A-8B37-F301EAE1A05C}"/>
              </a:ext>
            </a:extLst>
          </p:cNvPr>
          <p:cNvSpPr>
            <a:spLocks noGrp="1"/>
          </p:cNvSpPr>
          <p:nvPr>
            <p:ph type="sldNum" sz="quarter" idx="5"/>
          </p:nvPr>
        </p:nvSpPr>
        <p:spPr>
          <a:xfrm>
            <a:off x="3970338" y="8829675"/>
            <a:ext cx="3038475" cy="465138"/>
          </a:xfrm>
          <a:prstGeom prst="rect">
            <a:avLst/>
          </a:prstGeom>
        </p:spPr>
        <p:txBody>
          <a:bodyPr vert="horz" wrap="square" lIns="92821" tIns="46411" rIns="92821" bIns="46411" numCol="1" anchor="b" anchorCtr="0" compatLnSpc="1">
            <a:prstTxWarp prst="textNoShape">
              <a:avLst/>
            </a:prstTxWarp>
          </a:bodyPr>
          <a:lstStyle>
            <a:lvl1pPr algn="r" eaLnBrk="1" hangingPunct="1">
              <a:defRPr sz="1200" smtClean="0">
                <a:latin typeface="Calibri" panose="020F0502020204030204" pitchFamily="34" charset="0"/>
                <a:cs typeface="Arial" panose="020B0604020202020204" pitchFamily="34" charset="0"/>
              </a:defRPr>
            </a:lvl1pPr>
          </a:lstStyle>
          <a:p>
            <a:pPr>
              <a:defRPr/>
            </a:pPr>
            <a:fld id="{67F84BA3-916F-4452-A4BA-BB59DCCB30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C0E12E7-0BD6-4FF3-91BC-591E434BD8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E527AE2-6BD0-40A7-9DA6-94D0D87F335D}"/>
              </a:ext>
            </a:extLst>
          </p:cNvPr>
          <p:cNvSpPr>
            <a:spLocks noGrp="1"/>
          </p:cNvSpPr>
          <p:nvPr>
            <p:ph type="body" idx="1"/>
          </p:nvPr>
        </p:nvSpPr>
        <p:spPr/>
        <p:txBody>
          <a:bodyPr/>
          <a:lstStyle/>
          <a:p>
            <a:pPr>
              <a:defRPr/>
            </a:pPr>
            <a:r>
              <a:rPr lang="en-US" sz="1000" b="1" dirty="0">
                <a:latin typeface="Arial" pitchFamily="34" charset="0"/>
                <a:cs typeface="Arial" pitchFamily="34" charset="0"/>
              </a:rPr>
              <a:t>Module Time</a:t>
            </a:r>
            <a:r>
              <a:rPr lang="en-US" sz="1000" dirty="0">
                <a:latin typeface="Arial" pitchFamily="34" charset="0"/>
                <a:cs typeface="Arial" pitchFamily="34" charset="0"/>
              </a:rPr>
              <a:t>: 30 minutes/ 40 minutes</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Materials</a:t>
            </a:r>
            <a:r>
              <a:rPr lang="en-US" sz="1000" dirty="0">
                <a:latin typeface="Arial" pitchFamily="34" charset="0"/>
                <a:cs typeface="Arial" pitchFamily="34" charset="0"/>
              </a:rPr>
              <a:t>:</a:t>
            </a:r>
          </a:p>
          <a:p>
            <a:pPr marL="171450" indent="-171450">
              <a:buFont typeface="Arial" pitchFamily="34" charset="0"/>
              <a:buChar char="•"/>
              <a:defRPr/>
            </a:pPr>
            <a:r>
              <a:rPr lang="en-US" sz="1000" i="1" dirty="0">
                <a:latin typeface="Arial" pitchFamily="34" charset="0"/>
                <a:cs typeface="Arial" pitchFamily="34" charset="0"/>
              </a:rPr>
              <a:t>Emergency Response Considerations</a:t>
            </a:r>
            <a:r>
              <a:rPr lang="en-US" sz="1000" dirty="0">
                <a:latin typeface="Arial" pitchFamily="34" charset="0"/>
                <a:cs typeface="Arial" pitchFamily="34" charset="0"/>
              </a:rPr>
              <a:t> video – (Show the video segment from 0:00 to 4:31)</a:t>
            </a:r>
          </a:p>
          <a:p>
            <a:pPr marL="171450" indent="-171450">
              <a:buFont typeface="Arial" pitchFamily="34" charset="0"/>
              <a:buChar char="•"/>
              <a:defRPr/>
            </a:pPr>
            <a:r>
              <a:rPr lang="en-US" sz="1000" i="1" dirty="0">
                <a:latin typeface="Arial" pitchFamily="34" charset="0"/>
                <a:cs typeface="Arial" pitchFamily="34" charset="0"/>
              </a:rPr>
              <a:t>Responding to Ethanol Incidents </a:t>
            </a:r>
            <a:r>
              <a:rPr lang="en-US" sz="1000" dirty="0">
                <a:latin typeface="Arial" pitchFamily="34" charset="0"/>
                <a:cs typeface="Arial" pitchFamily="34" charset="0"/>
              </a:rPr>
              <a:t>video – (Total time 19:20)</a:t>
            </a:r>
          </a:p>
          <a:p>
            <a:pPr>
              <a:buFont typeface="Arial" pitchFamily="34" charset="0"/>
              <a:buNone/>
              <a:defRPr/>
            </a:pPr>
            <a:endParaRPr lang="en-US" sz="1000" dirty="0">
              <a:latin typeface="Arial" pitchFamily="34" charset="0"/>
              <a:cs typeface="Arial" pitchFamily="34" charset="0"/>
            </a:endParaRPr>
          </a:p>
        </p:txBody>
      </p:sp>
      <p:sp>
        <p:nvSpPr>
          <p:cNvPr id="14340" name="Slide Number Placeholder 3">
            <a:extLst>
              <a:ext uri="{FF2B5EF4-FFF2-40B4-BE49-F238E27FC236}">
                <a16:creationId xmlns:a16="http://schemas.microsoft.com/office/drawing/2014/main" id="{7E9C58DB-7E10-4813-B79D-C23C86EBA4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4C9138D-CA15-460E-8B71-9D7388B2E92C}"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917FCB2-562F-42D2-95CC-01CB819FEE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61687-4FC9-46E1-8338-1F509C74CDED}"/>
              </a:ext>
            </a:extLst>
          </p:cNvPr>
          <p:cNvSpPr>
            <a:spLocks noGrp="1"/>
          </p:cNvSpPr>
          <p:nvPr>
            <p:ph type="body" idx="1"/>
          </p:nvPr>
        </p:nvSpPr>
        <p:spPr/>
        <p:txBody>
          <a:bodyPr/>
          <a:lstStyle/>
          <a:p>
            <a:pPr>
              <a:defRPr/>
            </a:pPr>
            <a:r>
              <a:rPr lang="en-US" altLang="en-US" sz="1000" dirty="0">
                <a:latin typeface="Arial" charset="0"/>
                <a:ea typeface="ＭＳ Ｐゴシック" pitchFamily="34" charset="-128"/>
                <a:cs typeface="Arial" charset="0"/>
              </a:rPr>
              <a:t>Ethanol has been a gasoline additive since the 1980s</a:t>
            </a:r>
            <a:r>
              <a:rPr lang="en-US" altLang="en-US" sz="1000" dirty="0">
                <a:latin typeface="Arial" pitchFamily="34" charset="0"/>
                <a:cs typeface="Arial" pitchFamily="34" charset="0"/>
              </a:rPr>
              <a:t>. </a:t>
            </a:r>
            <a:r>
              <a:rPr lang="en-US" sz="1000" dirty="0">
                <a:latin typeface="Arial" pitchFamily="34" charset="0"/>
                <a:cs typeface="Arial" pitchFamily="34" charset="0"/>
              </a:rPr>
              <a:t>However, it has been since the mid-2000s that we have seen its use expand dramatically in the United States.</a:t>
            </a:r>
          </a:p>
          <a:p>
            <a:pPr>
              <a:defRPr/>
            </a:pPr>
            <a:endParaRPr lang="en-US" sz="1000" b="1" dirty="0">
              <a:latin typeface="Arial" pitchFamily="34" charset="0"/>
              <a:cs typeface="Arial" pitchFamily="34" charset="0"/>
            </a:endParaRPr>
          </a:p>
          <a:p>
            <a:pPr>
              <a:defRPr/>
            </a:pPr>
            <a:r>
              <a:rPr lang="en-US" sz="1000" b="1" dirty="0">
                <a:latin typeface="Arial" pitchFamily="34" charset="0"/>
                <a:cs typeface="Arial" pitchFamily="34" charset="0"/>
              </a:rPr>
              <a:t>Group Discussion:</a:t>
            </a:r>
          </a:p>
          <a:p>
            <a:pPr>
              <a:defRPr/>
            </a:pPr>
            <a:r>
              <a:rPr lang="en-US" sz="1000" i="1" dirty="0">
                <a:latin typeface="Arial" pitchFamily="34" charset="0"/>
                <a:cs typeface="Arial" pitchFamily="34" charset="0"/>
              </a:rPr>
              <a:t>Ask the participants:</a:t>
            </a:r>
          </a:p>
          <a:p>
            <a:pPr marL="171450" indent="-171450">
              <a:buFont typeface="Arial" pitchFamily="34" charset="0"/>
              <a:buChar char="•"/>
              <a:defRPr/>
            </a:pPr>
            <a:r>
              <a:rPr lang="en-US" sz="1000" i="1" dirty="0">
                <a:latin typeface="Arial" pitchFamily="34" charset="0"/>
                <a:cs typeface="Arial" pitchFamily="34" charset="0"/>
              </a:rPr>
              <a:t>With ethanol-blended fuel use increasing, you can expect to encounter them just about anywhere. What aspect of the use of Ethanol-Blended Fuels might have the most impact on your private life or professional career (i.e., increased production, spill and fire risk, price at the pump, vehicle efficiency, etc.)?</a:t>
            </a:r>
          </a:p>
          <a:p>
            <a:pPr marL="171450" indent="-171450">
              <a:buFont typeface="Arial" pitchFamily="34" charset="0"/>
              <a:buChar char="•"/>
              <a:defRPr/>
            </a:pPr>
            <a:r>
              <a:rPr lang="en-US" sz="1000" i="1" dirty="0">
                <a:latin typeface="Arial" pitchFamily="34" charset="0"/>
                <a:cs typeface="Arial" pitchFamily="34" charset="0"/>
              </a:rPr>
              <a:t>What impacts does increasing ethanol </a:t>
            </a:r>
            <a:r>
              <a:rPr lang="en-US" sz="1000" i="1">
                <a:latin typeface="Arial" pitchFamily="34" charset="0"/>
                <a:cs typeface="Arial" pitchFamily="34" charset="0"/>
              </a:rPr>
              <a:t>production and </a:t>
            </a:r>
            <a:r>
              <a:rPr lang="en-US" sz="1000" i="1" dirty="0">
                <a:latin typeface="Arial" pitchFamily="34" charset="0"/>
                <a:cs typeface="Arial" pitchFamily="34" charset="0"/>
              </a:rPr>
              <a:t>use have on transportation? </a:t>
            </a:r>
          </a:p>
          <a:p>
            <a:pPr>
              <a:defRPr/>
            </a:pPr>
            <a:endParaRPr lang="en-US" sz="1000" dirty="0">
              <a:latin typeface="Arial" pitchFamily="34" charset="0"/>
              <a:cs typeface="Arial" pitchFamily="34" charset="0"/>
            </a:endParaRPr>
          </a:p>
        </p:txBody>
      </p:sp>
      <p:sp>
        <p:nvSpPr>
          <p:cNvPr id="34820" name="Slide Number Placeholder 3">
            <a:extLst>
              <a:ext uri="{FF2B5EF4-FFF2-40B4-BE49-F238E27FC236}">
                <a16:creationId xmlns:a16="http://schemas.microsoft.com/office/drawing/2014/main" id="{B59BD83C-3C93-478D-8A8E-42B1782FDB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70099E8-DF93-4599-9646-876C833191A3}" type="slidenum">
              <a:rPr lang="en-US" altLang="en-US"/>
              <a:pPr>
                <a:spcBef>
                  <a:spcPct val="0"/>
                </a:spcBef>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55C8EDF-A188-43CC-818C-60FD847AB5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A00E6E8-AFB7-4829-B80A-ED879158BF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Enabling Objectives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1. Describe the differences between gasoline and ethanol-blended gasoline as fuels.</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2. List the four most common ethanol-blends.</a:t>
            </a:r>
          </a:p>
          <a:p>
            <a:pPr marL="628650" lvl="1" indent="-171450">
              <a:buFontTx/>
              <a:buChar char="•"/>
            </a:pPr>
            <a:r>
              <a:rPr lang="en-US" altLang="en-US" sz="1000" dirty="0">
                <a:solidFill>
                  <a:srgbClr val="000000"/>
                </a:solidFill>
                <a:latin typeface="Arial" panose="020B0604020202020204" pitchFamily="34" charset="0"/>
                <a:ea typeface="ＭＳ Ｐゴシック" panose="020B0600070205080204" pitchFamily="34" charset="-128"/>
              </a:rPr>
              <a:t>Denatured Fuel Ethanol, 95-98% volume/ 2-5% natural gasoline</a:t>
            </a:r>
          </a:p>
          <a:p>
            <a:pPr marL="628650" lvl="1" indent="-171450" eaLnBrk="1" fontAlgn="t" hangingPunct="1">
              <a:spcBef>
                <a:spcPct val="0"/>
              </a:spcBef>
              <a:buFontTx/>
              <a:buChar char="•"/>
            </a:pPr>
            <a:r>
              <a:rPr lang="en-US" altLang="en-US" sz="1000" dirty="0">
                <a:solidFill>
                  <a:srgbClr val="000000"/>
                </a:solidFill>
                <a:latin typeface="Arial" panose="020B0604020202020204" pitchFamily="34" charset="0"/>
                <a:ea typeface="ＭＳ Ｐゴシック" panose="020B0600070205080204" pitchFamily="34" charset="-128"/>
              </a:rPr>
              <a:t>Ethanol Flex-Fuel, 51-85% volume ethanol</a:t>
            </a:r>
          </a:p>
          <a:p>
            <a:pPr marL="628650" lvl="1" indent="-171450" eaLnBrk="1" fontAlgn="t" hangingPunct="1">
              <a:spcBef>
                <a:spcPct val="0"/>
              </a:spcBef>
              <a:buFontTx/>
              <a:buChar char="•"/>
            </a:pPr>
            <a:r>
              <a:rPr lang="en-US" altLang="en-US" sz="1000" dirty="0">
                <a:solidFill>
                  <a:srgbClr val="000000"/>
                </a:solidFill>
                <a:latin typeface="Arial" panose="020B0604020202020204" pitchFamily="34" charset="0"/>
                <a:ea typeface="ＭＳ Ｐゴシック" panose="020B0600070205080204" pitchFamily="34" charset="-128"/>
              </a:rPr>
              <a:t>E10, 10% volume ethanol/ 90% gasoline</a:t>
            </a:r>
          </a:p>
          <a:p>
            <a:pPr marL="628650" lvl="1" indent="-171450" eaLnBrk="1" fontAlgn="t" hangingPunct="1">
              <a:spcBef>
                <a:spcPct val="0"/>
              </a:spcBef>
              <a:buFontTx/>
              <a:buChar char="•"/>
            </a:pPr>
            <a:r>
              <a:rPr lang="en-US" altLang="en-US" sz="1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E15, 15% volume ethanol/ 85% gasoline</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6388" name="Slide Number Placeholder 3">
            <a:extLst>
              <a:ext uri="{FF2B5EF4-FFF2-40B4-BE49-F238E27FC236}">
                <a16:creationId xmlns:a16="http://schemas.microsoft.com/office/drawing/2014/main" id="{D5CFBAF1-F256-4FFB-905E-3E6C43A645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DA5DF2F-079A-44A6-AA92-3FECD5746710}" type="slidenum">
              <a:rPr lang="en-US" altLang="en-US"/>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675005F-2AE2-4017-9E1A-C8E8ABF457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EBBE4B59-B443-4E14-B62B-D207F7F89DC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000" i="1" dirty="0">
                <a:latin typeface="Arial" pitchFamily="34" charset="0"/>
                <a:cs typeface="Arial" pitchFamily="34" charset="0"/>
              </a:rPr>
              <a:t>Show the video </a:t>
            </a:r>
            <a:r>
              <a:rPr lang="en-US" sz="1000" dirty="0">
                <a:latin typeface="Arial" pitchFamily="34" charset="0"/>
                <a:cs typeface="Arial" pitchFamily="34" charset="0"/>
              </a:rPr>
              <a:t>Emergency Response Considerations</a:t>
            </a:r>
            <a:r>
              <a:rPr lang="en-US" sz="1000" i="1" dirty="0">
                <a:latin typeface="Arial" pitchFamily="34" charset="0"/>
                <a:cs typeface="Arial" pitchFamily="34" charset="0"/>
              </a:rPr>
              <a:t> (0:00 to 4:31). </a:t>
            </a: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Ethanol, what is the worry?</a:t>
            </a:r>
          </a:p>
          <a:p>
            <a:pPr marL="171450" indent="-171450">
              <a:buFont typeface="Arial" pitchFamily="34" charset="0"/>
              <a:buChar char="•"/>
              <a:defRPr/>
            </a:pPr>
            <a:r>
              <a:rPr lang="en-US" sz="1000" dirty="0">
                <a:latin typeface="Arial" pitchFamily="34" charset="0"/>
                <a:cs typeface="Arial" pitchFamily="34" charset="0"/>
              </a:rPr>
              <a:t>On May 14, 2007, a cargo tank truck carrying 8,000 gallons of ethanol overturned and burst into flames on an interstate in Baltimore, Maryland, killing the driver and sending a burning stream of ethanol into the street below, igniting a row of parked vehicles.</a:t>
            </a:r>
          </a:p>
          <a:p>
            <a:pPr marL="171450" indent="-171450">
              <a:buFont typeface="Arial" pitchFamily="34" charset="0"/>
              <a:buChar char="•"/>
              <a:defRPr/>
            </a:pPr>
            <a:r>
              <a:rPr lang="en-US" sz="1000" dirty="0">
                <a:latin typeface="Arial" pitchFamily="34" charset="0"/>
                <a:cs typeface="Arial" pitchFamily="34" charset="0"/>
              </a:rPr>
              <a:t>The following videos in public domain may enhance the presentation of this slide: </a:t>
            </a:r>
          </a:p>
          <a:p>
            <a:pPr marL="628650" lvl="1" indent="-171450">
              <a:buFont typeface="Arial" pitchFamily="34" charset="0"/>
              <a:buChar char="•"/>
              <a:defRPr/>
            </a:pPr>
            <a:r>
              <a:rPr lang="en-US" sz="1000" b="0" kern="1200">
                <a:solidFill>
                  <a:schemeClr val="tx1"/>
                </a:solidFill>
                <a:latin typeface="Arial" panose="020B0604020202020204" pitchFamily="34" charset="0"/>
                <a:ea typeface="ＭＳ Ｐゴシック" charset="0"/>
                <a:cs typeface="Arial" panose="020B0604020202020204" pitchFamily="34" charset="0"/>
              </a:rPr>
              <a:t>https://www.youtube.com/watch?v=F17e1Vjgjr8&amp;feature=youtu.be</a:t>
            </a:r>
          </a:p>
          <a:p>
            <a:pPr marL="628650" lvl="1" indent="-171450">
              <a:buFont typeface="Arial" pitchFamily="34" charset="0"/>
              <a:buChar char="•"/>
              <a:defRPr/>
            </a:pPr>
            <a:r>
              <a:rPr lang="en-US" sz="1000" b="0" kern="1200">
                <a:solidFill>
                  <a:schemeClr val="tx1"/>
                </a:solidFill>
                <a:latin typeface="Arial" panose="020B0604020202020204" pitchFamily="34" charset="0"/>
                <a:ea typeface="ＭＳ Ｐゴシック" charset="0"/>
                <a:cs typeface="Arial" panose="020B0604020202020204" pitchFamily="34" charset="0"/>
              </a:rPr>
              <a:t>https</a:t>
            </a:r>
            <a:r>
              <a:rPr lang="en-US" sz="1000" b="0" kern="1200" dirty="0">
                <a:solidFill>
                  <a:schemeClr val="tx1"/>
                </a:solidFill>
                <a:latin typeface="Arial" panose="020B0604020202020204" pitchFamily="34" charset="0"/>
                <a:ea typeface="ＭＳ Ｐゴシック" charset="0"/>
                <a:cs typeface="Arial" panose="020B0604020202020204" pitchFamily="34" charset="0"/>
              </a:rPr>
              <a:t>://www.youtube.com/watch?v=LCD_rg3r518&amp;t=41s</a:t>
            </a:r>
            <a:endParaRPr lang="en-US" sz="1000" b="0" dirty="0">
              <a:latin typeface="Arial" pitchFamily="34" charset="0"/>
              <a:cs typeface="Arial" pitchFamily="34" charset="0"/>
            </a:endParaRPr>
          </a:p>
          <a:p>
            <a:pPr marL="0" indent="0">
              <a:buFont typeface="Arial" pitchFamily="34" charset="0"/>
              <a:buNone/>
              <a:defRPr/>
            </a:pPr>
            <a:endParaRPr lang="en-US" sz="1000" dirty="0">
              <a:latin typeface="Arial" pitchFamily="34" charset="0"/>
              <a:cs typeface="Arial" pitchFamily="34" charset="0"/>
            </a:endParaRPr>
          </a:p>
        </p:txBody>
      </p:sp>
      <p:sp>
        <p:nvSpPr>
          <p:cNvPr id="18436" name="Slide Number Placeholder 3">
            <a:extLst>
              <a:ext uri="{FF2B5EF4-FFF2-40B4-BE49-F238E27FC236}">
                <a16:creationId xmlns:a16="http://schemas.microsoft.com/office/drawing/2014/main" id="{9504C0EC-033F-4983-A390-08029D060C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17A4585-E57B-446E-96FB-C201471EFCA8}"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6AAE3A-5981-4B35-8D79-1F6F00B0EB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4D68AF07-85A1-49BC-9BF1-12690ABD524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buFont typeface="Arial" pitchFamily="34" charset="0"/>
              <a:buNone/>
              <a:defRPr/>
            </a:pPr>
            <a:r>
              <a:rPr lang="en-US" sz="1000" dirty="0">
                <a:latin typeface="Arial" pitchFamily="34" charset="0"/>
                <a:cs typeface="Arial" pitchFamily="34" charset="0"/>
              </a:rPr>
              <a:t>Ethanol, what is the worry?</a:t>
            </a:r>
          </a:p>
          <a:p>
            <a:pPr marL="171450" indent="-171450">
              <a:buFont typeface="Arial" pitchFamily="34" charset="0"/>
              <a:buChar char="•"/>
              <a:defRPr/>
            </a:pPr>
            <a:r>
              <a:rPr lang="en-US" sz="1000" dirty="0">
                <a:latin typeface="Arial" pitchFamily="34" charset="0"/>
                <a:cs typeface="Arial" pitchFamily="34" charset="0"/>
              </a:rPr>
              <a:t>On October 20, 2006, a train carrying eighty-six-cars of ethanol derailed in New Brighton, Pennsylvania, twenty-three cars derailed and approximately twenty of those cars released product. Some of the rail tank cars went into a river while others burst into flames.</a:t>
            </a:r>
          </a:p>
          <a:p>
            <a:pPr marL="171450" indent="-171450">
              <a:buFont typeface="Arial" pitchFamily="34" charset="0"/>
              <a:buChar char="•"/>
              <a:defRPr/>
            </a:pPr>
            <a:r>
              <a:rPr lang="en-US" sz="1000" dirty="0">
                <a:latin typeface="Arial" pitchFamily="34" charset="0"/>
                <a:cs typeface="Arial" pitchFamily="34" charset="0"/>
              </a:rPr>
              <a:t>On March 3, 2004, an ethanol bulk storage tank containing approximately 1,850,000 gallons exploded and burned in Port </a:t>
            </a:r>
            <a:r>
              <a:rPr lang="en-US" sz="1000" dirty="0" err="1">
                <a:latin typeface="Arial" pitchFamily="34" charset="0"/>
                <a:cs typeface="Arial" pitchFamily="34" charset="0"/>
              </a:rPr>
              <a:t>Kembla</a:t>
            </a:r>
            <a:r>
              <a:rPr lang="en-US" sz="1000" dirty="0">
                <a:latin typeface="Arial" pitchFamily="34" charset="0"/>
                <a:cs typeface="Arial" pitchFamily="34" charset="0"/>
              </a:rPr>
              <a:t>, New South Wales (NSW), Australia. The explosion blew the roof of the tank 100 feet in the air, landing next to the tank, and damaging firefighting equipment for the whole facility.  </a:t>
            </a:r>
          </a:p>
          <a:p>
            <a:pPr>
              <a:defRPr/>
            </a:pPr>
            <a:endParaRPr lang="en-US" sz="1000" dirty="0">
              <a:latin typeface="Arial" pitchFamily="34" charset="0"/>
              <a:ea typeface="ＭＳ Ｐゴシック" pitchFamily="34" charset="-128"/>
              <a:cs typeface="Arial" pitchFamily="34" charset="0"/>
            </a:endParaRPr>
          </a:p>
          <a:p>
            <a:pPr>
              <a:defRPr/>
            </a:pPr>
            <a:r>
              <a:rPr lang="en-US" sz="1000" dirty="0">
                <a:latin typeface="Arial" pitchFamily="34" charset="0"/>
                <a:ea typeface="ＭＳ Ｐゴシック" pitchFamily="34" charset="-128"/>
                <a:cs typeface="Arial" pitchFamily="34" charset="0"/>
              </a:rPr>
              <a:t>*See DOT PHMSA Report of Incidents. </a:t>
            </a:r>
          </a:p>
          <a:p>
            <a:pPr>
              <a:defRPr/>
            </a:pPr>
            <a:endParaRPr lang="en-US" sz="1000" dirty="0">
              <a:latin typeface="Arial" pitchFamily="34" charset="0"/>
              <a:ea typeface="ＭＳ Ｐゴシック" pitchFamily="34" charset="-128"/>
              <a:cs typeface="Arial" pitchFamily="34" charset="0"/>
            </a:endParaRPr>
          </a:p>
          <a:p>
            <a:pPr>
              <a:defRPr/>
            </a:pPr>
            <a:r>
              <a:rPr lang="en-US" sz="1000" b="1" dirty="0">
                <a:latin typeface="Arial" pitchFamily="34" charset="0"/>
                <a:cs typeface="Arial" pitchFamily="34" charset="0"/>
              </a:rPr>
              <a:t>Group Discussion:</a:t>
            </a:r>
          </a:p>
          <a:p>
            <a:pPr marL="171450" indent="-171450">
              <a:buFont typeface="Arial" pitchFamily="34" charset="0"/>
              <a:buChar char="•"/>
              <a:defRPr/>
            </a:pPr>
            <a:r>
              <a:rPr lang="en-US" sz="1000" i="1" dirty="0">
                <a:latin typeface="Arial" pitchFamily="34" charset="0"/>
                <a:cs typeface="Arial" pitchFamily="34" charset="0"/>
              </a:rPr>
              <a:t>Ask the participants if they think those will be isolated incidents or if they think the occurrence of such incidents is likely to increase? In other words what is the urgency to learn more about ethanol? </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Domestic consumer use of ethanol is likely to increase each year. </a:t>
            </a:r>
          </a:p>
          <a:p>
            <a:pPr marL="171450" indent="-171450">
              <a:buFont typeface="Arial" pitchFamily="34" charset="0"/>
              <a:buChar char="•"/>
              <a:defRPr/>
            </a:pPr>
            <a:r>
              <a:rPr lang="en-US" sz="1000" i="1" dirty="0">
                <a:latin typeface="Arial" pitchFamily="34" charset="0"/>
                <a:cs typeface="Arial" pitchFamily="34" charset="0"/>
              </a:rPr>
              <a:t>If you have a large ethanol or ethanol-blended fuel fire in your jurisdiction, do you know the best extinguishing</a:t>
            </a:r>
            <a:r>
              <a:rPr lang="en-US" sz="1000" dirty="0">
                <a:latin typeface="Arial" pitchFamily="34" charset="0"/>
                <a:cs typeface="Arial" pitchFamily="34" charset="0"/>
              </a:rPr>
              <a:t> </a:t>
            </a:r>
            <a:r>
              <a:rPr lang="en-US" sz="1000" i="1" dirty="0">
                <a:latin typeface="Arial" pitchFamily="34" charset="0"/>
                <a:cs typeface="Arial" pitchFamily="34" charset="0"/>
              </a:rPr>
              <a:t>agent and the most effective application techniques?</a:t>
            </a:r>
            <a:endParaRPr lang="en-US" sz="1000" dirty="0">
              <a:latin typeface="Arial" pitchFamily="34" charset="0"/>
              <a:cs typeface="Arial" pitchFamily="34" charset="0"/>
            </a:endParaRPr>
          </a:p>
          <a:p>
            <a:pPr marL="171450" indent="-171450">
              <a:buFont typeface="Arial" pitchFamily="34" charset="0"/>
              <a:buChar char="•"/>
              <a:defRPr/>
            </a:pPr>
            <a:r>
              <a:rPr lang="en-US" sz="1000" i="1" dirty="0">
                <a:latin typeface="Arial" pitchFamily="34" charset="0"/>
                <a:cs typeface="Arial" pitchFamily="34" charset="0"/>
              </a:rPr>
              <a:t>That is what this course is designed to cover. We want to give you an awareness of the use, transport, storages, and extinguishment of ethanol and ethanol-blended fuel fires. </a:t>
            </a:r>
          </a:p>
          <a:p>
            <a:pPr marL="171450" indent="-171450">
              <a:buFont typeface="Arial" pitchFamily="34" charset="0"/>
              <a:buChar char="•"/>
              <a:defRPr/>
            </a:pPr>
            <a:endParaRPr lang="en-US" sz="1000" i="1" dirty="0">
              <a:latin typeface="Arial" pitchFamily="34" charset="0"/>
              <a:cs typeface="Arial" pitchFamily="34" charset="0"/>
            </a:endParaRPr>
          </a:p>
          <a:p>
            <a:pPr>
              <a:defRPr/>
            </a:pPr>
            <a:r>
              <a:rPr lang="en-US" sz="1000" dirty="0">
                <a:latin typeface="Arial" pitchFamily="34" charset="0"/>
                <a:cs typeface="Arial" pitchFamily="34" charset="0"/>
              </a:rPr>
              <a:t>The addition of ethanol to gasoline presents some unique firefighting challenges. Traditional methods of firefighting against hydrocarbon (gasoline) fires have been found to be ineffective against these polar solvent-type (ethanol-blended) fuels. While gasoline will tend to float on top of water, ethanol-blended fuels are water miscible and will tend to blend with the water. For this reason, the use of Alcohol-Resistant Aqueous Film-Foaming Foam (AR-AFFF) as a means of extinguishing an ethanol fire is recommended.</a:t>
            </a:r>
          </a:p>
          <a:p>
            <a:pPr>
              <a:defRPr/>
            </a:pPr>
            <a:r>
              <a:rPr lang="en-US" sz="1000" dirty="0">
                <a:latin typeface="Arial" pitchFamily="34" charset="0"/>
                <a:cs typeface="Arial" pitchFamily="34" charset="0"/>
              </a:rPr>
              <a:t> </a:t>
            </a:r>
          </a:p>
          <a:p>
            <a:pPr>
              <a:defRPr/>
            </a:pPr>
            <a:r>
              <a:rPr lang="en-US" sz="1000" i="1" dirty="0">
                <a:latin typeface="Arial" pitchFamily="34" charset="0"/>
                <a:cs typeface="Arial" pitchFamily="34" charset="0"/>
              </a:rPr>
              <a:t>Show the video </a:t>
            </a:r>
            <a:r>
              <a:rPr lang="en-US" sz="1000" dirty="0">
                <a:latin typeface="Arial" pitchFamily="34" charset="0"/>
                <a:cs typeface="Arial" pitchFamily="34" charset="0"/>
              </a:rPr>
              <a:t>Responding to Ethanol Incidents</a:t>
            </a:r>
            <a:r>
              <a:rPr lang="en-US" sz="1000" i="1" dirty="0">
                <a:latin typeface="Arial" pitchFamily="34" charset="0"/>
                <a:cs typeface="Arial" pitchFamily="34" charset="0"/>
              </a:rPr>
              <a:t> (total time 19:20). </a:t>
            </a:r>
          </a:p>
          <a:p>
            <a:pPr>
              <a:defRPr/>
            </a:pPr>
            <a:endParaRPr lang="en-US" sz="1000" i="1" dirty="0">
              <a:latin typeface="Arial" pitchFamily="34" charset="0"/>
              <a:cs typeface="Arial" pitchFamily="34" charset="0"/>
            </a:endParaRPr>
          </a:p>
          <a:p>
            <a:pPr>
              <a:defRPr/>
            </a:pPr>
            <a:r>
              <a:rPr lang="en-US" sz="1000" b="1" dirty="0">
                <a:latin typeface="Arial" pitchFamily="34" charset="0"/>
                <a:cs typeface="Arial" pitchFamily="34" charset="0"/>
              </a:rPr>
              <a:t>Group Discussion:</a:t>
            </a:r>
          </a:p>
          <a:p>
            <a:pPr>
              <a:defRPr/>
            </a:pPr>
            <a:r>
              <a:rPr lang="en-US" sz="1000" i="1" dirty="0">
                <a:latin typeface="Arial" pitchFamily="34" charset="0"/>
                <a:cs typeface="Arial" pitchFamily="34" charset="0"/>
              </a:rPr>
              <a:t>Tell participants that the video focuses on the storage of ethanol and ethanol-blended fuels and the effectiveness of foam on ethanol fires. After the video, ask and discuss the following:</a:t>
            </a:r>
          </a:p>
          <a:p>
            <a:pPr marL="171450" indent="-171450">
              <a:buFont typeface="Arial" pitchFamily="34" charset="0"/>
              <a:buChar char="•"/>
              <a:defRPr/>
            </a:pPr>
            <a:r>
              <a:rPr lang="en-US" sz="1000" i="1" dirty="0">
                <a:latin typeface="Arial" pitchFamily="34" charset="0"/>
                <a:cs typeface="Arial" pitchFamily="34" charset="0"/>
              </a:rPr>
              <a:t>Are traditional suppression methods for gasoline emergencies effective for ethanol and ethanol-blended fuels?</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No</a:t>
            </a:r>
          </a:p>
          <a:p>
            <a:pPr marL="171450" indent="-171450">
              <a:buFont typeface="Arial" pitchFamily="34" charset="0"/>
              <a:buChar char="•"/>
              <a:defRPr/>
            </a:pPr>
            <a:r>
              <a:rPr lang="en-US" sz="1000" i="1" dirty="0">
                <a:latin typeface="Arial" pitchFamily="34" charset="0"/>
                <a:cs typeface="Arial" pitchFamily="34" charset="0"/>
              </a:rPr>
              <a:t>Based on the studies, which foam was the most effective on E10, Ethanol Flex-Fuels and denatured fuel ethanol (E95/ E98)?</a:t>
            </a:r>
          </a:p>
          <a:p>
            <a:pPr marL="628650" lvl="1" indent="-171450">
              <a:buFont typeface="Arial" pitchFamily="34" charset="0"/>
              <a:buChar char="•"/>
              <a:defRPr/>
            </a:pPr>
            <a:r>
              <a:rPr lang="en-US" sz="1000" b="1" i="1" dirty="0">
                <a:latin typeface="Arial" pitchFamily="34" charset="0"/>
                <a:cs typeface="Arial" pitchFamily="34" charset="0"/>
              </a:rPr>
              <a:t>Answer: </a:t>
            </a:r>
            <a:r>
              <a:rPr lang="en-US" sz="1000" i="1" dirty="0">
                <a:latin typeface="Arial" pitchFamily="34" charset="0"/>
                <a:cs typeface="Arial" pitchFamily="34" charset="0"/>
              </a:rPr>
              <a:t>Alcohol-Resistant Aqueous Film-Forming Foam (AR-AFFF) </a:t>
            </a:r>
          </a:p>
          <a:p>
            <a:pPr>
              <a:buFont typeface="Arial" pitchFamily="34" charset="0"/>
              <a:buNone/>
              <a:defRPr/>
            </a:pPr>
            <a:endParaRPr lang="en-US" sz="1000" dirty="0">
              <a:latin typeface="Arial" pitchFamily="34" charset="0"/>
              <a:cs typeface="Arial" pitchFamily="34" charset="0"/>
            </a:endParaRPr>
          </a:p>
          <a:p>
            <a:pPr>
              <a:defRPr/>
            </a:pPr>
            <a:endParaRPr lang="en-US" sz="1000" dirty="0">
              <a:latin typeface="Arial" pitchFamily="34" charset="0"/>
              <a:ea typeface="ＭＳ Ｐゴシック" pitchFamily="34" charset="-128"/>
              <a:cs typeface="Arial" pitchFamily="34" charset="0"/>
            </a:endParaRPr>
          </a:p>
        </p:txBody>
      </p:sp>
      <p:sp>
        <p:nvSpPr>
          <p:cNvPr id="20484" name="Slide Number Placeholder 3">
            <a:extLst>
              <a:ext uri="{FF2B5EF4-FFF2-40B4-BE49-F238E27FC236}">
                <a16:creationId xmlns:a16="http://schemas.microsoft.com/office/drawing/2014/main" id="{C6FA80C6-8A03-41B1-8A9E-20A466AA18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E24A2BD-53E5-4C89-8634-1895F60E0A30}"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A150A21-F2C4-4048-9D28-7BC521B148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A24AF66-5DCB-4D81-8A21-1E69300AA2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Since the beginning of the twentieth century, the United States and the world have become a motorized society. Most families either own an automobile or rely on motorized transportation on a daily basis. For the past 100 years, the primary automotive fuel has been a byproduct of crude oil. Opposite from the European community, who focused on diesel engines for light-duty and passenger vehicles, the United States automobile industry, has predominantly produced gasoline-powered vehicles. The heavy-duty or off-road larger vehicles and equipment are generally being powered by diesel. Both gasoline and diesel are hydrocarbons (composed of hydrogen and carbon) derived from crude oil.</a:t>
            </a:r>
          </a:p>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AB51E944-3602-40EF-BA28-F3C92D7EE4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949EA0-2AF6-49ED-A442-C15EFF33BC6F}"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330EF3A-793F-4AD0-BB16-8FC68FAD87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7449A718-643B-4262-881A-4C0D7977E0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nature and characteristics of hydrocarbon fuels are familiar to virtually everyone involved in fire protection today since gasoline and diesel are so widely used and incidents are common occurrences. Ethanol-blended fuels are a substantial component of the U.S. motor fuel market. Today, ethanol is blended into nearly all unleaded gasoline and is sold virtually from coast-to-coast and border-to-border. The bio-fuels industry, in general, is expected to significantly contribute to the nation’s motor fuel supply. Consumers in the United States use billions of gallons of gasoline per year, and nearly all of that is blended with ethanol.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Ethanol production facilities can be found across the country and commonly use rail to bring their product to market. The transport of ethanol via rail tank cars has increased significantly and is expected to continue to grow.</a:t>
            </a:r>
          </a:p>
          <a:p>
            <a:endParaRPr lang="en-US" altLang="en-US" dirty="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B96A4A43-8FB2-4898-9C62-FEC1EAA64B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9AE704-B9D9-4631-B2C5-B4DCCCDDAD3D}"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E50DC5F-9A7F-43DD-A88F-5E90FE9651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20C43156-D956-48E0-A50C-6713C6D9E8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Ethanol for use as a transportation fuel has been steadily growing since the 1980s. As production grew, ethanol was added to gasoline supplies to replace the octane enhancer’s lead, benzene, toluene, and xylene as they were being removed from the gasoline supply due to toxicity concerns. The Clean Air Act of 1990 further increased the market share for ethanol-blended fuel due to mandated usage of oxygenated fuels in reformulated gasoline (RFG) in certain areas of the United States to help reduce carbon monoxide emissions. RFG refers to extensive changes in gasoline properties that reduce emissions of volatile and toxic organic compounds in ozone non-attainment areas. Fuel oxygenates, such as ethanol, add chemical oxygen to the fuel, which promotes more complete combustion thereby lowering CO emissions. Hydrocarbon exhaust emissions are also often reduced. Today, ethanol is the most widely used oxygenate for RFG.</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Ethanol has a blending octane of 113 and is widely used in creating regular octane gasoline from sub-octane base stocks or raising regular octane fuels to the mid-octane level. This addition of ethanol to gasoline to boost octane is an alternative to more severe refining operations making ethanol one of the most cost-effective octane enhancers available to the refiner and blender today.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8676" name="Slide Number Placeholder 3">
            <a:extLst>
              <a:ext uri="{FF2B5EF4-FFF2-40B4-BE49-F238E27FC236}">
                <a16:creationId xmlns:a16="http://schemas.microsoft.com/office/drawing/2014/main" id="{9F2C1939-3473-4FD3-90C0-5E55B0851F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AFC682-76A1-4CD1-BABE-387219D2C2FB}"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0BF7FD7-867C-4277-87DA-1BD8EDD29D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542A532-69C5-4F97-A363-0F01657D6F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EPA approved an increased concentration of ethanol, E15, for use in conventional gasoline powered vehicles in 2011. E15 can be used in light duty cars, trucks and SUVs model year 2001 and newer and for use in all flexible fuel vehicles (FFVs). Vehicles older than 2001, small engines, boats and motorcycles were not approved to use E15.</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Higher ethanol-blended fuels are growing in use. An example of this type of fuel is Ethanol Flex-Fuels (51-85% ethanol by volume).</a:t>
            </a:r>
          </a:p>
        </p:txBody>
      </p:sp>
      <p:sp>
        <p:nvSpPr>
          <p:cNvPr id="30724" name="Slide Number Placeholder 3">
            <a:extLst>
              <a:ext uri="{FF2B5EF4-FFF2-40B4-BE49-F238E27FC236}">
                <a16:creationId xmlns:a16="http://schemas.microsoft.com/office/drawing/2014/main" id="{C6519CB5-4565-4E3E-A790-78FF1F2BC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7921A21-FD2B-448E-B131-D6FABB76BED9}"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D6CB445-A4D9-42E1-8774-B7D30C9331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508263C-2C09-4143-8E19-588138EC9B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Exx</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is commonly used to indicate the ethanol concentration. The “xx” is the percentage by volume of the ethanol in the fuel.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Ethanol - 100% volume is produced and marketed as undenatured/ neat, beverage alcohol.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Denatured fuel ethanol is ethanol that has been denatured with 2-5% of approved hydrocarbon, typically natural gasoline. This blend is also known as E95-E98 or fuel alcohol. Denatured fuel ethanol is one of the top hazardous materials shipped by rail in the United States.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Ethanol-blended fuels may include blends of gasoline and ethanol in any ratio, presently there are three common ethanol-blended fuels. The most common is E10, which is a blend of 90% gasoline/ 10% ethanol. This is the most common at all retail fueling stations. Currently E15, a blend of 85% gasoline/ 15% ethanol is being marketed and is growing in the marketplace. You will also find Ethanol Flex-Fuels in the marketplace which range from E51-E85, this fuel is sold for use in flexible-fuel vehicles (FFVs) only.</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2772" name="Slide Number Placeholder 3">
            <a:extLst>
              <a:ext uri="{FF2B5EF4-FFF2-40B4-BE49-F238E27FC236}">
                <a16:creationId xmlns:a16="http://schemas.microsoft.com/office/drawing/2014/main" id="{552C4957-D395-48E5-BF97-C886DE5872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8C21E50-5A4A-4232-B235-793DD1542A9B}"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6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A4A3B9B-6FFB-4FF4-BE04-4F5D80C446BF}"/>
              </a:ext>
            </a:extLst>
          </p:cNvPr>
          <p:cNvSpPr>
            <a:spLocks noGrp="1" noChangeArrowheads="1"/>
          </p:cNvSpPr>
          <p:nvPr>
            <p:ph type="sldNum" sz="quarter" idx="10"/>
          </p:nvPr>
        </p:nvSpPr>
        <p:spPr/>
        <p:txBody>
          <a:bodyPr/>
          <a:lstStyle>
            <a:lvl1pPr>
              <a:defRPr smtClean="0"/>
            </a:lvl1pPr>
          </a:lstStyle>
          <a:p>
            <a:pPr>
              <a:defRPr/>
            </a:pPr>
            <a:fld id="{7F4BCBD6-E808-4337-A17B-314A1DDCF2E4}" type="slidenum">
              <a:rPr lang="en-US" altLang="en-US"/>
              <a:pPr>
                <a:defRPr/>
              </a:pPr>
              <a:t>‹#›</a:t>
            </a:fld>
            <a:endParaRPr lang="en-US" altLang="en-US"/>
          </a:p>
        </p:txBody>
      </p:sp>
    </p:spTree>
    <p:extLst>
      <p:ext uri="{BB962C8B-B14F-4D97-AF65-F5344CB8AC3E}">
        <p14:creationId xmlns:p14="http://schemas.microsoft.com/office/powerpoint/2010/main" val="411521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A7E0D087-849F-4F31-84C7-2F57B6927667}"/>
              </a:ext>
            </a:extLst>
          </p:cNvPr>
          <p:cNvSpPr>
            <a:spLocks noGrp="1" noChangeArrowheads="1"/>
          </p:cNvSpPr>
          <p:nvPr>
            <p:ph type="sldNum" sz="quarter" idx="10"/>
          </p:nvPr>
        </p:nvSpPr>
        <p:spPr/>
        <p:txBody>
          <a:bodyPr/>
          <a:lstStyle>
            <a:lvl1pPr>
              <a:defRPr smtClean="0"/>
            </a:lvl1pPr>
          </a:lstStyle>
          <a:p>
            <a:pPr>
              <a:defRPr/>
            </a:pPr>
            <a:fld id="{171BF4C1-D907-4F5A-B05A-C8D0CB292CDC}" type="slidenum">
              <a:rPr lang="en-US" altLang="en-US"/>
              <a:pPr>
                <a:defRPr/>
              </a:pPr>
              <a:t>‹#›</a:t>
            </a:fld>
            <a:endParaRPr lang="en-US" altLang="en-US"/>
          </a:p>
        </p:txBody>
      </p:sp>
    </p:spTree>
    <p:extLst>
      <p:ext uri="{BB962C8B-B14F-4D97-AF65-F5344CB8AC3E}">
        <p14:creationId xmlns:p14="http://schemas.microsoft.com/office/powerpoint/2010/main" val="914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81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3200" baseline="0">
                <a:solidFill>
                  <a:schemeClr val="bg1"/>
                </a:solidFill>
                <a:latin typeface="Arial" pitchFamily="34" charset="0"/>
              </a:defRPr>
            </a:lvl1pPr>
            <a:lvl2pPr>
              <a:defRPr sz="3200" baseline="0">
                <a:solidFill>
                  <a:schemeClr val="bg1"/>
                </a:solidFill>
                <a:latin typeface="Arial" pitchFamily="34" charset="0"/>
              </a:defRPr>
            </a:lvl2pPr>
            <a:lvl3pPr>
              <a:defRPr sz="3200" baseline="0">
                <a:solidFill>
                  <a:schemeClr val="bg1"/>
                </a:solidFill>
                <a:latin typeface="Arial" pitchFamily="34" charset="0"/>
              </a:defRPr>
            </a:lvl3pPr>
            <a:lvl4pPr>
              <a:defRPr sz="3200" baseline="0">
                <a:solidFill>
                  <a:schemeClr val="bg1"/>
                </a:solidFill>
                <a:latin typeface="Arial" pitchFamily="34" charset="0"/>
              </a:defRPr>
            </a:lvl4pPr>
            <a:lvl5pPr>
              <a:defRPr sz="3200" baseline="0">
                <a:solidFill>
                  <a:schemeClr val="bg1"/>
                </a:solidFill>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DA3EDFCD-DB46-42A8-9BD6-377657EC526A}"/>
              </a:ext>
            </a:extLst>
          </p:cNvPr>
          <p:cNvSpPr>
            <a:spLocks noGrp="1" noChangeArrowheads="1"/>
          </p:cNvSpPr>
          <p:nvPr>
            <p:ph type="sldNum" sz="quarter" idx="10"/>
          </p:nvPr>
        </p:nvSpPr>
        <p:spPr/>
        <p:txBody>
          <a:bodyPr/>
          <a:lstStyle>
            <a:lvl1pPr>
              <a:defRPr smtClean="0"/>
            </a:lvl1pPr>
          </a:lstStyle>
          <a:p>
            <a:pPr>
              <a:defRPr/>
            </a:pPr>
            <a:fld id="{CDAE031E-5329-4359-9B96-3774FA32BAC5}" type="slidenum">
              <a:rPr lang="en-US" altLang="en-US"/>
              <a:pPr>
                <a:defRPr/>
              </a:pPr>
              <a:t>‹#›</a:t>
            </a:fld>
            <a:endParaRPr lang="en-US" altLang="en-US"/>
          </a:p>
        </p:txBody>
      </p:sp>
    </p:spTree>
    <p:extLst>
      <p:ext uri="{BB962C8B-B14F-4D97-AF65-F5344CB8AC3E}">
        <p14:creationId xmlns:p14="http://schemas.microsoft.com/office/powerpoint/2010/main" val="199221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04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3200" baseline="0">
                <a:solidFill>
                  <a:schemeClr val="bg1"/>
                </a:solidFill>
                <a:latin typeface="Arial" pitchFamily="34" charset="0"/>
              </a:defRPr>
            </a:lvl1pPr>
            <a:lvl2pPr>
              <a:defRPr sz="3200" baseline="0">
                <a:solidFill>
                  <a:schemeClr val="bg1"/>
                </a:solidFill>
                <a:latin typeface="Arial" pitchFamily="34" charset="0"/>
              </a:defRPr>
            </a:lvl2pPr>
            <a:lvl3pPr>
              <a:defRPr sz="3200" baseline="0">
                <a:solidFill>
                  <a:schemeClr val="bg1"/>
                </a:solidFill>
                <a:latin typeface="Arial" pitchFamily="34" charset="0"/>
              </a:defRPr>
            </a:lvl3pPr>
            <a:lvl4pPr>
              <a:defRPr sz="3200" baseline="0">
                <a:solidFill>
                  <a:schemeClr val="bg1"/>
                </a:solidFill>
                <a:latin typeface="Arial" pitchFamily="34" charset="0"/>
              </a:defRPr>
            </a:lvl4pPr>
            <a:lvl5pPr>
              <a:defRPr sz="3200" baseline="0">
                <a:solidFill>
                  <a:schemeClr val="bg1"/>
                </a:solidFill>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88051AD8-9442-4349-A9FD-1BFB35F1CAB7}"/>
              </a:ext>
            </a:extLst>
          </p:cNvPr>
          <p:cNvSpPr>
            <a:spLocks noGrp="1" noChangeArrowheads="1"/>
          </p:cNvSpPr>
          <p:nvPr>
            <p:ph type="sldNum" sz="quarter" idx="10"/>
          </p:nvPr>
        </p:nvSpPr>
        <p:spPr/>
        <p:txBody>
          <a:bodyPr/>
          <a:lstStyle>
            <a:lvl1pPr>
              <a:defRPr smtClean="0"/>
            </a:lvl1pPr>
          </a:lstStyle>
          <a:p>
            <a:pPr>
              <a:defRPr/>
            </a:pPr>
            <a:fld id="{B53C40CE-40B9-4963-9E62-9F5E59844A32}" type="slidenum">
              <a:rPr lang="en-US" altLang="en-US"/>
              <a:pPr>
                <a:defRPr/>
              </a:pPr>
              <a:t>‹#›</a:t>
            </a:fld>
            <a:endParaRPr lang="en-US" altLang="en-US"/>
          </a:p>
        </p:txBody>
      </p:sp>
    </p:spTree>
    <p:extLst>
      <p:ext uri="{BB962C8B-B14F-4D97-AF65-F5344CB8AC3E}">
        <p14:creationId xmlns:p14="http://schemas.microsoft.com/office/powerpoint/2010/main" val="1136378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E92601E-DA5A-45C3-A5BF-8642020CD50D}"/>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Heading template</a:t>
            </a:r>
          </a:p>
        </p:txBody>
      </p:sp>
      <p:sp>
        <p:nvSpPr>
          <p:cNvPr id="1027" name="Text Placeholder 2">
            <a:extLst>
              <a:ext uri="{FF2B5EF4-FFF2-40B4-BE49-F238E27FC236}">
                <a16:creationId xmlns:a16="http://schemas.microsoft.com/office/drawing/2014/main" id="{5050B2B9-EE46-4235-AF87-40B90D4C7895}"/>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E4F7A569-9920-4F50-889C-B0C126901DA1}"/>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25938FB-2B19-425D-86F9-9B48A4B00BC8}"/>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CEB44211-8A54-4E0D-9B7F-806BB0A060D2}" type="slidenum">
              <a:rPr lang="en-US" altLang="en-US"/>
              <a:pPr>
                <a:defRPr/>
              </a:pPr>
              <a:t>‹#›</a:t>
            </a:fld>
            <a:endParaRPr lang="en-US" altLang="en-US"/>
          </a:p>
        </p:txBody>
      </p:sp>
      <p:sp>
        <p:nvSpPr>
          <p:cNvPr id="7" name="Rectangle 9">
            <a:extLst>
              <a:ext uri="{FF2B5EF4-FFF2-40B4-BE49-F238E27FC236}">
                <a16:creationId xmlns:a16="http://schemas.microsoft.com/office/drawing/2014/main" id="{E151DC97-13F8-4D07-AC86-8BA10E35D9E4}"/>
              </a:ext>
            </a:extLst>
          </p:cNvPr>
          <p:cNvSpPr txBox="1">
            <a:spLocks noChangeArrowheads="1"/>
          </p:cNvSpPr>
          <p:nvPr/>
        </p:nvSpPr>
        <p:spPr>
          <a:xfrm>
            <a:off x="4572000" y="6191250"/>
            <a:ext cx="2844800" cy="365125"/>
          </a:xfrm>
          <a:prstGeom prst="rect">
            <a:avLst/>
          </a:prstGeo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DDAD36F0-22A2-4277-B20B-CE9CB3CA6FD8}" type="slidenum">
              <a:rPr lang="en-US" altLang="en-US" sz="1200" b="1" smtClean="0">
                <a:solidFill>
                  <a:schemeClr val="bg1"/>
                </a:solidFill>
                <a:latin typeface="Calibri" panose="020F0502020204030204" pitchFamily="34" charset="0"/>
                <a:cs typeface="Arial" panose="020B0604020202020204" pitchFamily="34" charset="0"/>
              </a:rPr>
              <a:pPr algn="ctr" eaLnBrk="1" hangingPunct="1">
                <a:defRPr/>
              </a:pPr>
              <a:t>‹#›</a:t>
            </a:fld>
            <a:endParaRPr lang="en-US" altLang="en-US" sz="1200" b="1">
              <a:solidFill>
                <a:schemeClr val="bg1"/>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9A8C99D-4C58-408D-B4E1-775B1B602D7A}"/>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Heading template</a:t>
            </a:r>
          </a:p>
        </p:txBody>
      </p:sp>
      <p:sp>
        <p:nvSpPr>
          <p:cNvPr id="2051" name="Text Placeholder 2">
            <a:extLst>
              <a:ext uri="{FF2B5EF4-FFF2-40B4-BE49-F238E27FC236}">
                <a16:creationId xmlns:a16="http://schemas.microsoft.com/office/drawing/2014/main" id="{0A62E72E-22C0-4A88-B10B-421F0B5C5AC4}"/>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BF75B05D-CE57-4BFF-9FE3-396B554C7261}"/>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CBB6C8F-A971-453D-A6F9-314BDD93BA37}"/>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58E9324D-4195-4EFC-9AF8-8FDBD29CD164}" type="slidenum">
              <a:rPr lang="en-US" altLang="en-US"/>
              <a:pPr>
                <a:defRPr/>
              </a:pPr>
              <a:t>‹#›</a:t>
            </a:fld>
            <a:endParaRPr lang="en-US" altLang="en-US"/>
          </a:p>
        </p:txBody>
      </p:sp>
      <p:sp>
        <p:nvSpPr>
          <p:cNvPr id="7" name="Rectangle 9">
            <a:extLst>
              <a:ext uri="{FF2B5EF4-FFF2-40B4-BE49-F238E27FC236}">
                <a16:creationId xmlns:a16="http://schemas.microsoft.com/office/drawing/2014/main" id="{8EA11F7F-51C8-4C11-83B8-F4CDEB93E28F}"/>
              </a:ext>
            </a:extLst>
          </p:cNvPr>
          <p:cNvSpPr txBox="1">
            <a:spLocks noChangeArrowheads="1"/>
          </p:cNvSpPr>
          <p:nvPr/>
        </p:nvSpPr>
        <p:spPr>
          <a:xfrm>
            <a:off x="4572000" y="6216650"/>
            <a:ext cx="2844800" cy="365125"/>
          </a:xfrm>
          <a:prstGeom prst="rect">
            <a:avLst/>
          </a:prstGeo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90A2CC56-4F07-49E8-BEFD-F97E4FBF1565}" type="slidenum">
              <a:rPr lang="en-US" altLang="en-US" sz="1200" b="1" smtClean="0">
                <a:solidFill>
                  <a:srgbClr val="FFFFFF"/>
                </a:solidFill>
                <a:latin typeface="Calibri" panose="020F0502020204030204" pitchFamily="34" charset="0"/>
                <a:cs typeface="Arial" panose="020B0604020202020204" pitchFamily="34" charset="0"/>
              </a:rPr>
              <a:pPr algn="ctr" eaLnBrk="1" hangingPunct="1">
                <a:defRPr/>
              </a:pPr>
              <a:t>‹#›</a:t>
            </a:fld>
            <a:endParaRPr lang="en-US" altLang="en-US" sz="1200" b="1">
              <a:solidFill>
                <a:srgbClr val="FFFFFF"/>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04" r:id="rId1"/>
    <p:sldLayoutId id="2147484505" r:id="rId2"/>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6B50ADE-95B9-4EE7-9E85-2E70DAB0E097}"/>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Heading template</a:t>
            </a:r>
          </a:p>
        </p:txBody>
      </p:sp>
      <p:sp>
        <p:nvSpPr>
          <p:cNvPr id="3075" name="Text Placeholder 2">
            <a:extLst>
              <a:ext uri="{FF2B5EF4-FFF2-40B4-BE49-F238E27FC236}">
                <a16:creationId xmlns:a16="http://schemas.microsoft.com/office/drawing/2014/main" id="{D9C52290-7596-444B-9C76-A4A65FCBDE8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DCFD5178-7064-4532-A2A6-7DD230B5AA9D}"/>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878D763-9C74-4231-AD3E-3186BA96FBC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CE5C0D8E-508D-46C3-96C2-624C33568555}" type="slidenum">
              <a:rPr lang="en-US" altLang="en-US"/>
              <a:pPr>
                <a:defRPr/>
              </a:pPr>
              <a:t>‹#›</a:t>
            </a:fld>
            <a:endParaRPr lang="en-US" altLang="en-US"/>
          </a:p>
        </p:txBody>
      </p:sp>
      <p:sp>
        <p:nvSpPr>
          <p:cNvPr id="7" name="Rectangle 9">
            <a:extLst>
              <a:ext uri="{FF2B5EF4-FFF2-40B4-BE49-F238E27FC236}">
                <a16:creationId xmlns:a16="http://schemas.microsoft.com/office/drawing/2014/main" id="{C9EC760F-06AC-4749-B5AC-5FA90BAE73DC}"/>
              </a:ext>
            </a:extLst>
          </p:cNvPr>
          <p:cNvSpPr txBox="1">
            <a:spLocks noChangeArrowheads="1"/>
          </p:cNvSpPr>
          <p:nvPr userDrawn="1"/>
        </p:nvSpPr>
        <p:spPr>
          <a:xfrm>
            <a:off x="4572000" y="6216650"/>
            <a:ext cx="2844800" cy="365125"/>
          </a:xfrm>
          <a:prstGeom prst="rect">
            <a:avLst/>
          </a:prstGeo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DF4BA08A-CD86-411E-9533-538D211E987D}" type="slidenum">
              <a:rPr lang="en-US" altLang="en-US" sz="1200" b="1" smtClean="0">
                <a:solidFill>
                  <a:srgbClr val="FFFFFF"/>
                </a:solidFill>
                <a:latin typeface="Calibri" panose="020F0502020204030204" pitchFamily="34" charset="0"/>
                <a:cs typeface="Arial" panose="020B0604020202020204" pitchFamily="34" charset="0"/>
              </a:rPr>
              <a:pPr algn="ctr" eaLnBrk="1" hangingPunct="1">
                <a:defRPr/>
              </a:pPr>
              <a:t>‹#›</a:t>
            </a:fld>
            <a:endParaRPr lang="en-US" altLang="en-US" sz="1200" b="1">
              <a:solidFill>
                <a:srgbClr val="FFFFFF"/>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06" r:id="rId1"/>
    <p:sldLayoutId id="2147484507" r:id="rId2"/>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DF3D620F-E2CB-4F26-9AD0-4253E4F5305D}"/>
              </a:ext>
            </a:extLst>
          </p:cNvPr>
          <p:cNvSpPr>
            <a:spLocks noGrp="1"/>
          </p:cNvSpPr>
          <p:nvPr>
            <p:ph idx="1"/>
          </p:nvPr>
        </p:nvSpPr>
        <p:spPr>
          <a:xfrm>
            <a:off x="1524000" y="838200"/>
            <a:ext cx="9144000" cy="5181600"/>
          </a:xfrm>
          <a:effectLst>
            <a:outerShdw blurRad="50800" dist="38100" dir="2700000" algn="tl" rotWithShape="0">
              <a:prstClr val="black">
                <a:alpha val="40000"/>
              </a:prstClr>
            </a:outerShdw>
          </a:effectLst>
        </p:spPr>
        <p:txBody>
          <a:bodyPr anchor="ctr"/>
          <a:lstStyle/>
          <a:p>
            <a:pPr marL="0" indent="0" algn="ctr" eaLnBrk="1" hangingPunct="1">
              <a:lnSpc>
                <a:spcPct val="150000"/>
              </a:lnSpc>
              <a:buFont typeface="Arial" panose="020B0604020202020204" pitchFamily="34" charset="0"/>
              <a:buNone/>
            </a:pPr>
            <a:r>
              <a:rPr lang="en-US" altLang="en-US" sz="4800" b="1" dirty="0">
                <a:solidFill>
                  <a:srgbClr val="FFFFFF"/>
                </a:solidFill>
                <a:ea typeface="ＭＳ Ｐゴシック" panose="020B0600070205080204" pitchFamily="34" charset="-128"/>
                <a:cs typeface="Arial" panose="020B0604020202020204" pitchFamily="34" charset="0"/>
              </a:rPr>
              <a:t>Module 2:</a:t>
            </a:r>
          </a:p>
          <a:p>
            <a:pPr marL="0" indent="0" algn="ctr" eaLnBrk="1" hangingPunct="1">
              <a:buFont typeface="Arial" panose="020B0604020202020204" pitchFamily="34" charset="0"/>
              <a:buNone/>
            </a:pPr>
            <a:r>
              <a:rPr lang="en-US" altLang="en-US" sz="4800" dirty="0">
                <a:solidFill>
                  <a:srgbClr val="FFFFFF"/>
                </a:solidFill>
                <a:ea typeface="ＭＳ Ｐゴシック" panose="020B0600070205080204" pitchFamily="34" charset="-128"/>
                <a:cs typeface="Arial" panose="020B0604020202020204" pitchFamily="34" charset="0"/>
              </a:rPr>
              <a:t>Ethanol and </a:t>
            </a:r>
            <a:br>
              <a:rPr lang="en-US" altLang="en-US" sz="4800" dirty="0">
                <a:solidFill>
                  <a:srgbClr val="FFFFFF"/>
                </a:solidFill>
                <a:ea typeface="ＭＳ Ｐゴシック" panose="020B0600070205080204" pitchFamily="34" charset="-128"/>
                <a:cs typeface="Arial" panose="020B0604020202020204" pitchFamily="34" charset="0"/>
              </a:rPr>
            </a:br>
            <a:r>
              <a:rPr lang="en-US" altLang="en-US" sz="4800" dirty="0">
                <a:solidFill>
                  <a:srgbClr val="FFFFFF"/>
                </a:solidFill>
                <a:ea typeface="ＭＳ Ｐゴシック" panose="020B0600070205080204" pitchFamily="34" charset="-128"/>
                <a:cs typeface="Arial" panose="020B0604020202020204" pitchFamily="34" charset="0"/>
              </a:rPr>
              <a:t>Ethanol-Blended Fuels</a:t>
            </a:r>
          </a:p>
          <a:p>
            <a:pPr marL="0" indent="0">
              <a:buFont typeface="Arial" panose="020B0604020202020204" pitchFamily="34" charset="0"/>
              <a:buNone/>
            </a:pPr>
            <a:endParaRPr lang="en-US" altLang="en-US" dirty="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A04CF76-F438-4D57-AE6C-4C267B34A0C3}"/>
              </a:ext>
            </a:extLst>
          </p:cNvPr>
          <p:cNvSpPr>
            <a:spLocks noGrp="1"/>
          </p:cNvSpPr>
          <p:nvPr>
            <p:ph type="title"/>
          </p:nvPr>
        </p:nvSpPr>
        <p:spPr>
          <a:xfrm>
            <a:off x="609600" y="1"/>
            <a:ext cx="9601200" cy="884236"/>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Summary</a:t>
            </a:r>
          </a:p>
        </p:txBody>
      </p:sp>
      <p:sp>
        <p:nvSpPr>
          <p:cNvPr id="33795" name="Rectangle 3">
            <a:extLst>
              <a:ext uri="{FF2B5EF4-FFF2-40B4-BE49-F238E27FC236}">
                <a16:creationId xmlns:a16="http://schemas.microsoft.com/office/drawing/2014/main" id="{BC5314DD-AA21-4E2E-88F4-081990BAF806}"/>
              </a:ext>
            </a:extLst>
          </p:cNvPr>
          <p:cNvSpPr>
            <a:spLocks noGrp="1"/>
          </p:cNvSpPr>
          <p:nvPr>
            <p:ph type="body" idx="1"/>
          </p:nvPr>
        </p:nvSpPr>
        <p:spPr>
          <a:xfrm>
            <a:off x="609600" y="1600200"/>
            <a:ext cx="10972800" cy="43735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has been a gasoline additive since the 1980s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use has expanded dramatically in the U.S. since the mid-2000s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production &amp; use continues to increase </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Expected increase in transportation needs to bring product to market</a:t>
            </a:r>
          </a:p>
          <a:p>
            <a:pPr eaLnBrk="1" hangingPunct="1">
              <a:lnSpc>
                <a:spcPct val="90000"/>
              </a:lnSpc>
            </a:pPr>
            <a:endPar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7E9A366-31BA-46D4-A192-FF88DAB94AEA}"/>
              </a:ext>
            </a:extLst>
          </p:cNvPr>
          <p:cNvSpPr>
            <a:spLocks noGrp="1"/>
          </p:cNvSpPr>
          <p:nvPr>
            <p:ph type="title"/>
          </p:nvPr>
        </p:nvSpPr>
        <p:spPr>
          <a:xfrm>
            <a:off x="533400" y="1"/>
            <a:ext cx="9677400" cy="838199"/>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Objective</a:t>
            </a:r>
          </a:p>
        </p:txBody>
      </p:sp>
      <p:sp>
        <p:nvSpPr>
          <p:cNvPr id="15363" name="Rectangle 3">
            <a:extLst>
              <a:ext uri="{FF2B5EF4-FFF2-40B4-BE49-F238E27FC236}">
                <a16:creationId xmlns:a16="http://schemas.microsoft.com/office/drawing/2014/main" id="{9D376E45-A46C-4A4C-9A70-F18957C5A297}"/>
              </a:ext>
            </a:extLst>
          </p:cNvPr>
          <p:cNvSpPr>
            <a:spLocks noGrp="1"/>
          </p:cNvSpPr>
          <p:nvPr>
            <p:ph type="body" idx="1"/>
          </p:nvPr>
        </p:nvSpPr>
        <p:spPr>
          <a:xfrm>
            <a:off x="609600" y="1600200"/>
            <a:ext cx="10820400" cy="1746250"/>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Upon the completion of this module, participants should be able to describe the use &amp; growth of ethanol &amp; ethanol-blended fuels in the United States.</a:t>
            </a:r>
          </a:p>
        </p:txBody>
      </p:sp>
      <p:pic>
        <p:nvPicPr>
          <p:cNvPr id="15364" name="Picture 6" descr="biodiesel-refinery">
            <a:extLst>
              <a:ext uri="{FF2B5EF4-FFF2-40B4-BE49-F238E27FC236}">
                <a16:creationId xmlns:a16="http://schemas.microsoft.com/office/drawing/2014/main" id="{E9B6DACB-6C51-4968-A40D-A8E15B837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7" t="4324" r="2144" b="3632"/>
          <a:stretch>
            <a:fillRect/>
          </a:stretch>
        </p:blipFill>
        <p:spPr bwMode="auto">
          <a:xfrm>
            <a:off x="2986881" y="3101975"/>
            <a:ext cx="6294437" cy="25955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A4B99AE-3730-400C-B48B-203B13619579}"/>
              </a:ext>
            </a:extLst>
          </p:cNvPr>
          <p:cNvSpPr>
            <a:spLocks noGrp="1"/>
          </p:cNvSpPr>
          <p:nvPr>
            <p:ph type="title" idx="4294967295"/>
          </p:nvPr>
        </p:nvSpPr>
        <p:spPr>
          <a:xfrm>
            <a:off x="609600" y="0"/>
            <a:ext cx="9525000" cy="884237"/>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p>
        </p:txBody>
      </p:sp>
      <p:sp>
        <p:nvSpPr>
          <p:cNvPr id="11267" name="Rectangle 3">
            <a:extLst>
              <a:ext uri="{FF2B5EF4-FFF2-40B4-BE49-F238E27FC236}">
                <a16:creationId xmlns:a16="http://schemas.microsoft.com/office/drawing/2014/main" id="{9C1CB5FE-C3CA-436A-8991-71DDD119D4E3}"/>
              </a:ext>
            </a:extLst>
          </p:cNvPr>
          <p:cNvSpPr>
            <a:spLocks noGrp="1"/>
          </p:cNvSpPr>
          <p:nvPr>
            <p:ph type="body" sz="half" idx="4294967295"/>
          </p:nvPr>
        </p:nvSpPr>
        <p:spPr>
          <a:xfrm>
            <a:off x="609600" y="1600200"/>
            <a:ext cx="5410200" cy="4373563"/>
          </a:xfrm>
        </p:spPr>
        <p:txBody>
          <a:bodyPr/>
          <a:lstStyle/>
          <a:p>
            <a:pPr marL="0" indent="0">
              <a:lnSpc>
                <a:spcPct val="90000"/>
              </a:lnSpc>
              <a:buClr>
                <a:schemeClr val="bg1"/>
              </a:buClr>
              <a:buFont typeface="Arial" panose="020B0604020202020204" pitchFamily="34" charset="0"/>
              <a:buNone/>
              <a:defRPr/>
            </a:pPr>
            <a:r>
              <a:rPr lang="en-US" altLang="en-US" sz="2800" dirty="0">
                <a:solidFill>
                  <a:schemeClr val="bg1"/>
                </a:solidFill>
                <a:ea typeface="ＭＳ Ｐゴシック" pitchFamily="34" charset="-128"/>
                <a:cs typeface="Arial" pitchFamily="34" charset="0"/>
              </a:rPr>
              <a:t>May 14, 2007:</a:t>
            </a:r>
          </a:p>
          <a:p>
            <a:pPr lvl="1">
              <a:lnSpc>
                <a:spcPct val="90000"/>
              </a:lnSpc>
              <a:buClr>
                <a:schemeClr val="bg1"/>
              </a:buClr>
              <a:defRPr/>
            </a:pPr>
            <a:r>
              <a:rPr lang="en-US" altLang="en-US" sz="2600" dirty="0">
                <a:solidFill>
                  <a:schemeClr val="bg1"/>
                </a:solidFill>
                <a:ea typeface="ＭＳ Ｐゴシック" pitchFamily="34" charset="-128"/>
                <a:cs typeface="Arial" pitchFamily="34" charset="0"/>
              </a:rPr>
              <a:t>Cargo tank truck overturned &amp; burned</a:t>
            </a:r>
          </a:p>
          <a:p>
            <a:pPr lvl="1">
              <a:lnSpc>
                <a:spcPct val="90000"/>
              </a:lnSpc>
              <a:buClr>
                <a:schemeClr val="bg1"/>
              </a:buClr>
              <a:defRPr/>
            </a:pPr>
            <a:r>
              <a:rPr lang="en-US" altLang="en-US" sz="2600" dirty="0">
                <a:solidFill>
                  <a:schemeClr val="bg1"/>
                </a:solidFill>
                <a:ea typeface="ＭＳ Ｐゴシック" pitchFamily="34" charset="-128"/>
                <a:cs typeface="Arial" pitchFamily="34" charset="0"/>
              </a:rPr>
              <a:t>8,000 gallons released</a:t>
            </a:r>
          </a:p>
          <a:p>
            <a:pPr lvl="1">
              <a:lnSpc>
                <a:spcPct val="90000"/>
              </a:lnSpc>
              <a:buClr>
                <a:schemeClr val="bg1"/>
              </a:buClr>
              <a:defRPr/>
            </a:pPr>
            <a:r>
              <a:rPr lang="en-US" altLang="en-US" sz="2600" dirty="0">
                <a:solidFill>
                  <a:schemeClr val="bg1"/>
                </a:solidFill>
                <a:ea typeface="ＭＳ Ｐゴシック" pitchFamily="34" charset="-128"/>
                <a:cs typeface="Arial" pitchFamily="34" charset="0"/>
              </a:rPr>
              <a:t>Driver killed</a:t>
            </a:r>
          </a:p>
          <a:p>
            <a:pPr lvl="1">
              <a:lnSpc>
                <a:spcPct val="90000"/>
              </a:lnSpc>
              <a:buClr>
                <a:schemeClr val="bg1"/>
              </a:buClr>
              <a:defRPr/>
            </a:pPr>
            <a:r>
              <a:rPr lang="en-US" altLang="en-US" sz="2600" dirty="0">
                <a:solidFill>
                  <a:schemeClr val="bg1"/>
                </a:solidFill>
                <a:ea typeface="ＭＳ Ｐゴシック" pitchFamily="34" charset="-128"/>
                <a:cs typeface="Arial" pitchFamily="34" charset="0"/>
              </a:rPr>
              <a:t>Sent burning stream of ethanol onto the road below</a:t>
            </a:r>
          </a:p>
          <a:p>
            <a:pPr>
              <a:buClr>
                <a:schemeClr val="bg1"/>
              </a:buClr>
              <a:defRPr/>
            </a:pPr>
            <a:endParaRPr lang="en-US" altLang="en-US" sz="2800" dirty="0">
              <a:solidFill>
                <a:schemeClr val="bg1"/>
              </a:solidFill>
              <a:ea typeface="ＭＳ Ｐゴシック" pitchFamily="34" charset="-128"/>
            </a:endParaRPr>
          </a:p>
          <a:p>
            <a:pPr>
              <a:buClr>
                <a:schemeClr val="bg1"/>
              </a:buClr>
              <a:defRPr/>
            </a:pPr>
            <a:endParaRPr lang="en-US" altLang="en-US" sz="2800" dirty="0">
              <a:ea typeface="ＭＳ Ｐゴシック" pitchFamily="34" charset="-128"/>
            </a:endParaRPr>
          </a:p>
        </p:txBody>
      </p:sp>
      <p:sp>
        <p:nvSpPr>
          <p:cNvPr id="17413" name="TextBox 1">
            <a:extLst>
              <a:ext uri="{FF2B5EF4-FFF2-40B4-BE49-F238E27FC236}">
                <a16:creationId xmlns:a16="http://schemas.microsoft.com/office/drawing/2014/main" id="{6B8BDC98-AD17-4D70-939F-E898B5368329}"/>
              </a:ext>
            </a:extLst>
          </p:cNvPr>
          <p:cNvSpPr txBox="1">
            <a:spLocks noChangeArrowheads="1"/>
          </p:cNvSpPr>
          <p:nvPr/>
        </p:nvSpPr>
        <p:spPr bwMode="auto">
          <a:xfrm>
            <a:off x="6400800" y="52578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FFFFFF"/>
                </a:solidFill>
                <a:cs typeface="Arial" panose="020B0604020202020204" pitchFamily="34" charset="0"/>
              </a:rPr>
              <a:t>Baltimore, MD</a:t>
            </a:r>
          </a:p>
        </p:txBody>
      </p:sp>
      <p:pic>
        <p:nvPicPr>
          <p:cNvPr id="2" name="Picture 1">
            <a:extLst>
              <a:ext uri="{FF2B5EF4-FFF2-40B4-BE49-F238E27FC236}">
                <a16:creationId xmlns:a16="http://schemas.microsoft.com/office/drawing/2014/main" id="{20A32298-D9E0-4F48-8419-6738BA093190}"/>
              </a:ext>
            </a:extLst>
          </p:cNvPr>
          <p:cNvPicPr>
            <a:picLocks noChangeAspect="1"/>
          </p:cNvPicPr>
          <p:nvPr/>
        </p:nvPicPr>
        <p:blipFill rotWithShape="1">
          <a:blip r:embed="rId3"/>
          <a:srcRect b="16506"/>
          <a:stretch/>
        </p:blipFill>
        <p:spPr>
          <a:xfrm>
            <a:off x="6439546" y="1138237"/>
            <a:ext cx="3810000" cy="4119563"/>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E2C19A0-BCB3-4333-8ED2-7F78B7136352}"/>
              </a:ext>
            </a:extLst>
          </p:cNvPr>
          <p:cNvSpPr>
            <a:spLocks noGrp="1"/>
          </p:cNvSpPr>
          <p:nvPr>
            <p:ph type="title" idx="4294967295"/>
          </p:nvPr>
        </p:nvSpPr>
        <p:spPr>
          <a:xfrm>
            <a:off x="609600" y="1"/>
            <a:ext cx="9525000" cy="838199"/>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p>
        </p:txBody>
      </p:sp>
      <p:sp>
        <p:nvSpPr>
          <p:cNvPr id="8195" name="Rectangle 3">
            <a:extLst>
              <a:ext uri="{FF2B5EF4-FFF2-40B4-BE49-F238E27FC236}">
                <a16:creationId xmlns:a16="http://schemas.microsoft.com/office/drawing/2014/main" id="{C0BF6185-F294-4A62-B2EF-61E362885DF6}"/>
              </a:ext>
            </a:extLst>
          </p:cNvPr>
          <p:cNvSpPr>
            <a:spLocks noGrp="1"/>
          </p:cNvSpPr>
          <p:nvPr>
            <p:ph type="body" sz="half" idx="4294967295"/>
          </p:nvPr>
        </p:nvSpPr>
        <p:spPr>
          <a:xfrm>
            <a:off x="228600" y="1600200"/>
            <a:ext cx="6823075" cy="5105400"/>
          </a:xfrm>
        </p:spPr>
        <p:txBody>
          <a:bodyPr/>
          <a:lstStyle/>
          <a:p>
            <a:pPr marL="400050" lvl="1" indent="0">
              <a:lnSpc>
                <a:spcPct val="90000"/>
              </a:lnSpc>
              <a:buClr>
                <a:schemeClr val="bg1"/>
              </a:buClr>
              <a:buNone/>
              <a:defRPr/>
            </a:pPr>
            <a:r>
              <a:rPr lang="en-US" dirty="0">
                <a:solidFill>
                  <a:schemeClr val="bg1"/>
                </a:solidFill>
                <a:latin typeface="+mj-lt"/>
                <a:ea typeface="ＭＳ Ｐゴシック" pitchFamily="34" charset="-128"/>
              </a:rPr>
              <a:t>October 20, 2006:</a:t>
            </a:r>
          </a:p>
          <a:p>
            <a:pPr marL="1257300" lvl="2" indent="-457200">
              <a:lnSpc>
                <a:spcPct val="90000"/>
              </a:lnSpc>
              <a:buClr>
                <a:schemeClr val="bg1"/>
              </a:buClr>
              <a:buFontTx/>
              <a:buChar char="–"/>
              <a:defRPr/>
            </a:pPr>
            <a:r>
              <a:rPr lang="en-US" dirty="0">
                <a:solidFill>
                  <a:schemeClr val="bg1"/>
                </a:solidFill>
                <a:ea typeface="ＭＳ Ｐゴシック" pitchFamily="34" charset="-128"/>
              </a:rPr>
              <a:t>Train carrying 86 rail tank cars of denatured fuel ethanol</a:t>
            </a:r>
          </a:p>
          <a:p>
            <a:pPr marL="1257300" lvl="2" indent="-457200">
              <a:lnSpc>
                <a:spcPct val="90000"/>
              </a:lnSpc>
              <a:buClr>
                <a:schemeClr val="bg1"/>
              </a:buClr>
              <a:buFontTx/>
              <a:buChar char="–"/>
              <a:defRPr/>
            </a:pPr>
            <a:r>
              <a:rPr lang="en-US" dirty="0">
                <a:solidFill>
                  <a:schemeClr val="bg1"/>
                </a:solidFill>
                <a:ea typeface="ＭＳ Ｐゴシック" pitchFamily="34" charset="-128"/>
              </a:rPr>
              <a:t>Train derailed while crossing the Beaver River railroad bridge</a:t>
            </a:r>
          </a:p>
          <a:p>
            <a:pPr marL="1257300" lvl="2" indent="-457200">
              <a:lnSpc>
                <a:spcPct val="90000"/>
              </a:lnSpc>
              <a:buClr>
                <a:schemeClr val="bg1"/>
              </a:buClr>
              <a:buFontTx/>
              <a:buChar char="–"/>
              <a:defRPr/>
            </a:pPr>
            <a:r>
              <a:rPr lang="en-US" dirty="0">
                <a:solidFill>
                  <a:schemeClr val="bg1"/>
                </a:solidFill>
                <a:latin typeface="+mj-lt"/>
                <a:ea typeface="ＭＳ Ｐゴシック" pitchFamily="34" charset="-128"/>
              </a:rPr>
              <a:t>Rail tank cars ignited &amp; caught on fire</a:t>
            </a:r>
          </a:p>
          <a:p>
            <a:pPr marL="1257300" lvl="2" indent="-457200">
              <a:lnSpc>
                <a:spcPct val="90000"/>
              </a:lnSpc>
              <a:buClr>
                <a:schemeClr val="bg1"/>
              </a:buClr>
              <a:buFontTx/>
              <a:buChar char="–"/>
              <a:defRPr/>
            </a:pPr>
            <a:r>
              <a:rPr lang="en-US" dirty="0">
                <a:solidFill>
                  <a:schemeClr val="bg1"/>
                </a:solidFill>
                <a:latin typeface="+mj-lt"/>
                <a:ea typeface="ＭＳ Ｐゴシック" pitchFamily="34" charset="-128"/>
              </a:rPr>
              <a:t>Some of the unburned denatured fuel ethanol was released into the river &amp; the surrounding soil</a:t>
            </a:r>
          </a:p>
          <a:p>
            <a:pPr>
              <a:buClr>
                <a:schemeClr val="bg1"/>
              </a:buClr>
              <a:defRPr/>
            </a:pPr>
            <a:endParaRPr lang="en-US" sz="2800" dirty="0">
              <a:ea typeface="ＭＳ Ｐゴシック" pitchFamily="34" charset="-128"/>
            </a:endParaRPr>
          </a:p>
        </p:txBody>
      </p:sp>
      <p:sp>
        <p:nvSpPr>
          <p:cNvPr id="19463" name="TextBox 1">
            <a:extLst>
              <a:ext uri="{FF2B5EF4-FFF2-40B4-BE49-F238E27FC236}">
                <a16:creationId xmlns:a16="http://schemas.microsoft.com/office/drawing/2014/main" id="{01530A99-D699-4C40-AA38-3742DF21B13F}"/>
              </a:ext>
            </a:extLst>
          </p:cNvPr>
          <p:cNvSpPr txBox="1">
            <a:spLocks noChangeArrowheads="1"/>
          </p:cNvSpPr>
          <p:nvPr/>
        </p:nvSpPr>
        <p:spPr bwMode="auto">
          <a:xfrm>
            <a:off x="7239000" y="4602163"/>
            <a:ext cx="431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rgbClr val="FFFFFF"/>
                </a:solidFill>
                <a:cs typeface="Arial" panose="020B0604020202020204" pitchFamily="34" charset="0"/>
              </a:rPr>
              <a:t>New Brighton, PA</a:t>
            </a:r>
            <a:endParaRPr lang="en-US" altLang="en-US" sz="2400" dirty="0">
              <a:solidFill>
                <a:srgbClr val="000000"/>
              </a:solidFill>
              <a:cs typeface="Arial" panose="020B0604020202020204" pitchFamily="34" charset="0"/>
            </a:endParaRPr>
          </a:p>
        </p:txBody>
      </p:sp>
      <p:pic>
        <p:nvPicPr>
          <p:cNvPr id="2" name="Picture 1">
            <a:extLst>
              <a:ext uri="{FF2B5EF4-FFF2-40B4-BE49-F238E27FC236}">
                <a16:creationId xmlns:a16="http://schemas.microsoft.com/office/drawing/2014/main" id="{72413A03-8E04-4E4C-90F5-EB321AEB7DC9}"/>
              </a:ext>
            </a:extLst>
          </p:cNvPr>
          <p:cNvPicPr>
            <a:picLocks noChangeAspect="1"/>
          </p:cNvPicPr>
          <p:nvPr/>
        </p:nvPicPr>
        <p:blipFill>
          <a:blip r:embed="rId3"/>
          <a:stretch>
            <a:fillRect/>
          </a:stretch>
        </p:blipFill>
        <p:spPr>
          <a:xfrm>
            <a:off x="7239000" y="1681957"/>
            <a:ext cx="4286250" cy="283845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09B0615-7BC6-48C1-B901-61DE8D09F0C6}"/>
              </a:ext>
            </a:extLst>
          </p:cNvPr>
          <p:cNvSpPr>
            <a:spLocks noGrp="1"/>
          </p:cNvSpPr>
          <p:nvPr>
            <p:ph type="title"/>
          </p:nvPr>
        </p:nvSpPr>
        <p:spPr>
          <a:xfrm>
            <a:off x="609600" y="1"/>
            <a:ext cx="9601200" cy="838199"/>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p>
        </p:txBody>
      </p:sp>
      <p:sp>
        <p:nvSpPr>
          <p:cNvPr id="21507" name="Rectangle 3">
            <a:extLst>
              <a:ext uri="{FF2B5EF4-FFF2-40B4-BE49-F238E27FC236}">
                <a16:creationId xmlns:a16="http://schemas.microsoft.com/office/drawing/2014/main" id="{92411A74-B724-4BE8-AEDB-30767A135EA5}"/>
              </a:ext>
            </a:extLst>
          </p:cNvPr>
          <p:cNvSpPr>
            <a:spLocks noGrp="1"/>
          </p:cNvSpPr>
          <p:nvPr>
            <p:ph sz="half" idx="1"/>
          </p:nvPr>
        </p:nvSpPr>
        <p:spPr>
          <a:xfrm>
            <a:off x="609600" y="1600200"/>
            <a:ext cx="5867400" cy="4419600"/>
          </a:xfrm>
        </p:spPr>
        <p:txBody>
          <a:bodyPr/>
          <a:lstStyle/>
          <a:p>
            <a:pPr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Primary automotive fuels are gasoline &amp; diesel</a:t>
            </a:r>
          </a:p>
          <a:p>
            <a:pPr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U.S. automobile industry predominantly produced </a:t>
            </a:r>
            <a:b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gasoline-powered vehicles</a:t>
            </a:r>
          </a:p>
          <a:p>
            <a:pPr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Gasoline &amp; diesel are hydrocarbons derived from crude oil</a:t>
            </a:r>
          </a:p>
        </p:txBody>
      </p:sp>
      <p:pic>
        <p:nvPicPr>
          <p:cNvPr id="2" name="Picture 1">
            <a:extLst>
              <a:ext uri="{FF2B5EF4-FFF2-40B4-BE49-F238E27FC236}">
                <a16:creationId xmlns:a16="http://schemas.microsoft.com/office/drawing/2014/main" id="{53D2251C-F716-43EE-96D2-2B63BFB29C99}"/>
              </a:ext>
            </a:extLst>
          </p:cNvPr>
          <p:cNvPicPr>
            <a:picLocks noChangeAspect="1"/>
          </p:cNvPicPr>
          <p:nvPr/>
        </p:nvPicPr>
        <p:blipFill>
          <a:blip r:embed="rId3"/>
          <a:stretch>
            <a:fillRect/>
          </a:stretch>
        </p:blipFill>
        <p:spPr>
          <a:xfrm>
            <a:off x="6592203" y="1852613"/>
            <a:ext cx="4990197" cy="3328987"/>
          </a:xfrm>
          <a:prstGeom prst="rect">
            <a:avLst/>
          </a:prstGeom>
          <a:ln>
            <a:solidFill>
              <a:schemeClr val="tx1"/>
            </a:solidFill>
          </a:ln>
          <a:effectLst>
            <a:outerShdw blurRad="50800" dist="38100" dir="2700000" algn="tl" rotWithShape="0">
              <a:prstClr val="black">
                <a:alpha val="40000"/>
              </a:prstClr>
            </a:outerShdw>
          </a:effectLst>
        </p:spPr>
      </p:pic>
      <p:pic>
        <p:nvPicPr>
          <p:cNvPr id="8" name="Content Placeholder 5">
            <a:extLst>
              <a:ext uri="{FF2B5EF4-FFF2-40B4-BE49-F238E27FC236}">
                <a16:creationId xmlns:a16="http://schemas.microsoft.com/office/drawing/2014/main" id="{3D71EB6C-90CD-4D36-BF6D-1FC31AB89AA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9982200" y="3962400"/>
            <a:ext cx="1924050" cy="1638300"/>
          </a:xfrm>
          <a:ln>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D673712-7114-4D66-B9B7-24E379CBFEA1}"/>
              </a:ext>
            </a:extLst>
          </p:cNvPr>
          <p:cNvSpPr>
            <a:spLocks noGrp="1"/>
          </p:cNvSpPr>
          <p:nvPr>
            <p:ph type="title"/>
          </p:nvPr>
        </p:nvSpPr>
        <p:spPr>
          <a:xfrm>
            <a:off x="609600" y="1"/>
            <a:ext cx="9601200" cy="838199"/>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p>
        </p:txBody>
      </p:sp>
      <p:sp>
        <p:nvSpPr>
          <p:cNvPr id="14339" name="Content Placeholder 7">
            <a:extLst>
              <a:ext uri="{FF2B5EF4-FFF2-40B4-BE49-F238E27FC236}">
                <a16:creationId xmlns:a16="http://schemas.microsoft.com/office/drawing/2014/main" id="{0574F5E8-EAFD-468A-801C-4F0650AB963F}"/>
              </a:ext>
            </a:extLst>
          </p:cNvPr>
          <p:cNvSpPr>
            <a:spLocks noGrp="1"/>
          </p:cNvSpPr>
          <p:nvPr>
            <p:ph type="body" idx="2"/>
          </p:nvPr>
        </p:nvSpPr>
        <p:spPr>
          <a:xfrm>
            <a:off x="640080" y="1600200"/>
            <a:ext cx="10942320" cy="914400"/>
          </a:xfrm>
        </p:spPr>
        <p:txBody>
          <a:bodyPr/>
          <a:lstStyle/>
          <a:p>
            <a:pPr eaLnBrk="1" hangingPunct="1">
              <a:lnSpc>
                <a:spcPct val="90000"/>
              </a:lnSpc>
              <a:defRPr/>
            </a:pPr>
            <a:r>
              <a:rPr lang="en-US" altLang="en-US" dirty="0">
                <a:solidFill>
                  <a:schemeClr val="bg1"/>
                </a:solidFill>
                <a:latin typeface="Arial" pitchFamily="34" charset="0"/>
                <a:ea typeface="ＭＳ Ｐゴシック" pitchFamily="34" charset="-128"/>
                <a:cs typeface="Arial" pitchFamily="34" charset="0"/>
              </a:rPr>
              <a:t>Ethanol-blended fuels are a substantial component of U.S. motor fuel market:</a:t>
            </a:r>
          </a:p>
          <a:p>
            <a:pPr eaLnBrk="1" hangingPunct="1">
              <a:lnSpc>
                <a:spcPct val="90000"/>
              </a:lnSpc>
            </a:pPr>
            <a:endParaRPr lang="en-US" altLang="en-US" dirty="0">
              <a:solidFill>
                <a:schemeClr val="bg1"/>
              </a:solidFill>
              <a:latin typeface="Arial" pitchFamily="34" charset="0"/>
              <a:ea typeface="ＭＳ Ｐゴシック" pitchFamily="34" charset="-128"/>
              <a:cs typeface="Arial" pitchFamily="34" charset="0"/>
            </a:endParaRPr>
          </a:p>
          <a:p>
            <a:pPr eaLnBrk="1" hangingPunct="1">
              <a:lnSpc>
                <a:spcPct val="90000"/>
              </a:lnSpc>
            </a:pPr>
            <a:endParaRPr lang="en-US" altLang="en-US" dirty="0">
              <a:solidFill>
                <a:schemeClr val="bg1"/>
              </a:solidFill>
              <a:latin typeface="Arial" pitchFamily="34" charset="0"/>
              <a:ea typeface="ＭＳ Ｐゴシック" pitchFamily="34" charset="-128"/>
              <a:cs typeface="Arial" pitchFamily="34" charset="0"/>
            </a:endParaRPr>
          </a:p>
          <a:p>
            <a:pPr marL="0" indent="0" eaLnBrk="1" hangingPunct="1">
              <a:lnSpc>
                <a:spcPct val="90000"/>
              </a:lnSpc>
              <a:buNone/>
            </a:pPr>
            <a:endParaRPr lang="en-US" altLang="en-US" dirty="0">
              <a:solidFill>
                <a:schemeClr val="bg1"/>
              </a:solidFill>
              <a:latin typeface="Arial" pitchFamily="34" charset="0"/>
              <a:ea typeface="ＭＳ Ｐゴシック" pitchFamily="34" charset="-128"/>
              <a:cs typeface="Arial" pitchFamily="34" charset="0"/>
            </a:endParaRPr>
          </a:p>
          <a:p>
            <a:pPr eaLnBrk="1" hangingPunct="1">
              <a:lnSpc>
                <a:spcPct val="90000"/>
              </a:lnSpc>
              <a:defRPr/>
            </a:pPr>
            <a:endParaRPr lang="en-US" altLang="en-US" dirty="0">
              <a:solidFill>
                <a:schemeClr val="bg1"/>
              </a:solidFill>
              <a:latin typeface="Arial" pitchFamily="34" charset="0"/>
              <a:ea typeface="ＭＳ Ｐゴシック" pitchFamily="34" charset="-128"/>
              <a:cs typeface="Arial" pitchFamily="34" charset="0"/>
            </a:endParaRPr>
          </a:p>
          <a:p>
            <a:pPr eaLnBrk="1" hangingPunct="1">
              <a:buFont typeface="Arial" panose="020B0604020202020204" pitchFamily="34" charset="0"/>
              <a:buNone/>
              <a:defRPr/>
            </a:pPr>
            <a:endParaRPr lang="en-US" altLang="en-US" dirty="0">
              <a:solidFill>
                <a:schemeClr val="bg1"/>
              </a:solidFill>
              <a:latin typeface="Arial" pitchFamily="34" charset="0"/>
              <a:ea typeface="ＭＳ Ｐゴシック" pitchFamily="34" charset="-128"/>
            </a:endParaRPr>
          </a:p>
        </p:txBody>
      </p:sp>
      <p:pic>
        <p:nvPicPr>
          <p:cNvPr id="23556" name="Picture 4">
            <a:extLst>
              <a:ext uri="{FF2B5EF4-FFF2-40B4-BE49-F238E27FC236}">
                <a16:creationId xmlns:a16="http://schemas.microsoft.com/office/drawing/2014/main" id="{4FADFD5B-5906-48EB-B079-7AB70C524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754" y="2202906"/>
            <a:ext cx="3272246" cy="162835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25853A5B-6429-4634-BC2F-C5E163958481}"/>
              </a:ext>
            </a:extLst>
          </p:cNvPr>
          <p:cNvSpPr txBox="1"/>
          <p:nvPr/>
        </p:nvSpPr>
        <p:spPr>
          <a:xfrm>
            <a:off x="609600" y="2438400"/>
            <a:ext cx="7543800" cy="1532727"/>
          </a:xfrm>
          <a:prstGeom prst="rect">
            <a:avLst/>
          </a:prstGeom>
          <a:noFill/>
        </p:spPr>
        <p:txBody>
          <a:bodyPr wrap="square" rtlCol="0">
            <a:spAutoFit/>
          </a:bodyPr>
          <a:lstStyle/>
          <a:p>
            <a:pPr marL="914400" lvl="1" indent="-457200" eaLnBrk="1" hangingPunct="1">
              <a:lnSpc>
                <a:spcPct val="90000"/>
              </a:lnSpc>
              <a:buFont typeface="Arial" panose="020B0604020202020204" pitchFamily="34" charset="0"/>
              <a:buChar char="–"/>
              <a:defRPr/>
            </a:pPr>
            <a:r>
              <a:rPr lang="en-US" altLang="en-US" sz="2600" dirty="0">
                <a:solidFill>
                  <a:schemeClr val="bg1"/>
                </a:solidFill>
              </a:rPr>
              <a:t>Ethanol blended into nearly all unleaded gasoline</a:t>
            </a:r>
            <a:endParaRPr lang="en-US" altLang="ja-JP" sz="2600" dirty="0">
              <a:solidFill>
                <a:schemeClr val="bg1"/>
              </a:solidFill>
            </a:endParaRPr>
          </a:p>
          <a:p>
            <a:pPr marL="914400" lvl="1" indent="-457200" eaLnBrk="1" hangingPunct="1">
              <a:lnSpc>
                <a:spcPct val="90000"/>
              </a:lnSpc>
              <a:buFont typeface="Arial" panose="020B0604020202020204" pitchFamily="34" charset="0"/>
              <a:buChar char="–"/>
              <a:defRPr/>
            </a:pPr>
            <a:r>
              <a:rPr lang="en-US" altLang="en-US" sz="2600" dirty="0">
                <a:solidFill>
                  <a:schemeClr val="bg1"/>
                </a:solidFill>
              </a:rPr>
              <a:t>Available throughout the U.S. &amp; in all octane grades of gasoline</a:t>
            </a:r>
            <a:endParaRPr lang="en-US" altLang="en-US" dirty="0">
              <a:solidFill>
                <a:schemeClr val="bg1"/>
              </a:solidFill>
              <a:cs typeface="Arial" pitchFamily="34" charset="0"/>
            </a:endParaRPr>
          </a:p>
        </p:txBody>
      </p:sp>
      <p:sp>
        <p:nvSpPr>
          <p:cNvPr id="3" name="TextBox 2">
            <a:extLst>
              <a:ext uri="{FF2B5EF4-FFF2-40B4-BE49-F238E27FC236}">
                <a16:creationId xmlns:a16="http://schemas.microsoft.com/office/drawing/2014/main" id="{CEB4D291-F3F5-4AE3-9F37-664C0813C118}"/>
              </a:ext>
            </a:extLst>
          </p:cNvPr>
          <p:cNvSpPr txBox="1"/>
          <p:nvPr/>
        </p:nvSpPr>
        <p:spPr>
          <a:xfrm>
            <a:off x="640080" y="3962400"/>
            <a:ext cx="10942320" cy="1255728"/>
          </a:xfrm>
          <a:prstGeom prst="rect">
            <a:avLst/>
          </a:prstGeom>
          <a:noFill/>
        </p:spPr>
        <p:txBody>
          <a:bodyPr wrap="square" rtlCol="0">
            <a:spAutoFit/>
          </a:bodyPr>
          <a:lstStyle/>
          <a:p>
            <a:pPr marL="342900" indent="-342900" eaLnBrk="1" hangingPunct="1">
              <a:lnSpc>
                <a:spcPct val="90000"/>
              </a:lnSpc>
              <a:buFont typeface="Arial" panose="020B0604020202020204" pitchFamily="34" charset="0"/>
              <a:buChar char="•"/>
            </a:pPr>
            <a:r>
              <a:rPr lang="en-US" altLang="en-US" sz="2800" dirty="0">
                <a:solidFill>
                  <a:schemeClr val="bg1"/>
                </a:solidFill>
                <a:cs typeface="Arial" panose="020B0604020202020204" pitchFamily="34" charset="0"/>
              </a:rPr>
              <a:t>Bio-refineries, ethanol production facilities, exist in multiple states</a:t>
            </a:r>
          </a:p>
          <a:p>
            <a:pPr marL="342900" indent="-342900" eaLnBrk="1" hangingPunct="1">
              <a:lnSpc>
                <a:spcPct val="90000"/>
              </a:lnSpc>
              <a:buFont typeface="Arial" panose="020B0604020202020204" pitchFamily="34" charset="0"/>
              <a:buChar char="•"/>
            </a:pPr>
            <a:r>
              <a:rPr lang="en-US" altLang="en-US" sz="2800" dirty="0">
                <a:solidFill>
                  <a:schemeClr val="bg1"/>
                </a:solidFill>
                <a:cs typeface="Arial" panose="020B0604020202020204" pitchFamily="34" charset="0"/>
              </a:rPr>
              <a:t>Expected increase in transportation needs to bring product to market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8B6D27A-2E69-48D8-BFFC-54F949936DA6}"/>
              </a:ext>
            </a:extLst>
          </p:cNvPr>
          <p:cNvSpPr>
            <a:spLocks noGrp="1"/>
          </p:cNvSpPr>
          <p:nvPr>
            <p:ph type="title"/>
          </p:nvPr>
        </p:nvSpPr>
        <p:spPr>
          <a:xfrm>
            <a:off x="609600" y="1"/>
            <a:ext cx="10058400" cy="914399"/>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History of Ethanol-Blended Fuels</a:t>
            </a:r>
          </a:p>
        </p:txBody>
      </p:sp>
      <p:sp>
        <p:nvSpPr>
          <p:cNvPr id="27651" name="Rectangle 3">
            <a:extLst>
              <a:ext uri="{FF2B5EF4-FFF2-40B4-BE49-F238E27FC236}">
                <a16:creationId xmlns:a16="http://schemas.microsoft.com/office/drawing/2014/main" id="{8A7F521B-1BC1-4267-8E69-2001601DEA88}"/>
              </a:ext>
            </a:extLst>
          </p:cNvPr>
          <p:cNvSpPr>
            <a:spLocks noGrp="1"/>
          </p:cNvSpPr>
          <p:nvPr>
            <p:ph type="body" idx="1"/>
          </p:nvPr>
        </p:nvSpPr>
        <p:spPr>
          <a:xfrm>
            <a:off x="609600" y="1600200"/>
            <a:ext cx="71628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was used to power original Model-T Ford!</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has been a gasoline additive since the 1980s</a:t>
            </a:r>
          </a:p>
          <a:p>
            <a:pPr eaLnBrk="1" hangingPunct="1">
              <a:lnSpc>
                <a:spcPct val="90000"/>
              </a:lnSpc>
            </a:pPr>
            <a:endParaRPr lang="en-US" altLang="en-US" sz="2800" dirty="0">
              <a:solidFill>
                <a:schemeClr val="bg1"/>
              </a:solidFill>
              <a:latin typeface="Arial" panose="020B0604020202020204" pitchFamily="34"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A8B9B559-BB94-4D96-903D-37D0956E72C6}"/>
              </a:ext>
            </a:extLst>
          </p:cNvPr>
          <p:cNvPicPr>
            <a:picLocks noChangeAspect="1"/>
          </p:cNvPicPr>
          <p:nvPr/>
        </p:nvPicPr>
        <p:blipFill>
          <a:blip r:embed="rId3"/>
          <a:stretch>
            <a:fillRect/>
          </a:stretch>
        </p:blipFill>
        <p:spPr>
          <a:xfrm>
            <a:off x="7924800" y="1735499"/>
            <a:ext cx="4015145" cy="2256001"/>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1D747085-4B3F-48E8-8229-B8310D21F4DF}"/>
              </a:ext>
            </a:extLst>
          </p:cNvPr>
          <p:cNvSpPr txBox="1"/>
          <p:nvPr/>
        </p:nvSpPr>
        <p:spPr>
          <a:xfrm>
            <a:off x="609600" y="3352800"/>
            <a:ext cx="10972800" cy="2256002"/>
          </a:xfrm>
          <a:prstGeom prst="rect">
            <a:avLst/>
          </a:prstGeom>
          <a:noFill/>
        </p:spPr>
        <p:txBody>
          <a:bodyPr wrap="square" rtlCol="0">
            <a:spAutoFit/>
          </a:bodyPr>
          <a:lstStyle/>
          <a:p>
            <a:pPr marL="342900" lvl="0" indent="-342900" eaLnBrk="1" hangingPunct="1">
              <a:lnSpc>
                <a:spcPct val="90000"/>
              </a:lnSpc>
              <a:spcBef>
                <a:spcPct val="20000"/>
              </a:spcBef>
              <a:buFont typeface="Arial" panose="020B0604020202020204" pitchFamily="34" charset="0"/>
              <a:buChar char="•"/>
            </a:pPr>
            <a:r>
              <a:rPr lang="en-US" altLang="en-US" sz="2800" dirty="0">
                <a:solidFill>
                  <a:prstClr val="white"/>
                </a:solidFill>
                <a:cs typeface="Arial" panose="020B0604020202020204" pitchFamily="34" charset="0"/>
              </a:rPr>
              <a:t>Primary role was air quality improvement</a:t>
            </a:r>
          </a:p>
          <a:p>
            <a:pPr marL="742950" lvl="1" indent="-285750" eaLnBrk="1" hangingPunct="1">
              <a:lnSpc>
                <a:spcPct val="90000"/>
              </a:lnSpc>
              <a:spcBef>
                <a:spcPct val="20000"/>
              </a:spcBef>
              <a:buFont typeface="Arial" panose="020B0604020202020204" pitchFamily="34" charset="0"/>
              <a:buChar char="–"/>
            </a:pPr>
            <a:r>
              <a:rPr lang="en-US" altLang="en-US" sz="2600" dirty="0">
                <a:solidFill>
                  <a:prstClr val="white"/>
                </a:solidFill>
                <a:cs typeface="Arial" panose="020B0604020202020204" pitchFamily="34" charset="0"/>
              </a:rPr>
              <a:t>Replace lead, benzene, toluene and xylene</a:t>
            </a:r>
          </a:p>
          <a:p>
            <a:pPr marL="342900" lvl="0" indent="-342900" eaLnBrk="1" hangingPunct="1">
              <a:lnSpc>
                <a:spcPct val="90000"/>
              </a:lnSpc>
              <a:spcBef>
                <a:spcPct val="20000"/>
              </a:spcBef>
              <a:buFont typeface="Arial" panose="020B0604020202020204" pitchFamily="34" charset="0"/>
              <a:buChar char="•"/>
            </a:pPr>
            <a:r>
              <a:rPr lang="en-US" altLang="en-US" sz="2800" dirty="0">
                <a:solidFill>
                  <a:prstClr val="white"/>
                </a:solidFill>
              </a:rPr>
              <a:t>Secondary role was octane improvement</a:t>
            </a:r>
          </a:p>
          <a:p>
            <a:pPr marL="342900" lvl="0" indent="-342900" eaLnBrk="1" hangingPunct="1">
              <a:lnSpc>
                <a:spcPct val="90000"/>
              </a:lnSpc>
              <a:spcBef>
                <a:spcPct val="20000"/>
              </a:spcBef>
              <a:buFont typeface="Arial" panose="020B0604020202020204" pitchFamily="34" charset="0"/>
              <a:buChar char="•"/>
            </a:pPr>
            <a:r>
              <a:rPr lang="en-US" altLang="en-US" sz="2800" dirty="0">
                <a:solidFill>
                  <a:prstClr val="white"/>
                </a:solidFill>
              </a:rPr>
              <a:t>Current role is octane, air quality, &amp; increase domestic energy production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0C41094-86CB-410C-828A-348DFFD8FE2A}"/>
              </a:ext>
            </a:extLst>
          </p:cNvPr>
          <p:cNvSpPr>
            <a:spLocks noGrp="1"/>
          </p:cNvSpPr>
          <p:nvPr>
            <p:ph type="title"/>
          </p:nvPr>
        </p:nvSpPr>
        <p:spPr>
          <a:xfrm>
            <a:off x="609600" y="1"/>
            <a:ext cx="10058400" cy="825499"/>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History of Ethanol-Blended Fuels</a:t>
            </a:r>
          </a:p>
        </p:txBody>
      </p:sp>
      <p:sp>
        <p:nvSpPr>
          <p:cNvPr id="29699" name="Content Placeholder 2">
            <a:extLst>
              <a:ext uri="{FF2B5EF4-FFF2-40B4-BE49-F238E27FC236}">
                <a16:creationId xmlns:a16="http://schemas.microsoft.com/office/drawing/2014/main" id="{1BC04923-461E-4C47-A1A1-9817D0FC8F73}"/>
              </a:ext>
            </a:extLst>
          </p:cNvPr>
          <p:cNvSpPr>
            <a:spLocks noGrp="1"/>
          </p:cNvSpPr>
          <p:nvPr>
            <p:ph type="body" idx="1"/>
          </p:nvPr>
        </p:nvSpPr>
        <p:spPr>
          <a:xfrm>
            <a:off x="609600" y="1600200"/>
            <a:ext cx="10972800" cy="4449763"/>
          </a:xfrm>
        </p:spPr>
        <p:txBody>
          <a:bodyPr/>
          <a:lstStyle/>
          <a:p>
            <a:pPr marL="0" indent="0">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 2010s:</a:t>
            </a:r>
          </a:p>
          <a:p>
            <a:pPr lvl="1">
              <a:lnSpc>
                <a:spcPct val="90000"/>
              </a:lnSpc>
              <a:buFont typeface="Arial" panose="020B0604020202020204" pitchFamily="34" charset="0"/>
              <a:buChar cha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EPA approval is up to 15% by volume ethanol (E15) allowed in gasoline</a:t>
            </a:r>
          </a:p>
          <a:p>
            <a:pPr lvl="1">
              <a:lnSpc>
                <a:spcPct val="90000"/>
              </a:lnSpc>
              <a:buFont typeface="Arial" panose="020B0604020202020204" pitchFamily="34" charset="0"/>
              <a:buChar cha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Flex-Fuels becoming more available</a:t>
            </a:r>
            <a:endParaRPr lang="en-US" altLang="en-US" sz="26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Picture 1">
            <a:extLst>
              <a:ext uri="{FF2B5EF4-FFF2-40B4-BE49-F238E27FC236}">
                <a16:creationId xmlns:a16="http://schemas.microsoft.com/office/drawing/2014/main" id="{293AA4D3-E994-4AC5-B207-B4CC8CD23CF0}"/>
              </a:ext>
            </a:extLst>
          </p:cNvPr>
          <p:cNvPicPr>
            <a:picLocks noChangeAspect="1"/>
          </p:cNvPicPr>
          <p:nvPr/>
        </p:nvPicPr>
        <p:blipFill rotWithShape="1">
          <a:blip r:embed="rId3"/>
          <a:srcRect t="13099" b="28441"/>
          <a:stretch/>
        </p:blipFill>
        <p:spPr>
          <a:xfrm>
            <a:off x="6429103" y="3354552"/>
            <a:ext cx="2638697" cy="2316163"/>
          </a:xfrm>
          <a:prstGeom prst="rect">
            <a:avLst/>
          </a:prstGeom>
          <a:ln>
            <a:solidFill>
              <a:schemeClr val="tx1"/>
            </a:solidFill>
          </a:ln>
          <a:effectLst>
            <a:outerShdw blurRad="50800" dist="38100" dir="2700000" algn="tl" rotWithShape="0">
              <a:prstClr val="black">
                <a:alpha val="40000"/>
              </a:prstClr>
            </a:outerShdw>
          </a:effectLst>
        </p:spPr>
      </p:pic>
      <p:pic>
        <p:nvPicPr>
          <p:cNvPr id="29700" name="Picture 4" descr="\\dc1\Pub\Market Development\Projects\Logos\E15\E15 Label.03.09.12.jpg">
            <a:extLst>
              <a:ext uri="{FF2B5EF4-FFF2-40B4-BE49-F238E27FC236}">
                <a16:creationId xmlns:a16="http://schemas.microsoft.com/office/drawing/2014/main" id="{039A184C-EAE0-4EFC-9635-A0C1073CE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540" y="3354552"/>
            <a:ext cx="2685660" cy="231616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DAFC225-7763-440B-837E-30E802753A39}"/>
              </a:ext>
            </a:extLst>
          </p:cNvPr>
          <p:cNvSpPr>
            <a:spLocks noGrp="1"/>
          </p:cNvSpPr>
          <p:nvPr>
            <p:ph type="title"/>
          </p:nvPr>
        </p:nvSpPr>
        <p:spPr>
          <a:xfrm>
            <a:off x="609600" y="182562"/>
            <a:ext cx="10972800" cy="1265238"/>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Common Ethanol Blends &amp; </a:t>
            </a:r>
            <a:br>
              <a:rPr lang="en-US" altLang="en-US" sz="4400" b="0" dirty="0">
                <a:solidFill>
                  <a:srgbClr val="006FE8"/>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latin typeface="Arial" panose="020B0604020202020204" pitchFamily="34" charset="0"/>
                <a:ea typeface="ＭＳ Ｐゴシック" panose="020B0600070205080204" pitchFamily="34" charset="-128"/>
                <a:cs typeface="Arial" panose="020B0604020202020204" pitchFamily="34" charset="0"/>
              </a:rPr>
              <a:t>Ethanol-Blended Fuels</a:t>
            </a:r>
          </a:p>
        </p:txBody>
      </p:sp>
      <p:graphicFrame>
        <p:nvGraphicFramePr>
          <p:cNvPr id="4" name="Content Placeholder 3">
            <a:extLst>
              <a:ext uri="{FF2B5EF4-FFF2-40B4-BE49-F238E27FC236}">
                <a16:creationId xmlns:a16="http://schemas.microsoft.com/office/drawing/2014/main" id="{9C330441-4B1E-4F9A-B214-EEB1904CF4BD}"/>
              </a:ext>
            </a:extLst>
          </p:cNvPr>
          <p:cNvGraphicFramePr>
            <a:graphicFrameLocks noGrp="1"/>
          </p:cNvGraphicFramePr>
          <p:nvPr>
            <p:ph idx="1"/>
            <p:extLst>
              <p:ext uri="{D42A27DB-BD31-4B8C-83A1-F6EECF244321}">
                <p14:modId xmlns:p14="http://schemas.microsoft.com/office/powerpoint/2010/main" val="2607074377"/>
              </p:ext>
            </p:extLst>
          </p:nvPr>
        </p:nvGraphicFramePr>
        <p:xfrm>
          <a:off x="2057400" y="2036763"/>
          <a:ext cx="8153400" cy="276383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67000">
                  <a:extLst>
                    <a:ext uri="{9D8B030D-6E8A-4147-A177-3AD203B41FA5}">
                      <a16:colId xmlns:a16="http://schemas.microsoft.com/office/drawing/2014/main" val="20000"/>
                    </a:ext>
                  </a:extLst>
                </a:gridCol>
                <a:gridCol w="2108200">
                  <a:extLst>
                    <a:ext uri="{9D8B030D-6E8A-4147-A177-3AD203B41FA5}">
                      <a16:colId xmlns:a16="http://schemas.microsoft.com/office/drawing/2014/main" val="20001"/>
                    </a:ext>
                  </a:extLst>
                </a:gridCol>
                <a:gridCol w="3378200">
                  <a:extLst>
                    <a:ext uri="{9D8B030D-6E8A-4147-A177-3AD203B41FA5}">
                      <a16:colId xmlns:a16="http://schemas.microsoft.com/office/drawing/2014/main" val="20002"/>
                    </a:ext>
                  </a:extLst>
                </a:gridCol>
              </a:tblGrid>
              <a:tr h="640153">
                <a:tc>
                  <a:txBody>
                    <a:bodyPr/>
                    <a:lstStyle/>
                    <a:p>
                      <a:r>
                        <a:rPr lang="en-US" sz="1800" dirty="0"/>
                        <a:t>Common Name</a:t>
                      </a:r>
                    </a:p>
                  </a:txBody>
                  <a:tcPr marT="45725" marB="45725"/>
                </a:tc>
                <a:tc>
                  <a:txBody>
                    <a:bodyPr/>
                    <a:lstStyle/>
                    <a:p>
                      <a:r>
                        <a:rPr lang="en-US" sz="1800" dirty="0"/>
                        <a:t>Ethanol Concentration</a:t>
                      </a:r>
                    </a:p>
                  </a:txBody>
                  <a:tcPr marT="45725" marB="45725"/>
                </a:tc>
                <a:tc>
                  <a:txBody>
                    <a:bodyPr/>
                    <a:lstStyle/>
                    <a:p>
                      <a:r>
                        <a:rPr lang="en-US" sz="1800" dirty="0"/>
                        <a:t>Acronyms/ Synonyms</a:t>
                      </a:r>
                    </a:p>
                  </a:txBody>
                  <a:tcPr marT="45725" marB="45725"/>
                </a:tc>
                <a:extLst>
                  <a:ext uri="{0D108BD9-81ED-4DB2-BD59-A6C34878D82A}">
                    <a16:rowId xmlns:a16="http://schemas.microsoft.com/office/drawing/2014/main" val="10000"/>
                  </a:ext>
                </a:extLst>
              </a:tr>
              <a:tr h="640153">
                <a:tc>
                  <a:txBody>
                    <a:bodyPr/>
                    <a:lstStyle/>
                    <a:p>
                      <a:r>
                        <a:rPr lang="en-US" sz="1800" dirty="0"/>
                        <a:t>Ethanol</a:t>
                      </a:r>
                    </a:p>
                  </a:txBody>
                  <a:tcPr marT="45725" marB="45725"/>
                </a:tc>
                <a:tc>
                  <a:txBody>
                    <a:bodyPr/>
                    <a:lstStyle/>
                    <a:p>
                      <a:r>
                        <a:rPr lang="en-US" sz="1800" dirty="0"/>
                        <a:t>100% Volume</a:t>
                      </a:r>
                    </a:p>
                  </a:txBody>
                  <a:tcPr marT="45725" marB="45725"/>
                </a:tc>
                <a:tc>
                  <a:txBody>
                    <a:bodyPr/>
                    <a:lstStyle/>
                    <a:p>
                      <a:r>
                        <a:rPr lang="en-US" sz="1800" dirty="0"/>
                        <a:t>Ethyl</a:t>
                      </a:r>
                      <a:r>
                        <a:rPr lang="en-US" sz="1800" baseline="0" dirty="0"/>
                        <a:t> Alcohol, Distilled Spirits, Beverage Alcohol, Neat</a:t>
                      </a:r>
                      <a:endParaRPr lang="en-US" sz="1800" dirty="0"/>
                    </a:p>
                  </a:txBody>
                  <a:tcPr marT="45725" marB="45725"/>
                </a:tc>
                <a:extLst>
                  <a:ext uri="{0D108BD9-81ED-4DB2-BD59-A6C34878D82A}">
                    <a16:rowId xmlns:a16="http://schemas.microsoft.com/office/drawing/2014/main" val="10001"/>
                  </a:ext>
                </a:extLst>
              </a:tr>
              <a:tr h="370883">
                <a:tc>
                  <a:txBody>
                    <a:bodyPr/>
                    <a:lstStyle/>
                    <a:p>
                      <a:r>
                        <a:rPr lang="en-US" sz="1800" dirty="0"/>
                        <a:t>Denatured Fuel Ethanol</a:t>
                      </a:r>
                    </a:p>
                  </a:txBody>
                  <a:tcPr marT="45725" marB="45725"/>
                </a:tc>
                <a:tc>
                  <a:txBody>
                    <a:bodyPr/>
                    <a:lstStyle/>
                    <a:p>
                      <a:r>
                        <a:rPr lang="en-US" sz="1800" dirty="0"/>
                        <a:t>95-98% Volume</a:t>
                      </a:r>
                    </a:p>
                  </a:txBody>
                  <a:tcPr marT="45725" marB="45725"/>
                </a:tc>
                <a:tc>
                  <a:txBody>
                    <a:bodyPr/>
                    <a:lstStyle/>
                    <a:p>
                      <a:r>
                        <a:rPr lang="en-US" sz="1800" dirty="0"/>
                        <a:t>E95-E98, Fuel Alcohol</a:t>
                      </a:r>
                    </a:p>
                  </a:txBody>
                  <a:tcPr marT="45725" marB="45725"/>
                </a:tc>
                <a:extLst>
                  <a:ext uri="{0D108BD9-81ED-4DB2-BD59-A6C34878D82A}">
                    <a16:rowId xmlns:a16="http://schemas.microsoft.com/office/drawing/2014/main" val="10002"/>
                  </a:ext>
                </a:extLst>
              </a:tr>
              <a:tr h="370883">
                <a:tc>
                  <a:txBody>
                    <a:bodyPr/>
                    <a:lstStyle/>
                    <a:p>
                      <a:r>
                        <a:rPr lang="en-US" sz="1800" dirty="0"/>
                        <a:t>E85*</a:t>
                      </a:r>
                    </a:p>
                  </a:txBody>
                  <a:tcPr marT="45725" marB="45725"/>
                </a:tc>
                <a:tc>
                  <a:txBody>
                    <a:bodyPr/>
                    <a:lstStyle/>
                    <a:p>
                      <a:r>
                        <a:rPr lang="en-US" sz="1800" dirty="0"/>
                        <a:t>51-85%</a:t>
                      </a:r>
                      <a:r>
                        <a:rPr lang="en-US" sz="1800" baseline="0" dirty="0"/>
                        <a:t> Volume</a:t>
                      </a:r>
                      <a:endParaRPr lang="en-US" sz="1800" dirty="0"/>
                    </a:p>
                  </a:txBody>
                  <a:tcPr marT="45725" marB="45725"/>
                </a:tc>
                <a:tc>
                  <a:txBody>
                    <a:bodyPr/>
                    <a:lstStyle/>
                    <a:p>
                      <a:r>
                        <a:rPr lang="en-US" sz="1800" dirty="0"/>
                        <a:t>Ethanol Flex-Fuel, E85</a:t>
                      </a:r>
                    </a:p>
                  </a:txBody>
                  <a:tcPr marT="45725" marB="45725"/>
                </a:tc>
                <a:extLst>
                  <a:ext uri="{0D108BD9-81ED-4DB2-BD59-A6C34878D82A}">
                    <a16:rowId xmlns:a16="http://schemas.microsoft.com/office/drawing/2014/main" val="10003"/>
                  </a:ext>
                </a:extLst>
              </a:tr>
              <a:tr h="370883">
                <a:tc>
                  <a:txBody>
                    <a:bodyPr/>
                    <a:lstStyle/>
                    <a:p>
                      <a:r>
                        <a:rPr lang="en-US" sz="1800" dirty="0"/>
                        <a:t>E15*</a:t>
                      </a:r>
                    </a:p>
                  </a:txBody>
                  <a:tcPr marT="45725" marB="45725"/>
                </a:tc>
                <a:tc>
                  <a:txBody>
                    <a:bodyPr/>
                    <a:lstStyle/>
                    <a:p>
                      <a:r>
                        <a:rPr lang="en-US" sz="1800" dirty="0"/>
                        <a:t>15% Volume</a:t>
                      </a:r>
                    </a:p>
                  </a:txBody>
                  <a:tcPr marT="45725" marB="45725"/>
                </a:tc>
                <a:tc>
                  <a:txBody>
                    <a:bodyPr/>
                    <a:lstStyle/>
                    <a:p>
                      <a:r>
                        <a:rPr lang="en-US" sz="1800" dirty="0"/>
                        <a:t>E15, </a:t>
                      </a:r>
                      <a:r>
                        <a:rPr lang="en-US" sz="1800" baseline="0" dirty="0"/>
                        <a:t>Unleaded Gasoline</a:t>
                      </a:r>
                      <a:endParaRPr lang="en-US" sz="1800" dirty="0"/>
                    </a:p>
                  </a:txBody>
                  <a:tcPr marT="45725" marB="45725"/>
                </a:tc>
                <a:extLst>
                  <a:ext uri="{0D108BD9-81ED-4DB2-BD59-A6C34878D82A}">
                    <a16:rowId xmlns:a16="http://schemas.microsoft.com/office/drawing/2014/main" val="10004"/>
                  </a:ext>
                </a:extLst>
              </a:tr>
              <a:tr h="370883">
                <a:tc>
                  <a:txBody>
                    <a:bodyPr/>
                    <a:lstStyle/>
                    <a:p>
                      <a:r>
                        <a:rPr lang="en-US" sz="1800" dirty="0"/>
                        <a:t>E10*</a:t>
                      </a:r>
                    </a:p>
                  </a:txBody>
                  <a:tcPr marT="45725" marB="45725"/>
                </a:tc>
                <a:tc>
                  <a:txBody>
                    <a:bodyPr/>
                    <a:lstStyle/>
                    <a:p>
                      <a:r>
                        <a:rPr lang="en-US" sz="1800" dirty="0"/>
                        <a:t>10% Volume</a:t>
                      </a:r>
                    </a:p>
                  </a:txBody>
                  <a:tcPr marT="45725" marB="45725"/>
                </a:tc>
                <a:tc>
                  <a:txBody>
                    <a:bodyPr/>
                    <a:lstStyle/>
                    <a:p>
                      <a:r>
                        <a:rPr lang="en-US" sz="1800" dirty="0"/>
                        <a:t>E10,</a:t>
                      </a:r>
                      <a:r>
                        <a:rPr lang="en-US" sz="1800" baseline="0" dirty="0"/>
                        <a:t> Unleaded Gasoline</a:t>
                      </a:r>
                      <a:endParaRPr lang="en-US" sz="1800" dirty="0"/>
                    </a:p>
                  </a:txBody>
                  <a:tcPr marT="45725" marB="45725"/>
                </a:tc>
                <a:extLst>
                  <a:ext uri="{0D108BD9-81ED-4DB2-BD59-A6C34878D82A}">
                    <a16:rowId xmlns:a16="http://schemas.microsoft.com/office/drawing/2014/main" val="10005"/>
                  </a:ext>
                </a:extLst>
              </a:tr>
            </a:tbl>
          </a:graphicData>
        </a:graphic>
      </p:graphicFrame>
      <p:sp>
        <p:nvSpPr>
          <p:cNvPr id="31777" name="TextBox 4">
            <a:extLst>
              <a:ext uri="{FF2B5EF4-FFF2-40B4-BE49-F238E27FC236}">
                <a16:creationId xmlns:a16="http://schemas.microsoft.com/office/drawing/2014/main" id="{12209270-9E70-4DCF-808A-B2A40B7F0D3F}"/>
              </a:ext>
            </a:extLst>
          </p:cNvPr>
          <p:cNvSpPr txBox="1">
            <a:spLocks noChangeArrowheads="1"/>
          </p:cNvSpPr>
          <p:nvPr/>
        </p:nvSpPr>
        <p:spPr bwMode="auto">
          <a:xfrm>
            <a:off x="2057400" y="50292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FFFFFF"/>
                </a:solidFill>
                <a:cs typeface="Arial" panose="020B0604020202020204" pitchFamily="34" charset="0"/>
              </a:rPr>
              <a:t>* “EXX” is commonly used to indicate the ethanol concentration in volume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8BD9980522ED479C512EC977991EAE" ma:contentTypeVersion="12" ma:contentTypeDescription="Create a new document." ma:contentTypeScope="" ma:versionID="f0dad3fc753f73f30d85f86056a05570">
  <xsd:schema xmlns:xsd="http://www.w3.org/2001/XMLSchema" xmlns:xs="http://www.w3.org/2001/XMLSchema" xmlns:p="http://schemas.microsoft.com/office/2006/metadata/properties" xmlns:ns2="9659d145-d520-4658-b925-eca3bc946a0b" xmlns:ns3="679f892f-2c11-43a9-b10f-e0092ef5799b" targetNamespace="http://schemas.microsoft.com/office/2006/metadata/properties" ma:root="true" ma:fieldsID="3f646e7b84bebfae867776722fe595fd" ns2:_="" ns3:_="">
    <xsd:import namespace="9659d145-d520-4658-b925-eca3bc946a0b"/>
    <xsd:import namespace="679f892f-2c11-43a9-b10f-e0092ef579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9d145-d520-4658-b925-eca3bc946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9f892f-2c11-43a9-b10f-e0092ef579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DECCA5-8BA0-431C-A515-A86F10F68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9d145-d520-4658-b925-eca3bc946a0b"/>
    <ds:schemaRef ds:uri="679f892f-2c11-43a9-b10f-e0092ef57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97612F-2401-4967-AC61-CD96E5327359}">
  <ds:schemaRefs>
    <ds:schemaRef ds:uri="9659d145-d520-4658-b925-eca3bc946a0b"/>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79f892f-2c11-43a9-b10f-e0092ef5799b"/>
    <ds:schemaRef ds:uri="http://www.w3.org/XML/1998/namespace"/>
  </ds:schemaRefs>
</ds:datastoreItem>
</file>

<file path=customXml/itemProps3.xml><?xml version="1.0" encoding="utf-8"?>
<ds:datastoreItem xmlns:ds="http://schemas.openxmlformats.org/officeDocument/2006/customXml" ds:itemID="{9D3E7C2A-6244-46AE-AA38-EE507D17D1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49142</TotalTime>
  <Words>1782</Words>
  <Application>Microsoft Office PowerPoint</Application>
  <PresentationFormat>Widescreen</PresentationFormat>
  <Paragraphs>142</Paragraphs>
  <Slides>10</Slides>
  <Notes>10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10</vt:i4>
      </vt:variant>
    </vt:vector>
  </HeadingPairs>
  <TitlesOfParts>
    <vt:vector size="15" baseType="lpstr">
      <vt:lpstr>Arial</vt:lpstr>
      <vt:lpstr>Calibri</vt:lpstr>
      <vt:lpstr>Office Theme</vt:lpstr>
      <vt:lpstr>1_Office Theme</vt:lpstr>
      <vt:lpstr>2_Office Theme</vt:lpstr>
      <vt:lpstr>PowerPoint Presentation</vt:lpstr>
      <vt:lpstr>Objective</vt:lpstr>
      <vt:lpstr>Introduction</vt:lpstr>
      <vt:lpstr>Introduction</vt:lpstr>
      <vt:lpstr>Introduction</vt:lpstr>
      <vt:lpstr>Introduction</vt:lpstr>
      <vt:lpstr>History of Ethanol-Blended Fuels</vt:lpstr>
      <vt:lpstr>History of Ethanol-Blended Fuels</vt:lpstr>
      <vt:lpstr>Common Ethanol Blends &amp;  Ethanol-Blended Fuels</vt:lpstr>
      <vt:lpstr>Summary</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251</cp:revision>
  <cp:lastPrinted>2016-01-29T15:06:32Z</cp:lastPrinted>
  <dcterms:modified xsi:type="dcterms:W3CDTF">2020-04-06T23:40:41Z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0x010100238BD9980522ED479C512EC977991EAE</vt:lpwstr>
  </property>
</Properties>
</file>