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vml" ContentType="application/vnd.openxmlformats-officedocument.vmlDrawing"/>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embeddings/oleObject1.bin" ContentType="application/vnd.openxmlformats-officedocument.oleObject"/>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303" r:id="rId2"/>
    <p:sldId id="312" r:id="rId3"/>
    <p:sldId id="313" r:id="rId4"/>
    <p:sldId id="314" r:id="rId5"/>
    <p:sldId id="315" r:id="rId6"/>
    <p:sldId id="316" r:id="rId7"/>
    <p:sldId id="317" r:id="rId8"/>
    <p:sldId id="318" r:id="rId9"/>
    <p:sldId id="319" r:id="rId10"/>
    <p:sldId id="320" r:id="rId11"/>
    <p:sldId id="321" r:id="rId12"/>
    <p:sldId id="322" r:id="rId13"/>
    <p:sldId id="323" r:id="rId14"/>
    <p:sldId id="324" r:id="rId15"/>
    <p:sldId id="325" r:id="rId16"/>
    <p:sldId id="326" r:id="rId17"/>
    <p:sldId id="327" r:id="rId18"/>
    <p:sldId id="328" r:id="rId19"/>
    <p:sldId id="329" r:id="rId20"/>
    <p:sldId id="330" r:id="rId21"/>
    <p:sldId id="311" r:id="rId22"/>
    <p:sldId id="304" r:id="rId23"/>
    <p:sldId id="306" r:id="rId24"/>
    <p:sldId id="305" r:id="rId25"/>
    <p:sldId id="307" r:id="rId26"/>
    <p:sldId id="308" r:id="rId27"/>
    <p:sldId id="309" r:id="rId28"/>
    <p:sldId id="331" r:id="rId29"/>
    <p:sldId id="332" r:id="rId30"/>
    <p:sldId id="333" r:id="rId31"/>
    <p:sldId id="336" r:id="rId32"/>
    <p:sldId id="334" r:id="rId33"/>
    <p:sldId id="335" r:id="rId34"/>
    <p:sldId id="337" r:id="rId35"/>
    <p:sldId id="338" r:id="rId36"/>
    <p:sldId id="339" r:id="rId37"/>
    <p:sldId id="340" r:id="rId38"/>
    <p:sldId id="310" r:id="rId39"/>
    <p:sldId id="341" r:id="rId40"/>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DBA3E"/>
    <a:srgbClr val="FFB005"/>
    <a:srgbClr val="FF0000"/>
    <a:srgbClr val="660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35" autoAdjust="0"/>
    <p:restoredTop sz="68793" autoAdjust="0"/>
  </p:normalViewPr>
  <p:slideViewPr>
    <p:cSldViewPr showGuides="1">
      <p:cViewPr>
        <p:scale>
          <a:sx n="60" d="100"/>
          <a:sy n="60" d="100"/>
        </p:scale>
        <p:origin x="-3128" y="-1136"/>
      </p:cViewPr>
      <p:guideLst>
        <p:guide orient="horz" pos="96"/>
        <p:guide pos="9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notesMaster" Target="notesMasters/notesMaster1.xml"/><Relationship Id="rId42" Type="http://schemas.openxmlformats.org/officeDocument/2006/relationships/printerSettings" Target="printerSettings/printerSettings1.bin"/><Relationship Id="rId43" Type="http://schemas.openxmlformats.org/officeDocument/2006/relationships/presProps" Target="presProps.xml"/><Relationship Id="rId44" Type="http://schemas.openxmlformats.org/officeDocument/2006/relationships/viewProps" Target="viewProps.xml"/><Relationship Id="rId45"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cs typeface="Arial" pitchFamily="34" charset="0"/>
              </a:defRPr>
            </a:lvl1pPr>
          </a:lstStyle>
          <a:p>
            <a:fld id="{DD244831-79D8-4E75-A973-96346E11FA2D}" type="datetimeFigureOut">
              <a:rPr lang="en-US"/>
              <a:pPr/>
              <a:t>10/22/13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cs typeface="Arial" pitchFamily="34" charset="0"/>
              </a:defRPr>
            </a:lvl1pPr>
          </a:lstStyle>
          <a:p>
            <a:fld id="{F1D60A9B-DCC2-47F4-A773-E04E572C4E92}" type="slidenum">
              <a:rPr lang="en-US"/>
              <a:pPr/>
              <a:t>‹#›</a:t>
            </a:fld>
            <a:endParaRPr lang="en-US" dirty="0"/>
          </a:p>
        </p:txBody>
      </p:sp>
    </p:spTree>
    <p:extLst>
      <p:ext uri="{BB962C8B-B14F-4D97-AF65-F5344CB8AC3E}">
        <p14:creationId xmlns:p14="http://schemas.microsoft.com/office/powerpoint/2010/main" val="273051332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ea typeface="ＭＳ Ｐゴシック"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a:noFill/>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ea typeface="ＭＳ Ｐゴシック" pitchFamily="34" charset="-128"/>
              </a:rPr>
              <a:t>Unfortunately this can be the worst type of leak. The only way to stop this is to tighten all 20 bolts down in </a:t>
            </a:r>
            <a:r>
              <a:rPr lang="en-US" dirty="0" smtClean="0">
                <a:ea typeface="ＭＳ Ｐゴシック" pitchFamily="34" charset="-128"/>
              </a:rPr>
              <a:t>a crisscross </a:t>
            </a:r>
            <a:r>
              <a:rPr lang="en-US" dirty="0" smtClean="0">
                <a:ea typeface="ＭＳ Ｐゴシック" pitchFamily="34" charset="-128"/>
              </a:rPr>
              <a:t>pattern, you may require a mechanical advantage such as torque multiplier. </a:t>
            </a:r>
          </a:p>
          <a:p>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a:noFill/>
        </p:spPr>
        <p:txBody>
          <a:bodyPr/>
          <a:lstStyle/>
          <a:p>
            <a:pPr eaLnBrk="1" hangingPunct="1">
              <a:spcBef>
                <a:spcPct val="0"/>
              </a:spcBef>
            </a:pPr>
            <a:r>
              <a:rPr lang="en-US" dirty="0" smtClean="0">
                <a:ea typeface="ＭＳ Ｐゴシック" pitchFamily="34" charset="-128"/>
              </a:rPr>
              <a:t>If leak cannot be stopped, you must contain vapors and arrange to </a:t>
            </a:r>
            <a:r>
              <a:rPr lang="en-US" dirty="0" err="1" smtClean="0">
                <a:ea typeface="ＭＳ Ｐゴシック" pitchFamily="34" charset="-128"/>
              </a:rPr>
              <a:t>transload</a:t>
            </a:r>
            <a:r>
              <a:rPr lang="en-US" dirty="0" smtClean="0">
                <a:ea typeface="ＭＳ Ｐゴシック" pitchFamily="34" charset="-128"/>
              </a:rPr>
              <a:t> car.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a:noFill/>
        </p:spPr>
        <p:txBody>
          <a:bodyPr/>
          <a:lstStyle/>
          <a:p>
            <a:pPr eaLnBrk="1" hangingPunct="1">
              <a:spcBef>
                <a:spcPct val="0"/>
              </a:spcBef>
            </a:pPr>
            <a:r>
              <a:rPr lang="en-US" dirty="0" smtClean="0">
                <a:ea typeface="ＭＳ Ｐゴシック" pitchFamily="34" charset="-128"/>
              </a:rPr>
              <a:t>If leak is from packing gland, make sure valve is closed and tighten packing gland.</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a:noFill/>
        </p:spPr>
        <p:txBody>
          <a:bodyPr/>
          <a:lstStyle/>
          <a:p>
            <a:pPr eaLnBrk="1" hangingPunct="1">
              <a:spcBef>
                <a:spcPct val="0"/>
              </a:spcBef>
            </a:pPr>
            <a:r>
              <a:rPr lang="en-US" dirty="0" smtClean="0">
                <a:ea typeface="ＭＳ Ｐゴシック" pitchFamily="34" charset="-128"/>
              </a:rPr>
              <a:t>If leak is from throat or outlet port, tighten plug in valve. If this is a vapor valve, you can open and reclose valve to see if you can stop the leak. DO NOT ATTEMPT THIS PROCESS ON A LIQUID VALVE IF CAR IS LOADED.</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ChangeArrowheads="1" noTextEdit="1"/>
          </p:cNvSpPr>
          <p:nvPr>
            <p:ph type="sldImg"/>
          </p:nvPr>
        </p:nvSpPr>
        <p:spPr>
          <a:ln/>
        </p:spPr>
      </p:sp>
      <p:sp>
        <p:nvSpPr>
          <p:cNvPr id="104451" name="Rectangle 3"/>
          <p:cNvSpPr>
            <a:spLocks noGrp="1" noChangeArrowheads="1"/>
          </p:cNvSpPr>
          <p:nvPr>
            <p:ph type="body" idx="1"/>
          </p:nvPr>
        </p:nvSpPr>
        <p:spPr>
          <a:noFill/>
        </p:spPr>
        <p:txBody>
          <a:bodyPr/>
          <a:lstStyle/>
          <a:p>
            <a:pPr eaLnBrk="1" hangingPunct="1">
              <a:spcBef>
                <a:spcPct val="0"/>
              </a:spcBef>
            </a:pPr>
            <a:r>
              <a:rPr lang="en-US" dirty="0" smtClean="0">
                <a:ea typeface="ＭＳ Ｐゴシック" pitchFamily="34" charset="-128"/>
              </a:rPr>
              <a:t>Leak around outlet port, close valve, tighten outlet flange bolts, and replace outlet flange gasket or </a:t>
            </a:r>
            <a:r>
              <a:rPr lang="en-US" dirty="0" smtClean="0">
                <a:ea typeface="ＭＳ Ｐゴシック" pitchFamily="34" charset="-128"/>
              </a:rPr>
              <a:t>assembly</a:t>
            </a:r>
            <a:r>
              <a:rPr lang="en-US" dirty="0" smtClean="0">
                <a:ea typeface="ＭＳ Ｐゴシック" pitchFamily="34" charset="-128"/>
              </a:rPr>
              <a:t>.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spect="1" noChangeArrowheads="1" noTextEdit="1"/>
          </p:cNvSpPr>
          <p:nvPr>
            <p:ph type="sldImg"/>
          </p:nvPr>
        </p:nvSpPr>
        <p:spPr>
          <a:ln/>
        </p:spPr>
      </p:sp>
      <p:sp>
        <p:nvSpPr>
          <p:cNvPr id="105475" name="Rectangle 3"/>
          <p:cNvSpPr>
            <a:spLocks noGrp="1" noChangeArrowheads="1"/>
          </p:cNvSpPr>
          <p:nvPr>
            <p:ph type="body" idx="1"/>
          </p:nvPr>
        </p:nvSpPr>
        <p:spPr>
          <a:noFill/>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ea typeface="ＭＳ Ｐゴシック" pitchFamily="34" charset="-128"/>
              </a:rPr>
              <a:t>If a leak occurs at valve connection to pressure plate you can try tightening the 4 bolts. On the Midland valve, you will also have to ensure valve is tightly closed, as this valve has a floating seat.</a:t>
            </a:r>
          </a:p>
          <a:p>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a:noFill/>
        </p:spPr>
        <p:txBody>
          <a:bodyPr/>
          <a:lstStyle/>
          <a:p>
            <a:pPr eaLnBrk="1" hangingPunct="1">
              <a:spcBef>
                <a:spcPct val="0"/>
              </a:spcBef>
            </a:pPr>
            <a:r>
              <a:rPr lang="en-US" dirty="0" smtClean="0">
                <a:ea typeface="ＭＳ Ｐゴシック" pitchFamily="34" charset="-128"/>
              </a:rPr>
              <a:t>Valve with extensive damage to body</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a:noFill/>
        </p:spPr>
        <p:txBody>
          <a:bodyPr/>
          <a:lstStyle/>
          <a:p>
            <a:pPr eaLnBrk="1" hangingPunct="1">
              <a:spcBef>
                <a:spcPct val="0"/>
              </a:spcBef>
            </a:pPr>
            <a:r>
              <a:rPr lang="en-US" dirty="0" smtClean="0">
                <a:ea typeface="ＭＳ Ｐゴシック" pitchFamily="34" charset="-128"/>
              </a:rPr>
              <a:t>If possible, always check pressure in car to assess why PRV is leaking or releasing. Be sure to confirm why valve may failing prior to installing capping kit. Reasons for excessive pressures are liquid full, damage due to impact, excessive heat impingement, and possible internal contamination.</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Rot="1" noChangeAspect="1" noChangeArrowheads="1" noTextEdit="1"/>
          </p:cNvSpPr>
          <p:nvPr>
            <p:ph type="sldImg"/>
          </p:nvPr>
        </p:nvSpPr>
        <p:spPr>
          <a:ln/>
        </p:spPr>
      </p:sp>
      <p:sp>
        <p:nvSpPr>
          <p:cNvPr id="108547" name="Rectangle 3"/>
          <p:cNvSpPr>
            <a:spLocks noGrp="1" noChangeArrowheads="1"/>
          </p:cNvSpPr>
          <p:nvPr>
            <p:ph type="body" idx="1"/>
          </p:nvPr>
        </p:nvSpPr>
        <p:spPr>
          <a:noFill/>
        </p:spPr>
        <p:txBody>
          <a:bodyPr/>
          <a:lstStyle/>
          <a:p>
            <a:pPr eaLnBrk="1" hangingPunct="1">
              <a:spcBef>
                <a:spcPct val="0"/>
              </a:spcBef>
            </a:pPr>
            <a:r>
              <a:rPr lang="en-US" dirty="0" smtClean="0">
                <a:ea typeface="ＭＳ Ｐゴシック" pitchFamily="34" charset="-128"/>
              </a:rPr>
              <a:t>When leak at valve to pressure plate is confirmed, tighten all 4 bolts.</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a:noFill/>
        </p:spPr>
        <p:txBody>
          <a:bodyPr/>
          <a:lstStyle/>
          <a:p>
            <a:pPr eaLnBrk="1" hangingPunct="1">
              <a:spcBef>
                <a:spcPct val="0"/>
              </a:spcBef>
            </a:pPr>
            <a:r>
              <a:rPr lang="en-US" dirty="0" smtClean="0">
                <a:ea typeface="ＭＳ Ｐゴシック" pitchFamily="34" charset="-128"/>
              </a:rPr>
              <a:t>Here is a example of a tattle tale valve on the side of the base of the Midland PRV</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a:noFill/>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ea typeface="ＭＳ Ｐゴシック" pitchFamily="34" charset="-128"/>
              </a:rPr>
              <a:t>All angle valves are standard 1” valves, the ACF 1301 was the </a:t>
            </a:r>
            <a:r>
              <a:rPr lang="en-US" dirty="0" smtClean="0">
                <a:ea typeface="ＭＳ Ｐゴシック" pitchFamily="34" charset="-128"/>
              </a:rPr>
              <a:t>industry’s </a:t>
            </a:r>
            <a:r>
              <a:rPr lang="en-US" dirty="0" smtClean="0">
                <a:ea typeface="ＭＳ Ｐゴシック" pitchFamily="34" charset="-128"/>
              </a:rPr>
              <a:t>first model of angle valve. We will discuss the new dual valve system, or next generation pressure plate in later slides.</a:t>
            </a:r>
          </a:p>
          <a:p>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a:noFill/>
        </p:spPr>
        <p:txBody>
          <a:bodyPr/>
          <a:lstStyle/>
          <a:p>
            <a:pPr eaLnBrk="1" hangingPunct="1">
              <a:spcBef>
                <a:spcPct val="0"/>
              </a:spcBef>
            </a:pPr>
            <a:r>
              <a:rPr lang="en-US" dirty="0" smtClean="0">
                <a:ea typeface="ＭＳ Ｐゴシック" pitchFamily="34" charset="-128"/>
              </a:rPr>
              <a:t>Cutaway view of Midland PRV</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dirty="0" smtClean="0">
                <a:ea typeface="ＭＳ Ｐゴシック" pitchFamily="34" charset="-128"/>
              </a:rPr>
              <a:t>Here is a picture of what is contained in a C-Kit</a:t>
            </a:r>
          </a:p>
          <a:p>
            <a:pPr eaLnBrk="1" hangingPunct="1">
              <a:spcBef>
                <a:spcPct val="0"/>
              </a:spcBef>
            </a:pPr>
            <a:r>
              <a:rPr lang="en-US" dirty="0" smtClean="0">
                <a:ea typeface="ＭＳ Ｐゴシック" pitchFamily="34" charset="-128"/>
              </a:rPr>
              <a:t>C-Kit is designed for angle valve and pressure relief valve</a:t>
            </a:r>
          </a:p>
          <a:p>
            <a:pPr eaLnBrk="1" hangingPunct="1">
              <a:spcBef>
                <a:spcPct val="0"/>
              </a:spcBef>
            </a:pPr>
            <a:r>
              <a:rPr lang="en-US" dirty="0" smtClean="0">
                <a:ea typeface="ＭＳ Ｐゴシック" pitchFamily="34" charset="-128"/>
              </a:rPr>
              <a:t>NOT designed for liquid full cars</a:t>
            </a:r>
          </a:p>
          <a:p>
            <a:pPr eaLnBrk="1" hangingPunct="1">
              <a:spcBef>
                <a:spcPct val="0"/>
              </a:spcBef>
            </a:pPr>
            <a:r>
              <a:rPr lang="en-US" dirty="0" smtClean="0">
                <a:ea typeface="ＭＳ Ｐゴシック" pitchFamily="34" charset="-128"/>
              </a:rPr>
              <a:t>Always store hoods with valves open</a:t>
            </a:r>
          </a:p>
          <a:p>
            <a:pPr eaLnBrk="1" hangingPunct="1">
              <a:spcBef>
                <a:spcPct val="0"/>
              </a:spcBef>
            </a:pPr>
            <a:r>
              <a:rPr lang="en-US" dirty="0" smtClean="0">
                <a:ea typeface="ＭＳ Ｐゴシック" pitchFamily="34" charset="-128"/>
              </a:rPr>
              <a:t>Keep clean and do NOT use lube on threads</a:t>
            </a:r>
          </a:p>
          <a:p>
            <a:pPr eaLnBrk="1" hangingPunct="1">
              <a:spcBef>
                <a:spcPct val="0"/>
              </a:spcBef>
            </a:pPr>
            <a:r>
              <a:rPr lang="en-US" dirty="0" smtClean="0">
                <a:ea typeface="ＭＳ Ｐゴシック" pitchFamily="34" charset="-128"/>
              </a:rPr>
              <a:t>Periodic inventory checks and inspections are recommended</a:t>
            </a:r>
          </a:p>
        </p:txBody>
      </p:sp>
      <p:sp>
        <p:nvSpPr>
          <p:cNvPr id="4" name="Slide Number Placeholder 3"/>
          <p:cNvSpPr>
            <a:spLocks noGrp="1"/>
          </p:cNvSpPr>
          <p:nvPr>
            <p:ph type="sldNum" sz="quarter" idx="10"/>
          </p:nvPr>
        </p:nvSpPr>
        <p:spPr/>
        <p:txBody>
          <a:bodyPr/>
          <a:lstStyle/>
          <a:p>
            <a:fld id="{F1D60A9B-DCC2-47F4-A773-E04E572C4E92}" type="slidenum">
              <a:rPr lang="en-US" smtClean="0"/>
              <a:pPr/>
              <a:t>22</a:t>
            </a:fld>
            <a:endParaRPr lang="en-US" dirty="0"/>
          </a:p>
        </p:txBody>
      </p:sp>
    </p:spTree>
    <p:extLst>
      <p:ext uri="{BB962C8B-B14F-4D97-AF65-F5344CB8AC3E}">
        <p14:creationId xmlns:p14="http://schemas.microsoft.com/office/powerpoint/2010/main" val="2224667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ea typeface="ＭＳ Ｐゴシック" pitchFamily="34" charset="-128"/>
              </a:rPr>
              <a:t>Customize your kit as required, as you will only get the basic equipment when you receive your C Kit</a:t>
            </a:r>
          </a:p>
          <a:p>
            <a:endParaRPr lang="en-US" dirty="0"/>
          </a:p>
        </p:txBody>
      </p:sp>
      <p:sp>
        <p:nvSpPr>
          <p:cNvPr id="4" name="Slide Number Placeholder 3"/>
          <p:cNvSpPr>
            <a:spLocks noGrp="1"/>
          </p:cNvSpPr>
          <p:nvPr>
            <p:ph type="sldNum" sz="quarter" idx="10"/>
          </p:nvPr>
        </p:nvSpPr>
        <p:spPr/>
        <p:txBody>
          <a:bodyPr/>
          <a:lstStyle/>
          <a:p>
            <a:fld id="{F1D60A9B-DCC2-47F4-A773-E04E572C4E92}" type="slidenum">
              <a:rPr lang="en-US" smtClean="0"/>
              <a:pPr/>
              <a:t>23</a:t>
            </a:fld>
            <a:endParaRPr lang="en-US" dirty="0"/>
          </a:p>
        </p:txBody>
      </p:sp>
    </p:spTree>
    <p:extLst>
      <p:ext uri="{BB962C8B-B14F-4D97-AF65-F5344CB8AC3E}">
        <p14:creationId xmlns:p14="http://schemas.microsoft.com/office/powerpoint/2010/main" val="25995696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ea typeface="ＭＳ Ｐゴシック" pitchFamily="34" charset="-128"/>
              </a:rPr>
              <a:t>Additional tools, it may be necessary to split your kits into 2 boxes for easier handling</a:t>
            </a:r>
          </a:p>
          <a:p>
            <a:endParaRPr lang="en-US" dirty="0"/>
          </a:p>
        </p:txBody>
      </p:sp>
      <p:sp>
        <p:nvSpPr>
          <p:cNvPr id="4" name="Slide Number Placeholder 3"/>
          <p:cNvSpPr>
            <a:spLocks noGrp="1"/>
          </p:cNvSpPr>
          <p:nvPr>
            <p:ph type="sldNum" sz="quarter" idx="10"/>
          </p:nvPr>
        </p:nvSpPr>
        <p:spPr/>
        <p:txBody>
          <a:bodyPr/>
          <a:lstStyle/>
          <a:p>
            <a:fld id="{F1D60A9B-DCC2-47F4-A773-E04E572C4E92}" type="slidenum">
              <a:rPr lang="en-US" smtClean="0"/>
              <a:pPr/>
              <a:t>24</a:t>
            </a:fld>
            <a:endParaRPr lang="en-US" dirty="0"/>
          </a:p>
        </p:txBody>
      </p:sp>
    </p:spTree>
    <p:extLst>
      <p:ext uri="{BB962C8B-B14F-4D97-AF65-F5344CB8AC3E}">
        <p14:creationId xmlns:p14="http://schemas.microsoft.com/office/powerpoint/2010/main" val="39078594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ＭＳ Ｐゴシック" charset="0"/>
                <a:cs typeface="ＭＳ Ｐゴシック" charset="0"/>
              </a:rPr>
              <a:t>Using wrench bar 113C, adapter 113B, wrench extension 113A and wrench socket 113 to tighten pressure plate to tank nozzle.</a:t>
            </a:r>
          </a:p>
          <a:p>
            <a:r>
              <a:rPr lang="en-US" sz="1200" kern="1200" dirty="0" smtClean="0">
                <a:solidFill>
                  <a:schemeClr val="tx1"/>
                </a:solidFill>
                <a:effectLst/>
                <a:latin typeface="+mn-lt"/>
                <a:ea typeface="ＭＳ Ｐゴシック" charset="0"/>
                <a:cs typeface="ＭＳ Ｐゴシック" charset="0"/>
              </a:rPr>
              <a:t>Using a multiplier to assist in this may help, along with a cheater bar extension on the wrench bar.</a:t>
            </a:r>
          </a:p>
          <a:p>
            <a:r>
              <a:rPr lang="en-US" sz="1200" kern="1200" dirty="0" smtClean="0">
                <a:solidFill>
                  <a:schemeClr val="tx1"/>
                </a:solidFill>
                <a:effectLst/>
                <a:latin typeface="+mn-lt"/>
                <a:ea typeface="ＭＳ Ｐゴシック" charset="0"/>
                <a:cs typeface="ＭＳ Ｐゴシック" charset="0"/>
              </a:rPr>
              <a:t>This flange is tighten at tank qualification to 500 – 700 ft pds.</a:t>
            </a:r>
          </a:p>
          <a:p>
            <a:r>
              <a:rPr lang="en-US" sz="1200" kern="1200" dirty="0" smtClean="0">
                <a:solidFill>
                  <a:schemeClr val="tx1"/>
                </a:solidFill>
                <a:effectLst/>
                <a:latin typeface="+mn-lt"/>
                <a:ea typeface="ＭＳ Ｐゴシック" charset="0"/>
                <a:cs typeface="ＭＳ Ｐゴシック" charset="0"/>
              </a:rPr>
              <a:t>There is no hood to stop this leak, if leak continues you will need to depressurize car and clean.</a:t>
            </a:r>
            <a:endParaRPr lang="en-US" dirty="0"/>
          </a:p>
        </p:txBody>
      </p:sp>
      <p:sp>
        <p:nvSpPr>
          <p:cNvPr id="4" name="Slide Number Placeholder 3"/>
          <p:cNvSpPr>
            <a:spLocks noGrp="1"/>
          </p:cNvSpPr>
          <p:nvPr>
            <p:ph type="sldNum" sz="quarter" idx="10"/>
          </p:nvPr>
        </p:nvSpPr>
        <p:spPr/>
        <p:txBody>
          <a:bodyPr/>
          <a:lstStyle/>
          <a:p>
            <a:fld id="{F1D60A9B-DCC2-47F4-A773-E04E572C4E92}" type="slidenum">
              <a:rPr lang="en-US" smtClean="0"/>
              <a:pPr/>
              <a:t>25</a:t>
            </a:fld>
            <a:endParaRPr lang="en-US" dirty="0"/>
          </a:p>
        </p:txBody>
      </p:sp>
    </p:spTree>
    <p:extLst>
      <p:ext uri="{BB962C8B-B14F-4D97-AF65-F5344CB8AC3E}">
        <p14:creationId xmlns:p14="http://schemas.microsoft.com/office/powerpoint/2010/main" val="3960867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ＭＳ Ｐゴシック" charset="0"/>
                <a:cs typeface="ＭＳ Ｐゴシック" charset="0"/>
              </a:rPr>
              <a:t>Using 24A1 hood to stop leak on PRD</a:t>
            </a:r>
          </a:p>
          <a:p>
            <a:r>
              <a:rPr lang="en-US" sz="1200" kern="1200" dirty="0" smtClean="0">
                <a:solidFill>
                  <a:schemeClr val="tx1"/>
                </a:solidFill>
                <a:effectLst/>
                <a:latin typeface="+mn-lt"/>
                <a:ea typeface="ＭＳ Ｐゴシック" charset="0"/>
                <a:cs typeface="ＭＳ Ｐゴシック" charset="0"/>
              </a:rPr>
              <a:t>Insure 24V vent valve is open</a:t>
            </a:r>
          </a:p>
          <a:p>
            <a:r>
              <a:rPr lang="en-US" sz="1200" kern="1200" dirty="0" smtClean="0">
                <a:solidFill>
                  <a:schemeClr val="tx1"/>
                </a:solidFill>
                <a:effectLst/>
                <a:latin typeface="+mn-lt"/>
                <a:ea typeface="ＭＳ Ｐゴシック" charset="0"/>
                <a:cs typeface="ＭＳ Ｐゴシック" charset="0"/>
              </a:rPr>
              <a:t>Center 11B block on hood using gasket 24BMV – keeping 10H hooks as straight as possiable</a:t>
            </a:r>
          </a:p>
          <a:p>
            <a:r>
              <a:rPr lang="en-US" sz="1200" kern="1200" dirty="0" smtClean="0">
                <a:solidFill>
                  <a:schemeClr val="tx1"/>
                </a:solidFill>
                <a:effectLst/>
                <a:latin typeface="+mn-lt"/>
                <a:ea typeface="ＭＳ Ｐゴシック" charset="0"/>
                <a:cs typeface="ＭＳ Ｐゴシック" charset="0"/>
              </a:rPr>
              <a:t>Use 11C screw to center and “snug” everything up and hold in place</a:t>
            </a:r>
          </a:p>
          <a:p>
            <a:r>
              <a:rPr lang="en-US" sz="1200" kern="1200" dirty="0" smtClean="0">
                <a:solidFill>
                  <a:schemeClr val="tx1"/>
                </a:solidFill>
                <a:effectLst/>
                <a:latin typeface="+mn-lt"/>
                <a:ea typeface="ＭＳ Ｐゴシック" charset="0"/>
                <a:cs typeface="ＭＳ Ｐゴシック" charset="0"/>
              </a:rPr>
              <a:t>Using a star pattern, tighten down hood using 11E screws</a:t>
            </a:r>
          </a:p>
          <a:p>
            <a:r>
              <a:rPr lang="en-US" sz="1200" kern="1200" dirty="0" smtClean="0">
                <a:solidFill>
                  <a:schemeClr val="tx1"/>
                </a:solidFill>
                <a:effectLst/>
                <a:latin typeface="+mn-lt"/>
                <a:ea typeface="ＭＳ Ｐゴシック" charset="0"/>
                <a:cs typeface="ＭＳ Ｐゴシック" charset="0"/>
              </a:rPr>
              <a:t>Close 24V vent valve and check for leaks</a:t>
            </a:r>
          </a:p>
        </p:txBody>
      </p:sp>
      <p:sp>
        <p:nvSpPr>
          <p:cNvPr id="4" name="Slide Number Placeholder 3"/>
          <p:cNvSpPr>
            <a:spLocks noGrp="1"/>
          </p:cNvSpPr>
          <p:nvPr>
            <p:ph type="sldNum" sz="quarter" idx="10"/>
          </p:nvPr>
        </p:nvSpPr>
        <p:spPr/>
        <p:txBody>
          <a:bodyPr/>
          <a:lstStyle/>
          <a:p>
            <a:fld id="{F1D60A9B-DCC2-47F4-A773-E04E572C4E92}" type="slidenum">
              <a:rPr lang="en-US" smtClean="0"/>
              <a:pPr/>
              <a:t>26</a:t>
            </a:fld>
            <a:endParaRPr lang="en-US" dirty="0"/>
          </a:p>
        </p:txBody>
      </p:sp>
    </p:spTree>
    <p:extLst>
      <p:ext uri="{BB962C8B-B14F-4D97-AF65-F5344CB8AC3E}">
        <p14:creationId xmlns:p14="http://schemas.microsoft.com/office/powerpoint/2010/main" val="14314782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ＭＳ Ｐゴシック" charset="0"/>
                <a:cs typeface="ＭＳ Ｐゴシック" charset="0"/>
              </a:rPr>
              <a:t>Using 6A1 hood to stop leak on angle valve</a:t>
            </a:r>
          </a:p>
          <a:p>
            <a:r>
              <a:rPr lang="en-US" sz="1200" kern="1200" dirty="0" smtClean="0">
                <a:solidFill>
                  <a:schemeClr val="tx1"/>
                </a:solidFill>
                <a:effectLst/>
                <a:latin typeface="+mn-lt"/>
                <a:ea typeface="ＭＳ Ｐゴシック" charset="0"/>
                <a:cs typeface="ＭＳ Ｐゴシック" charset="0"/>
              </a:rPr>
              <a:t>Insure 6V vent valve is open</a:t>
            </a:r>
          </a:p>
          <a:p>
            <a:r>
              <a:rPr lang="en-US" sz="1200" kern="1200" dirty="0" smtClean="0">
                <a:solidFill>
                  <a:schemeClr val="tx1"/>
                </a:solidFill>
                <a:effectLst/>
                <a:latin typeface="+mn-lt"/>
                <a:ea typeface="ＭＳ Ｐゴシック" charset="0"/>
                <a:cs typeface="ＭＳ Ｐゴシック" charset="0"/>
              </a:rPr>
              <a:t>Center 11B block on hood, using gasket 6BMV – keeping 10H hooks as straight as possible</a:t>
            </a:r>
          </a:p>
          <a:p>
            <a:r>
              <a:rPr lang="en-US" sz="1200" kern="1200" dirty="0" smtClean="0">
                <a:solidFill>
                  <a:schemeClr val="tx1"/>
                </a:solidFill>
                <a:effectLst/>
                <a:latin typeface="+mn-lt"/>
                <a:ea typeface="ＭＳ Ｐゴシック" charset="0"/>
                <a:cs typeface="ＭＳ Ｐゴシック" charset="0"/>
              </a:rPr>
              <a:t>Use 11C screw to center and “snug” everything up and hold in place</a:t>
            </a:r>
          </a:p>
          <a:p>
            <a:r>
              <a:rPr lang="en-US" sz="1200" kern="1200" dirty="0" smtClean="0">
                <a:solidFill>
                  <a:schemeClr val="tx1"/>
                </a:solidFill>
                <a:effectLst/>
                <a:latin typeface="+mn-lt"/>
                <a:ea typeface="ＭＳ Ｐゴシック" charset="0"/>
                <a:cs typeface="ＭＳ Ｐゴシック" charset="0"/>
              </a:rPr>
              <a:t>Using a star pattern, tighten down hood using 11E screws</a:t>
            </a:r>
          </a:p>
          <a:p>
            <a:r>
              <a:rPr lang="en-US" sz="1200" kern="1200" dirty="0" smtClean="0">
                <a:solidFill>
                  <a:schemeClr val="tx1"/>
                </a:solidFill>
                <a:effectLst/>
                <a:latin typeface="+mn-lt"/>
                <a:ea typeface="ＭＳ Ｐゴシック" charset="0"/>
                <a:cs typeface="ＭＳ Ｐゴシック" charset="0"/>
              </a:rPr>
              <a:t>Close 6V vent valve and check for leaks</a:t>
            </a:r>
          </a:p>
          <a:p>
            <a:endParaRPr lang="en-US" dirty="0"/>
          </a:p>
        </p:txBody>
      </p:sp>
      <p:sp>
        <p:nvSpPr>
          <p:cNvPr id="4" name="Slide Number Placeholder 3"/>
          <p:cNvSpPr>
            <a:spLocks noGrp="1"/>
          </p:cNvSpPr>
          <p:nvPr>
            <p:ph type="sldNum" sz="quarter" idx="10"/>
          </p:nvPr>
        </p:nvSpPr>
        <p:spPr/>
        <p:txBody>
          <a:bodyPr/>
          <a:lstStyle/>
          <a:p>
            <a:fld id="{F1D60A9B-DCC2-47F4-A773-E04E572C4E92}" type="slidenum">
              <a:rPr lang="en-US" smtClean="0"/>
              <a:pPr/>
              <a:t>27</a:t>
            </a:fld>
            <a:endParaRPr lang="en-US" dirty="0"/>
          </a:p>
        </p:txBody>
      </p:sp>
    </p:spTree>
    <p:extLst>
      <p:ext uri="{BB962C8B-B14F-4D97-AF65-F5344CB8AC3E}">
        <p14:creationId xmlns:p14="http://schemas.microsoft.com/office/powerpoint/2010/main" val="3145341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Rot="1" noChangeAspect="1" noChangeArrowheads="1" noTextEdit="1"/>
          </p:cNvSpPr>
          <p:nvPr>
            <p:ph type="sldImg"/>
          </p:nvPr>
        </p:nvSpPr>
        <p:spPr>
          <a:ln/>
        </p:spPr>
      </p:sp>
      <p:sp>
        <p:nvSpPr>
          <p:cNvPr id="128003" name="Rectangle 3"/>
          <p:cNvSpPr>
            <a:spLocks noGrp="1" noChangeArrowheads="1"/>
          </p:cNvSpPr>
          <p:nvPr>
            <p:ph type="body" idx="1"/>
          </p:nvPr>
        </p:nvSpPr>
        <p:spPr>
          <a:noFill/>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ea typeface="ＭＳ Ｐゴシック" pitchFamily="34" charset="-128"/>
              </a:rPr>
              <a:t>Here are a few slides that cover off the kit installation with regards to the next generation tank car configuration.</a:t>
            </a:r>
          </a:p>
          <a:p>
            <a:endParaRPr lang="en-US"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Rot="1" noChangeAspect="1" noChangeArrowheads="1" noTextEdit="1"/>
          </p:cNvSpPr>
          <p:nvPr>
            <p:ph type="sldImg"/>
          </p:nvPr>
        </p:nvSpPr>
        <p:spPr>
          <a:ln/>
        </p:spPr>
      </p:sp>
      <p:sp>
        <p:nvSpPr>
          <p:cNvPr id="129027" name="Rectangle 3"/>
          <p:cNvSpPr>
            <a:spLocks noGrp="1" noChangeArrowheads="1"/>
          </p:cNvSpPr>
          <p:nvPr>
            <p:ph type="body" idx="1"/>
          </p:nvPr>
        </p:nvSpPr>
        <p:spPr>
          <a:noFill/>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ea typeface="ＭＳ Ｐゴシック" pitchFamily="34" charset="-128"/>
              </a:rPr>
              <a:t>Because of the wider profile of the protective housing, four bars were installed on the inside walls of the housing to accommodate the C and Midland Kits</a:t>
            </a:r>
          </a:p>
          <a:p>
            <a:endParaRPr lang="en-US" dirty="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Rot="1" noChangeAspect="1" noChangeArrowheads="1" noTextEdit="1"/>
          </p:cNvSpPr>
          <p:nvPr>
            <p:ph type="sldImg"/>
          </p:nvPr>
        </p:nvSpPr>
        <p:spPr>
          <a:ln/>
        </p:spPr>
      </p:sp>
      <p:sp>
        <p:nvSpPr>
          <p:cNvPr id="130051" name="Rectangle 3"/>
          <p:cNvSpPr>
            <a:spLocks noGrp="1" noChangeArrowheads="1"/>
          </p:cNvSpPr>
          <p:nvPr>
            <p:ph type="body" idx="1"/>
          </p:nvPr>
        </p:nvSpPr>
        <p:spPr>
          <a:noFill/>
        </p:spPr>
        <p:txBody>
          <a:bodyPr/>
          <a:lstStyle/>
          <a:p>
            <a:pPr eaLnBrk="1" hangingPunct="1">
              <a:spcBef>
                <a:spcPct val="0"/>
              </a:spcBef>
            </a:pPr>
            <a:r>
              <a:rPr lang="en-US" dirty="0" smtClean="0">
                <a:ea typeface="ＭＳ Ｐゴシック" pitchFamily="34" charset="-128"/>
              </a:rPr>
              <a:t>An example of multiple kits being installed simultaneously.</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a:noFill/>
        </p:spPr>
        <p:txBody>
          <a:bodyPr/>
          <a:lstStyle/>
          <a:p>
            <a:pPr eaLnBrk="1" hangingPunct="1">
              <a:spcBef>
                <a:spcPct val="0"/>
              </a:spcBef>
            </a:pPr>
            <a:r>
              <a:rPr lang="en-US" dirty="0" smtClean="0">
                <a:ea typeface="ＭＳ Ｐゴシック" pitchFamily="34" charset="-128"/>
              </a:rPr>
              <a:t>The ACF 1301 valve is a very basic design, it essentially has 6 main parts. The stem and hand wheel, yoke, packing follower, body, plug, and bottom seat.</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Rot="1" noChangeAspect="1" noChangeArrowheads="1" noTextEdit="1"/>
          </p:cNvSpPr>
          <p:nvPr>
            <p:ph type="sldImg"/>
          </p:nvPr>
        </p:nvSpPr>
        <p:spPr>
          <a:ln/>
        </p:spPr>
      </p:sp>
      <p:sp>
        <p:nvSpPr>
          <p:cNvPr id="133123" name="Rectangle 3"/>
          <p:cNvSpPr>
            <a:spLocks noGrp="1" noChangeArrowheads="1"/>
          </p:cNvSpPr>
          <p:nvPr>
            <p:ph type="body" idx="1"/>
          </p:nvPr>
        </p:nvSpPr>
        <p:spPr>
          <a:noFill/>
        </p:spPr>
        <p:txBody>
          <a:bodyPr/>
          <a:lstStyle/>
          <a:p>
            <a:pPr eaLnBrk="1" hangingPunct="1">
              <a:spcBef>
                <a:spcPct val="0"/>
              </a:spcBef>
            </a:pPr>
            <a:r>
              <a:rPr lang="en-US" dirty="0" smtClean="0">
                <a:ea typeface="ＭＳ Ｐゴシック" pitchFamily="34" charset="-128"/>
              </a:rPr>
              <a:t>The Chlorine Institute Emergency</a:t>
            </a:r>
            <a:r>
              <a:rPr lang="en-US" baseline="0" dirty="0" smtClean="0">
                <a:ea typeface="ＭＳ Ｐゴシック" pitchFamily="34" charset="-128"/>
              </a:rPr>
              <a:t> Preparedness Issue Team (CI EPIT)</a:t>
            </a:r>
            <a:r>
              <a:rPr lang="en-US" dirty="0" smtClean="0">
                <a:ea typeface="ＭＳ Ｐゴシック" pitchFamily="34" charset="-128"/>
              </a:rPr>
              <a:t> has made recommendations for future tank car designs to keep the responders and equipment in mind.</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Rot="1" noChangeAspect="1" noChangeArrowheads="1" noTextEdit="1"/>
          </p:cNvSpPr>
          <p:nvPr>
            <p:ph type="sldImg"/>
          </p:nvPr>
        </p:nvSpPr>
        <p:spPr>
          <a:ln/>
        </p:spPr>
      </p:sp>
      <p:sp>
        <p:nvSpPr>
          <p:cNvPr id="131075" name="Rectangle 3"/>
          <p:cNvSpPr>
            <a:spLocks noGrp="1" noChangeArrowheads="1"/>
          </p:cNvSpPr>
          <p:nvPr>
            <p:ph type="body" idx="1"/>
          </p:nvPr>
        </p:nvSpPr>
        <p:spPr>
          <a:noFill/>
        </p:spPr>
        <p:txBody>
          <a:bodyPr/>
          <a:lstStyle/>
          <a:p>
            <a:pPr eaLnBrk="1" hangingPunct="1">
              <a:spcBef>
                <a:spcPct val="0"/>
              </a:spcBef>
            </a:pPr>
            <a:r>
              <a:rPr lang="en-US" dirty="0" smtClean="0">
                <a:ea typeface="ＭＳ Ｐゴシック" pitchFamily="34" charset="-128"/>
              </a:rPr>
              <a:t>The interior bars provide a good anchor point for both kits</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Rot="1" noChangeAspect="1" noChangeArrowheads="1" noTextEdit="1"/>
          </p:cNvSpPr>
          <p:nvPr>
            <p:ph type="sldImg"/>
          </p:nvPr>
        </p:nvSpPr>
        <p:spPr>
          <a:ln/>
        </p:spPr>
      </p:sp>
      <p:sp>
        <p:nvSpPr>
          <p:cNvPr id="132099" name="Rectangle 3"/>
          <p:cNvSpPr>
            <a:spLocks noGrp="1" noChangeArrowheads="1"/>
          </p:cNvSpPr>
          <p:nvPr>
            <p:ph type="body" idx="1"/>
          </p:nvPr>
        </p:nvSpPr>
        <p:spPr>
          <a:noFill/>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ea typeface="ＭＳ Ｐゴシック" pitchFamily="34" charset="-128"/>
              </a:rPr>
              <a:t>Some of the options to consider when you are going to install the kits on the next gen cars.</a:t>
            </a:r>
          </a:p>
          <a:p>
            <a:endParaRPr lang="en-US" dirty="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Rot="1" noChangeAspect="1" noChangeArrowheads="1" noTextEdit="1"/>
          </p:cNvSpPr>
          <p:nvPr>
            <p:ph type="sldImg"/>
          </p:nvPr>
        </p:nvSpPr>
        <p:spPr>
          <a:ln/>
        </p:spPr>
      </p:sp>
      <p:sp>
        <p:nvSpPr>
          <p:cNvPr id="134147" name="Rectangle 3"/>
          <p:cNvSpPr>
            <a:spLocks noGrp="1" noChangeArrowheads="1"/>
          </p:cNvSpPr>
          <p:nvPr>
            <p:ph type="body" idx="1"/>
          </p:nvPr>
        </p:nvSpPr>
        <p:spPr>
          <a:noFill/>
        </p:spPr>
        <p:txBody>
          <a:bodyPr/>
          <a:lstStyle/>
          <a:p>
            <a:pPr eaLnBrk="1" hangingPunct="1">
              <a:spcBef>
                <a:spcPct val="0"/>
              </a:spcBef>
            </a:pPr>
            <a:r>
              <a:rPr lang="en-US" dirty="0" smtClean="0">
                <a:ea typeface="ＭＳ Ｐゴシック" pitchFamily="34" charset="-128"/>
              </a:rPr>
              <a:t>Internal check valves are mechanically operated, which means in the event of a rollover situation, in which the valves are damaged or sheared off, there will be no product loss. </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a:noFill/>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ea typeface="ＭＳ Ｐゴシック" pitchFamily="34" charset="-128"/>
              </a:rPr>
              <a:t>The operation of the valve has been engineered so that you will still operate the valve in a counter clock wise motion to open.</a:t>
            </a:r>
          </a:p>
          <a:p>
            <a:endParaRPr lang="en-US" dirty="0"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p:spPr>
        <p:txBody>
          <a:bodyPr/>
          <a:lstStyle>
            <a:lvl1pPr defTabSz="905451">
              <a:defRPr sz="2300">
                <a:solidFill>
                  <a:schemeClr val="tx1"/>
                </a:solidFill>
                <a:latin typeface="Times New Roman" pitchFamily="18" charset="0"/>
                <a:cs typeface="Arial" charset="0"/>
              </a:defRPr>
            </a:lvl1pPr>
            <a:lvl2pPr marL="702738" indent="-270283" defTabSz="905451">
              <a:defRPr sz="2300">
                <a:solidFill>
                  <a:schemeClr val="tx1"/>
                </a:solidFill>
                <a:latin typeface="Times New Roman" pitchFamily="18" charset="0"/>
                <a:cs typeface="Arial" charset="0"/>
              </a:defRPr>
            </a:lvl2pPr>
            <a:lvl3pPr marL="1081135" indent="-216227" defTabSz="905451">
              <a:defRPr sz="2300">
                <a:solidFill>
                  <a:schemeClr val="tx1"/>
                </a:solidFill>
                <a:latin typeface="Times New Roman" pitchFamily="18" charset="0"/>
                <a:cs typeface="Arial" charset="0"/>
              </a:defRPr>
            </a:lvl3pPr>
            <a:lvl4pPr marL="1513590" indent="-216227" defTabSz="905451">
              <a:defRPr sz="2300">
                <a:solidFill>
                  <a:schemeClr val="tx1"/>
                </a:solidFill>
                <a:latin typeface="Times New Roman" pitchFamily="18" charset="0"/>
                <a:cs typeface="Arial" charset="0"/>
              </a:defRPr>
            </a:lvl4pPr>
            <a:lvl5pPr marL="1946044" indent="-216227" defTabSz="905451">
              <a:defRPr sz="2300">
                <a:solidFill>
                  <a:schemeClr val="tx1"/>
                </a:solidFill>
                <a:latin typeface="Times New Roman" pitchFamily="18" charset="0"/>
                <a:cs typeface="Arial" charset="0"/>
              </a:defRPr>
            </a:lvl5pPr>
            <a:lvl6pPr marL="2378498" indent="-216227" defTabSz="905451" eaLnBrk="0" fontAlgn="base" hangingPunct="0">
              <a:spcBef>
                <a:spcPct val="0"/>
              </a:spcBef>
              <a:spcAft>
                <a:spcPct val="0"/>
              </a:spcAft>
              <a:defRPr sz="2300">
                <a:solidFill>
                  <a:schemeClr val="tx1"/>
                </a:solidFill>
                <a:latin typeface="Times New Roman" pitchFamily="18" charset="0"/>
                <a:cs typeface="Arial" charset="0"/>
              </a:defRPr>
            </a:lvl6pPr>
            <a:lvl7pPr marL="2810952" indent="-216227" defTabSz="905451" eaLnBrk="0" fontAlgn="base" hangingPunct="0">
              <a:spcBef>
                <a:spcPct val="0"/>
              </a:spcBef>
              <a:spcAft>
                <a:spcPct val="0"/>
              </a:spcAft>
              <a:defRPr sz="2300">
                <a:solidFill>
                  <a:schemeClr val="tx1"/>
                </a:solidFill>
                <a:latin typeface="Times New Roman" pitchFamily="18" charset="0"/>
                <a:cs typeface="Arial" charset="0"/>
              </a:defRPr>
            </a:lvl7pPr>
            <a:lvl8pPr marL="3243406" indent="-216227" defTabSz="905451" eaLnBrk="0" fontAlgn="base" hangingPunct="0">
              <a:spcBef>
                <a:spcPct val="0"/>
              </a:spcBef>
              <a:spcAft>
                <a:spcPct val="0"/>
              </a:spcAft>
              <a:defRPr sz="2300">
                <a:solidFill>
                  <a:schemeClr val="tx1"/>
                </a:solidFill>
                <a:latin typeface="Times New Roman" pitchFamily="18" charset="0"/>
                <a:cs typeface="Arial" charset="0"/>
              </a:defRPr>
            </a:lvl8pPr>
            <a:lvl9pPr marL="3675860" indent="-216227" defTabSz="905451" eaLnBrk="0" fontAlgn="base" hangingPunct="0">
              <a:spcBef>
                <a:spcPct val="0"/>
              </a:spcBef>
              <a:spcAft>
                <a:spcPct val="0"/>
              </a:spcAft>
              <a:defRPr sz="2300">
                <a:solidFill>
                  <a:schemeClr val="tx1"/>
                </a:solidFill>
                <a:latin typeface="Times New Roman" pitchFamily="18" charset="0"/>
                <a:cs typeface="Arial" charset="0"/>
              </a:defRPr>
            </a:lvl9pPr>
          </a:lstStyle>
          <a:p>
            <a:fld id="{4B912581-0587-47F1-A087-0AB79964EADB}" type="slidenum">
              <a:rPr lang="en-US" sz="1300"/>
              <a:pPr/>
              <a:t>36</a:t>
            </a:fld>
            <a:endParaRPr lang="en-US" sz="1300" dirty="0"/>
          </a:p>
        </p:txBody>
      </p:sp>
      <p:sp>
        <p:nvSpPr>
          <p:cNvPr id="136195" name="Rectangle 2"/>
          <p:cNvSpPr>
            <a:spLocks noGrp="1" noRot="1" noChangeAspect="1" noChangeArrowheads="1" noTextEdit="1"/>
          </p:cNvSpPr>
          <p:nvPr>
            <p:ph type="sldImg"/>
          </p:nvPr>
        </p:nvSpPr>
        <p:spPr>
          <a:xfrm>
            <a:off x="1143000" y="685800"/>
            <a:ext cx="4573588" cy="3430588"/>
          </a:xfrm>
          <a:ln/>
        </p:spPr>
      </p:sp>
      <p:sp>
        <p:nvSpPr>
          <p:cNvPr id="136196" name="Rectangle 3"/>
          <p:cNvSpPr>
            <a:spLocks noGrp="1" noChangeArrowheads="1"/>
          </p:cNvSpPr>
          <p:nvPr>
            <p:ph type="body" idx="1"/>
          </p:nvPr>
        </p:nvSpPr>
        <p:spPr>
          <a:xfrm>
            <a:off x="913805" y="4343703"/>
            <a:ext cx="5030391" cy="4115405"/>
          </a:xfrm>
          <a:noFill/>
        </p:spPr>
        <p:txBody>
          <a:bodyPr/>
          <a:lstStyle/>
          <a:p>
            <a:pPr eaLnBrk="1" hangingPunct="1">
              <a:spcBef>
                <a:spcPct val="0"/>
              </a:spcBef>
            </a:pPr>
            <a:r>
              <a:rPr lang="en-US" dirty="0" smtClean="0">
                <a:ea typeface="ＭＳ Ｐゴシック" pitchFamily="34" charset="-128"/>
              </a:rPr>
              <a:t>This permit is known as a one time movement approval in the U.S and temporary certificate in Canada</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Rot="1" noChangeAspect="1" noChangeArrowheads="1" noTextEdit="1"/>
          </p:cNvSpPr>
          <p:nvPr>
            <p:ph type="sldImg"/>
          </p:nvPr>
        </p:nvSpPr>
        <p:spPr>
          <a:ln/>
        </p:spPr>
      </p:sp>
      <p:sp>
        <p:nvSpPr>
          <p:cNvPr id="137219" name="Rectangle 3"/>
          <p:cNvSpPr>
            <a:spLocks noGrp="1" noChangeArrowheads="1"/>
          </p:cNvSpPr>
          <p:nvPr>
            <p:ph type="body" idx="1"/>
          </p:nvPr>
        </p:nvSpPr>
        <p:spPr>
          <a:noFill/>
        </p:spPr>
        <p:txBody>
          <a:bodyPr/>
          <a:lstStyle/>
          <a:p>
            <a:endParaRPr lang="en-US" dirty="0"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Rot="1" noChangeAspect="1" noChangeArrowheads="1" noTextEdit="1"/>
          </p:cNvSpPr>
          <p:nvPr>
            <p:ph type="sldImg"/>
          </p:nvPr>
        </p:nvSpPr>
        <p:spPr>
          <a:ln/>
        </p:spPr>
      </p:sp>
      <p:sp>
        <p:nvSpPr>
          <p:cNvPr id="138243" name="Rectangle 3"/>
          <p:cNvSpPr>
            <a:spLocks noGrp="1" noChangeArrowheads="1"/>
          </p:cNvSpPr>
          <p:nvPr>
            <p:ph type="body" idx="1"/>
          </p:nvPr>
        </p:nvSpPr>
        <p:spPr>
          <a:noFill/>
        </p:spPr>
        <p:txBody>
          <a:bodyPr/>
          <a:lstStyle/>
          <a:p>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a:noFill/>
        </p:spPr>
        <p:txBody>
          <a:bodyPr/>
          <a:lstStyle/>
          <a:p>
            <a:pPr eaLnBrk="1" hangingPunct="1">
              <a:spcBef>
                <a:spcPct val="0"/>
              </a:spcBef>
            </a:pPr>
            <a:r>
              <a:rPr lang="en-US" dirty="0" smtClean="0">
                <a:ea typeface="ＭＳ Ｐゴシック" pitchFamily="34" charset="-128"/>
              </a:rPr>
              <a:t>This slide </a:t>
            </a:r>
            <a:r>
              <a:rPr lang="en-US" dirty="0" smtClean="0">
                <a:ea typeface="ＭＳ Ｐゴシック" pitchFamily="34" charset="-128"/>
              </a:rPr>
              <a:t>shows </a:t>
            </a:r>
            <a:r>
              <a:rPr lang="en-US" dirty="0" smtClean="0">
                <a:ea typeface="ＭＳ Ｐゴシック" pitchFamily="34" charset="-128"/>
              </a:rPr>
              <a:t>a </a:t>
            </a:r>
            <a:r>
              <a:rPr lang="en-US" dirty="0" smtClean="0">
                <a:ea typeface="ＭＳ Ｐゴシック" pitchFamily="34" charset="-128"/>
              </a:rPr>
              <a:t>cut-away </a:t>
            </a:r>
            <a:r>
              <a:rPr lang="en-US" dirty="0" smtClean="0">
                <a:ea typeface="ＭＳ Ｐゴシック" pitchFamily="34" charset="-128"/>
              </a:rPr>
              <a:t>section of the ACF valve, important to note the Teflon packing rings that prevent chlorine from migrating out of valve. The two packing nuts allow adjustment of the packing follower that sits above the Teflon packing. There is also a gasket that is installed between the bottom seat and valve body.</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a:noFill/>
        </p:spPr>
        <p:txBody>
          <a:bodyPr/>
          <a:lstStyle/>
          <a:p>
            <a:pPr eaLnBrk="1" hangingPunct="1">
              <a:spcBef>
                <a:spcPct val="0"/>
              </a:spcBef>
            </a:pPr>
            <a:r>
              <a:rPr lang="en-US" dirty="0" smtClean="0">
                <a:ea typeface="ＭＳ Ｐゴシック" pitchFamily="34" charset="-128"/>
              </a:rPr>
              <a:t>The Midland angle valve has many different features from the ACF 1301 valve. Most </a:t>
            </a:r>
            <a:r>
              <a:rPr lang="en-US" dirty="0" smtClean="0">
                <a:ea typeface="ＭＳ Ｐゴシック" pitchFamily="34" charset="-128"/>
              </a:rPr>
              <a:t>notable </a:t>
            </a:r>
            <a:r>
              <a:rPr lang="en-US" dirty="0" smtClean="0">
                <a:ea typeface="ＭＳ Ｐゴシック" pitchFamily="34" charset="-128"/>
              </a:rPr>
              <a:t>is the operation which is “hand tighten only” as opposed the  ACF, which is closed with a wrench. Another difference is the outlet port on the Midland valve can be replaced if worn out or damaged.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a:noFill/>
        </p:spPr>
        <p:txBody>
          <a:bodyPr/>
          <a:lstStyle/>
          <a:p>
            <a:pPr eaLnBrk="1" hangingPunct="1">
              <a:spcBef>
                <a:spcPct val="0"/>
              </a:spcBef>
            </a:pPr>
            <a:r>
              <a:rPr lang="en-US" dirty="0" smtClean="0">
                <a:ea typeface="ＭＳ Ｐゴシック" pitchFamily="34" charset="-128"/>
              </a:rPr>
              <a:t>The Midland valve has a soft seat, as opposed to metal on metal. The hand wheel is designed to break if too much torque is applied while closing valve. The Midland valve has 3 redundant seals, through multiple “O” rings and Teflon packing, in which to stop chlorine from leaving the valve. It has a single packing adjustment nut. The seat is recessed in a cup that finds its sealing surface to lower seat. The bottom seat is a pressure fit, which means that there are no threaded areas, and that the valve MUST be in the open position when applying to car. Failure to do so will damage the seat and cause the valve to malfunction.</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a:noFill/>
        </p:spPr>
        <p:txBody>
          <a:bodyPr/>
          <a:lstStyle/>
          <a:p>
            <a:pPr eaLnBrk="1" hangingPunct="1">
              <a:spcBef>
                <a:spcPct val="0"/>
              </a:spcBef>
            </a:pPr>
            <a:r>
              <a:rPr lang="en-US" dirty="0" smtClean="0">
                <a:ea typeface="ＭＳ Ｐゴシック" pitchFamily="34" charset="-128"/>
              </a:rPr>
              <a:t>The valves are installed onto the pressure plate of the car by inserting a gasket into the grove. There are 4 angle valves and 1 pressure relief device in this application. It’s important to ensure the sealing surface is clean and that the valve fits snugly into the grove. If there is damage to the inner or outer edges, the valve seat can hang up and not allow a true seal.</a:t>
            </a:r>
          </a:p>
          <a:p>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ChangeArrowheads="1" noTextEdit="1"/>
          </p:cNvSpPr>
          <p:nvPr>
            <p:ph type="sldImg"/>
          </p:nvPr>
        </p:nvSpPr>
        <p:spPr>
          <a:ln/>
        </p:spPr>
      </p:sp>
      <p:sp>
        <p:nvSpPr>
          <p:cNvPr id="98307" name="Rectangle 3"/>
          <p:cNvSpPr>
            <a:spLocks noGrp="1" noChangeArrowheads="1"/>
          </p:cNvSpPr>
          <p:nvPr>
            <p:ph type="body" idx="1"/>
          </p:nvPr>
        </p:nvSpPr>
        <p:spPr>
          <a:noFill/>
        </p:spPr>
        <p:txBody>
          <a:bodyPr/>
          <a:lstStyle/>
          <a:p>
            <a:pPr eaLnBrk="1" hangingPunct="1">
              <a:spcBef>
                <a:spcPct val="0"/>
              </a:spcBef>
            </a:pPr>
            <a:r>
              <a:rPr lang="en-US" dirty="0" smtClean="0">
                <a:ea typeface="ＭＳ Ｐゴシック" pitchFamily="34" charset="-128"/>
              </a:rPr>
              <a:t>The excess flow or check valve prevents the flow of chlorine from the car if there is a line break or liquid valve failure. The most common excess flow valve is the 15,000lb per hour check.</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a:noFill/>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ea typeface="ＭＳ Ｐゴシック" pitchFamily="34" charset="-128"/>
              </a:rPr>
              <a:t>Pressure relief designs, Midland has rupture disc, Crosby has break pin. If </a:t>
            </a:r>
            <a:r>
              <a:rPr lang="en-US" dirty="0" smtClean="0">
                <a:ea typeface="ＭＳ Ｐゴシック" pitchFamily="34" charset="-128"/>
              </a:rPr>
              <a:t>equipped </a:t>
            </a:r>
            <a:r>
              <a:rPr lang="en-US" dirty="0" smtClean="0">
                <a:ea typeface="ＭＳ Ｐゴシック" pitchFamily="34" charset="-128"/>
              </a:rPr>
              <a:t>with tattle tale or tell tale valve, must be </a:t>
            </a:r>
            <a:r>
              <a:rPr lang="en-US" dirty="0" smtClean="0">
                <a:ea typeface="ＭＳ Ｐゴシック" pitchFamily="34" charset="-128"/>
              </a:rPr>
              <a:t>checked </a:t>
            </a:r>
            <a:r>
              <a:rPr lang="en-US" dirty="0" smtClean="0">
                <a:ea typeface="ＭＳ Ｐゴシック" pitchFamily="34" charset="-128"/>
              </a:rPr>
              <a:t>that it is closed prior to </a:t>
            </a:r>
            <a:r>
              <a:rPr lang="en-US" dirty="0" smtClean="0">
                <a:ea typeface="ＭＳ Ｐゴシック" pitchFamily="34" charset="-128"/>
              </a:rPr>
              <a:t>shipment</a:t>
            </a:r>
            <a:r>
              <a:rPr lang="en-US" dirty="0" smtClean="0">
                <a:ea typeface="ＭＳ Ｐゴシック" pitchFamily="34" charset="-128"/>
              </a:rPr>
              <a:t>.</a:t>
            </a:r>
          </a:p>
          <a:p>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odule Title">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1524000" y="2926080"/>
            <a:ext cx="6425242" cy="2971800"/>
          </a:xfrm>
        </p:spPr>
        <p:txBody>
          <a:bodyPr anchor="t"/>
          <a:lstStyle>
            <a:lvl1pPr>
              <a:defRPr lang="en-US" sz="4800" b="1" kern="1200" dirty="0">
                <a:solidFill>
                  <a:schemeClr val="bg1"/>
                </a:solidFill>
                <a:effectLst>
                  <a:outerShdw blurRad="38100" dist="38100" dir="2700000" algn="tl">
                    <a:srgbClr val="C0C0C0"/>
                  </a:outerShdw>
                </a:effectLst>
                <a:latin typeface="Arial" pitchFamily="34" charset="0"/>
                <a:ea typeface="ＭＳ Ｐゴシック" pitchFamily="34" charset="-128"/>
                <a:cs typeface="Arial"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520442170"/>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8852402"/>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 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TextBox 8"/>
          <p:cNvSpPr txBox="1"/>
          <p:nvPr userDrawn="1"/>
        </p:nvSpPr>
        <p:spPr>
          <a:xfrm>
            <a:off x="152400" y="152400"/>
            <a:ext cx="4253729" cy="307777"/>
          </a:xfrm>
          <a:prstGeom prst="rect">
            <a:avLst/>
          </a:prstGeom>
          <a:noFill/>
        </p:spPr>
        <p:txBody>
          <a:bodyPr wrap="none" rtlCol="0">
            <a:spAutoFit/>
          </a:bodyPr>
          <a:lstStyle/>
          <a:p>
            <a:r>
              <a:rPr lang="en-US" sz="1400" b="1" dirty="0" smtClean="0">
                <a:solidFill>
                  <a:schemeClr val="bg1"/>
                </a:solidFill>
                <a:effectLst>
                  <a:outerShdw blurRad="38100" dist="38100" dir="2700000" algn="tl">
                    <a:srgbClr val="000000">
                      <a:alpha val="43137"/>
                    </a:srgbClr>
                  </a:outerShdw>
                </a:effectLst>
                <a:latin typeface="Arial Black" pitchFamily="34" charset="0"/>
              </a:rPr>
              <a:t>CHLORINE TANK CAR VALVES AND C-KIT</a:t>
            </a:r>
            <a:endParaRPr lang="en-US" sz="1400" b="1" dirty="0">
              <a:solidFill>
                <a:schemeClr val="bg1"/>
              </a:solidFill>
              <a:effectLst>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2289346898"/>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5" name="Content Placeholder 4"/>
          <p:cNvSpPr>
            <a:spLocks noGrp="1"/>
          </p:cNvSpPr>
          <p:nvPr>
            <p:ph sz="quarter" idx="11"/>
          </p:nvPr>
        </p:nvSpPr>
        <p:spPr>
          <a:xfrm>
            <a:off x="838200" y="1524000"/>
            <a:ext cx="7467600" cy="4495800"/>
          </a:xfrm>
        </p:spPr>
        <p:txBody>
          <a:bodyPr/>
          <a:lstStyle>
            <a:lvl1pPr marL="342900" indent="-342900">
              <a:buClr>
                <a:srgbClr val="5DBA3E"/>
              </a:buClr>
              <a:buSzPct val="90000"/>
              <a:buFont typeface="Wingdings" pitchFamily="2" charset="2"/>
              <a:buChar char=""/>
              <a:defRPr sz="1800"/>
            </a:lvl1pPr>
            <a:lvl2pPr>
              <a:buClr>
                <a:srgbClr val="5DBA3E"/>
              </a:buClr>
              <a:defRPr sz="1800"/>
            </a:lvl2pPr>
            <a:lvl3pPr>
              <a:buClr>
                <a:srgbClr val="5DBA3E"/>
              </a:buClr>
              <a:defRPr sz="1800"/>
            </a:lvl3pPr>
            <a:lvl4pPr>
              <a:buClr>
                <a:srgbClr val="5DBA3E"/>
              </a:buClr>
              <a:defRPr sz="1800"/>
            </a:lvl4pPr>
            <a:lvl5pPr>
              <a:buClr>
                <a:srgbClr val="5DBA3E"/>
              </a:buCl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10" name="TextBox 9"/>
          <p:cNvSpPr txBox="1"/>
          <p:nvPr userDrawn="1"/>
        </p:nvSpPr>
        <p:spPr>
          <a:xfrm>
            <a:off x="152400" y="152400"/>
            <a:ext cx="4253729" cy="307777"/>
          </a:xfrm>
          <a:prstGeom prst="rect">
            <a:avLst/>
          </a:prstGeom>
          <a:noFill/>
        </p:spPr>
        <p:txBody>
          <a:bodyPr wrap="none" rtlCol="0">
            <a:spAutoFit/>
          </a:bodyPr>
          <a:lstStyle/>
          <a:p>
            <a:r>
              <a:rPr lang="en-US" sz="1400" b="1" dirty="0" smtClean="0">
                <a:solidFill>
                  <a:schemeClr val="bg1"/>
                </a:solidFill>
                <a:effectLst>
                  <a:outerShdw blurRad="38100" dist="38100" dir="2700000" algn="tl">
                    <a:srgbClr val="000000">
                      <a:alpha val="43137"/>
                    </a:srgbClr>
                  </a:outerShdw>
                </a:effectLst>
                <a:latin typeface="Arial Black" pitchFamily="34" charset="0"/>
              </a:rPr>
              <a:t>CHLORINE TANK CAR VALVES AND C-KIT</a:t>
            </a:r>
            <a:endParaRPr lang="en-US" sz="1400" b="1" dirty="0">
              <a:solidFill>
                <a:schemeClr val="bg1"/>
              </a:solidFill>
              <a:effectLst>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2644326632"/>
      </p:ext>
    </p:extLst>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Box 2"/>
          <p:cNvSpPr txBox="1"/>
          <p:nvPr userDrawn="1"/>
        </p:nvSpPr>
        <p:spPr>
          <a:xfrm>
            <a:off x="152400" y="152400"/>
            <a:ext cx="5526065" cy="307777"/>
          </a:xfrm>
          <a:prstGeom prst="rect">
            <a:avLst/>
          </a:prstGeom>
          <a:noFill/>
        </p:spPr>
        <p:txBody>
          <a:bodyPr wrap="none" rtlCol="0">
            <a:spAutoFit/>
          </a:bodyPr>
          <a:lstStyle/>
          <a:p>
            <a:r>
              <a:rPr lang="en-US" sz="1400" b="1" dirty="0" smtClean="0">
                <a:solidFill>
                  <a:schemeClr val="bg1"/>
                </a:solidFill>
                <a:effectLst>
                  <a:outerShdw blurRad="38100" dist="38100" dir="2700000" algn="tl">
                    <a:srgbClr val="000000">
                      <a:alpha val="43137"/>
                    </a:srgbClr>
                  </a:outerShdw>
                </a:effectLst>
                <a:latin typeface="Arial Black" pitchFamily="34" charset="0"/>
              </a:rPr>
              <a:t>CHLORINE</a:t>
            </a:r>
            <a:r>
              <a:rPr lang="en-US" sz="1400" b="1" baseline="0" dirty="0" smtClean="0">
                <a:solidFill>
                  <a:schemeClr val="bg1"/>
                </a:solidFill>
                <a:effectLst>
                  <a:outerShdw blurRad="38100" dist="38100" dir="2700000" algn="tl">
                    <a:srgbClr val="000000">
                      <a:alpha val="43137"/>
                    </a:srgbClr>
                  </a:outerShdw>
                </a:effectLst>
                <a:latin typeface="Arial Black" pitchFamily="34" charset="0"/>
              </a:rPr>
              <a:t> PROPERTIES AND EMERGENCY RESPONSE</a:t>
            </a:r>
            <a:endParaRPr lang="en-US" sz="1400" b="1" dirty="0">
              <a:solidFill>
                <a:schemeClr val="bg1"/>
              </a:solidFill>
              <a:effectLst>
                <a:outerShdw blurRad="38100" dist="38100" dir="2700000" algn="tl">
                  <a:srgbClr val="000000">
                    <a:alpha val="43137"/>
                  </a:srgbClr>
                </a:outerShdw>
              </a:effectLst>
              <a:latin typeface="Arial Black" pitchFamily="34" charset="0"/>
            </a:endParaRPr>
          </a:p>
        </p:txBody>
      </p:sp>
      <p:sp>
        <p:nvSpPr>
          <p:cNvPr id="5" name="Content Placeholder 4"/>
          <p:cNvSpPr>
            <a:spLocks noGrp="1"/>
          </p:cNvSpPr>
          <p:nvPr>
            <p:ph sz="quarter" idx="10"/>
          </p:nvPr>
        </p:nvSpPr>
        <p:spPr>
          <a:xfrm>
            <a:off x="838200" y="1524000"/>
            <a:ext cx="3657600" cy="4343400"/>
          </a:xfrm>
        </p:spPr>
        <p:txBody>
          <a:bodyPr/>
          <a:lstStyle>
            <a:lvl1pPr marL="457200" indent="-457200">
              <a:buClr>
                <a:srgbClr val="5DBA3E"/>
              </a:buClr>
              <a:buSzPct val="90000"/>
              <a:buFont typeface="Wingdings" pitchFamily="2" charset="2"/>
              <a:buChar char=""/>
              <a:defRPr sz="1800"/>
            </a:lvl1pPr>
            <a:lvl2pPr>
              <a:buClr>
                <a:srgbClr val="5DBA3E"/>
              </a:buClr>
              <a:defRPr sz="1800"/>
            </a:lvl2pPr>
            <a:lvl3pPr>
              <a:buClr>
                <a:srgbClr val="5DBA3E"/>
              </a:buClr>
              <a:defRPr sz="1800"/>
            </a:lvl3pPr>
            <a:lvl4pPr>
              <a:buClr>
                <a:srgbClr val="5DBA3E"/>
              </a:buClr>
              <a:defRPr sz="1800"/>
            </a:lvl4pPr>
            <a:lvl5pPr>
              <a:buClr>
                <a:srgbClr val="5DBA3E"/>
              </a:buCl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6"/>
          <p:cNvSpPr>
            <a:spLocks noGrp="1"/>
          </p:cNvSpPr>
          <p:nvPr>
            <p:ph sz="quarter" idx="11"/>
          </p:nvPr>
        </p:nvSpPr>
        <p:spPr>
          <a:xfrm>
            <a:off x="4648200" y="1524000"/>
            <a:ext cx="3657600" cy="4343400"/>
          </a:xfrm>
        </p:spPr>
        <p:txBody>
          <a:bodyPr/>
          <a:lstStyle>
            <a:lvl1pPr marL="342900" indent="-342900">
              <a:buClr>
                <a:srgbClr val="5DBA3E"/>
              </a:buClr>
              <a:buSzPct val="90000"/>
              <a:buFont typeface="Wingdings" pitchFamily="2" charset="2"/>
              <a:buChar char=""/>
              <a:defRPr sz="1800"/>
            </a:lvl1pPr>
            <a:lvl2pPr>
              <a:buClr>
                <a:srgbClr val="5DBA3E"/>
              </a:buClr>
              <a:defRPr sz="1800"/>
            </a:lvl2pPr>
            <a:lvl3pPr>
              <a:buClr>
                <a:srgbClr val="5DBA3E"/>
              </a:buClr>
              <a:defRPr sz="1800"/>
            </a:lvl3pPr>
            <a:lvl4pPr>
              <a:buClr>
                <a:srgbClr val="5DBA3E"/>
              </a:buClr>
              <a:defRPr sz="1800"/>
            </a:lvl4pPr>
            <a:lvl5pPr marL="2171700" indent="-342900">
              <a:buClr>
                <a:srgbClr val="5DBA3E"/>
              </a:buClr>
              <a:buFont typeface="Arial" pitchFamily="34" charset="0"/>
              <a:buChar cha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631272719"/>
      </p:ext>
    </p:extLst>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7" Type="http://schemas.openxmlformats.org/officeDocument/2006/relationships/image" Target="../media/image1.jpeg"/><Relationship Id="rId8" Type="http://schemas.openxmlformats.org/officeDocument/2006/relationships/image" Target="../media/image2.png"/><Relationship Id="rId9" Type="http://schemas.microsoft.com/office/2007/relationships/hdphoto" Target="../media/hdphoto1.wdp"/><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7"/>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838200"/>
            <a:ext cx="7696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Heading template</a:t>
            </a:r>
          </a:p>
        </p:txBody>
      </p:sp>
      <p:sp>
        <p:nvSpPr>
          <p:cNvPr id="1027" name="Text Placeholder 2"/>
          <p:cNvSpPr>
            <a:spLocks noGrp="1"/>
          </p:cNvSpPr>
          <p:nvPr>
            <p:ph type="body" idx="1"/>
          </p:nvPr>
        </p:nvSpPr>
        <p:spPr bwMode="auto">
          <a:xfrm>
            <a:off x="838200" y="1524000"/>
            <a:ext cx="7467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pic>
        <p:nvPicPr>
          <p:cNvPr id="4" name="Picture 3"/>
          <p:cNvPicPr>
            <a:picLocks noChangeAspect="1" noChangeArrowheads="1"/>
          </p:cNvPicPr>
          <p:nvPr userDrawn="1"/>
        </p:nvPicPr>
        <p:blipFill>
          <a:blip r:embed="rId8">
            <a:extLst>
              <a:ext uri="{BEBA8EAE-BF5A-486C-A8C5-ECC9F3942E4B}">
                <a14:imgProps xmlns:a14="http://schemas.microsoft.com/office/drawing/2010/main">
                  <a14:imgLayer r:embed="rId9">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8068598" y="5807040"/>
            <a:ext cx="1006366" cy="1006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 bg1="lt1" tx1="dk1" bg2="lt2" tx2="dk2" accent1="accent1" accent2="accent2" accent3="accent3" accent4="accent4" accent5="accent5" accent6="accent6" hlink="hlink" folHlink="folHlink"/>
  <p:sldLayoutIdLst>
    <p:sldLayoutId id="2147483659" r:id="rId1"/>
    <p:sldLayoutId id="2147483657" r:id="rId2"/>
    <p:sldLayoutId id="2147483658" r:id="rId3"/>
    <p:sldLayoutId id="2147483660" r:id="rId4"/>
    <p:sldLayoutId id="2147483661" r:id="rId5"/>
  </p:sldLayoutIdLst>
  <p:timing>
    <p:tnLst>
      <p:par>
        <p:cTn xmlns:p14="http://schemas.microsoft.com/office/powerpoint/2010/main" id="1" dur="indefinite" restart="never" nodeType="tmRoot"/>
      </p:par>
    </p:tnLst>
  </p:timing>
  <p:hf sldNum="0" hdr="0" ftr="0" dt="0"/>
  <p:txStyles>
    <p:titleStyle>
      <a:lvl1pPr algn="l" rtl="0" eaLnBrk="0" fontAlgn="base" hangingPunct="0">
        <a:spcBef>
          <a:spcPct val="0"/>
        </a:spcBef>
        <a:spcAft>
          <a:spcPct val="0"/>
        </a:spcAft>
        <a:defRPr sz="2400" b="1" kern="1200">
          <a:solidFill>
            <a:schemeClr val="bg1"/>
          </a:solidFill>
          <a:latin typeface="Arial" pitchFamily="34" charset="0"/>
          <a:ea typeface="ＭＳ Ｐゴシック" charset="0"/>
          <a:cs typeface="Arial" pitchFamily="34" charset="0"/>
        </a:defRPr>
      </a:lvl1pPr>
      <a:lvl2pPr algn="l" rtl="0" eaLnBrk="0" fontAlgn="base" hangingPunct="0">
        <a:spcBef>
          <a:spcPct val="0"/>
        </a:spcBef>
        <a:spcAft>
          <a:spcPct val="0"/>
        </a:spcAft>
        <a:defRPr sz="2400" b="1">
          <a:solidFill>
            <a:schemeClr val="tx1"/>
          </a:solidFill>
          <a:latin typeface="Arial" pitchFamily="34" charset="0"/>
          <a:ea typeface="ＭＳ Ｐゴシック" charset="0"/>
          <a:cs typeface="ＭＳ Ｐゴシック" charset="0"/>
        </a:defRPr>
      </a:lvl2pPr>
      <a:lvl3pPr algn="l" rtl="0" eaLnBrk="0" fontAlgn="base" hangingPunct="0">
        <a:spcBef>
          <a:spcPct val="0"/>
        </a:spcBef>
        <a:spcAft>
          <a:spcPct val="0"/>
        </a:spcAft>
        <a:defRPr sz="2400" b="1">
          <a:solidFill>
            <a:schemeClr val="tx1"/>
          </a:solidFill>
          <a:latin typeface="Arial" pitchFamily="34" charset="0"/>
          <a:ea typeface="ＭＳ Ｐゴシック" charset="0"/>
          <a:cs typeface="ＭＳ Ｐゴシック" charset="0"/>
        </a:defRPr>
      </a:lvl3pPr>
      <a:lvl4pPr algn="l" rtl="0" eaLnBrk="0" fontAlgn="base" hangingPunct="0">
        <a:spcBef>
          <a:spcPct val="0"/>
        </a:spcBef>
        <a:spcAft>
          <a:spcPct val="0"/>
        </a:spcAft>
        <a:defRPr sz="2400" b="1">
          <a:solidFill>
            <a:schemeClr val="tx1"/>
          </a:solidFill>
          <a:latin typeface="Arial" pitchFamily="34" charset="0"/>
          <a:ea typeface="ＭＳ Ｐゴシック" charset="0"/>
          <a:cs typeface="ＭＳ Ｐゴシック" charset="0"/>
        </a:defRPr>
      </a:lvl4pPr>
      <a:lvl5pPr algn="l" rtl="0" eaLnBrk="0" fontAlgn="base" hangingPunct="0">
        <a:spcBef>
          <a:spcPct val="0"/>
        </a:spcBef>
        <a:spcAft>
          <a:spcPct val="0"/>
        </a:spcAft>
        <a:defRPr sz="2400" b="1">
          <a:solidFill>
            <a:schemeClr val="tx1"/>
          </a:solidFill>
          <a:latin typeface="Arial" pitchFamily="34"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Clr>
          <a:srgbClr val="5DBA3E"/>
        </a:buClr>
        <a:buFont typeface="Arial" pitchFamily="34" charset="0"/>
        <a:buChar char="♦"/>
        <a:defRPr sz="3200" kern="1200">
          <a:solidFill>
            <a:schemeClr val="bg1"/>
          </a:solidFill>
          <a:latin typeface="Arial" pitchFamily="34" charset="0"/>
          <a:ea typeface="ＭＳ Ｐゴシック" charset="0"/>
          <a:cs typeface="Arial" pitchFamily="34" charset="0"/>
        </a:defRPr>
      </a:lvl1pPr>
      <a:lvl2pPr marL="742950" indent="-285750" algn="l" rtl="0" eaLnBrk="0" fontAlgn="base" hangingPunct="0">
        <a:spcBef>
          <a:spcPct val="20000"/>
        </a:spcBef>
        <a:spcAft>
          <a:spcPct val="0"/>
        </a:spcAft>
        <a:buClr>
          <a:srgbClr val="5DBA3E"/>
        </a:buClr>
        <a:buFont typeface="Arial" pitchFamily="34" charset="0"/>
        <a:buChar char="–"/>
        <a:defRPr sz="2800" kern="1200">
          <a:solidFill>
            <a:schemeClr val="bg1"/>
          </a:solidFill>
          <a:latin typeface="Arial" pitchFamily="34" charset="0"/>
          <a:ea typeface="ＭＳ Ｐゴシック" charset="0"/>
          <a:cs typeface="Arial" pitchFamily="34" charset="0"/>
        </a:defRPr>
      </a:lvl2pPr>
      <a:lvl3pPr marL="1143000" indent="-228600" algn="l" rtl="0" eaLnBrk="0" fontAlgn="base" hangingPunct="0">
        <a:spcBef>
          <a:spcPct val="20000"/>
        </a:spcBef>
        <a:spcAft>
          <a:spcPct val="0"/>
        </a:spcAft>
        <a:buClr>
          <a:srgbClr val="5DBA3E"/>
        </a:buClr>
        <a:buFont typeface="Arial" pitchFamily="34" charset="0"/>
        <a:buChar char="•"/>
        <a:defRPr sz="2400" kern="1200">
          <a:solidFill>
            <a:schemeClr val="bg1"/>
          </a:solidFill>
          <a:latin typeface="Arial" pitchFamily="34" charset="0"/>
          <a:ea typeface="ＭＳ Ｐゴシック" charset="0"/>
          <a:cs typeface="Arial" pitchFamily="34" charset="0"/>
        </a:defRPr>
      </a:lvl3pPr>
      <a:lvl4pPr marL="1600200" indent="-228600" algn="l" rtl="0" eaLnBrk="0" fontAlgn="base" hangingPunct="0">
        <a:spcBef>
          <a:spcPct val="20000"/>
        </a:spcBef>
        <a:spcAft>
          <a:spcPct val="0"/>
        </a:spcAft>
        <a:buClr>
          <a:srgbClr val="5DBA3E"/>
        </a:buClr>
        <a:buFont typeface="Arial" pitchFamily="34" charset="0"/>
        <a:buChar char="–"/>
        <a:defRPr sz="2000" kern="1200">
          <a:solidFill>
            <a:schemeClr val="bg1"/>
          </a:solidFill>
          <a:latin typeface="Arial" pitchFamily="34" charset="0"/>
          <a:ea typeface="ＭＳ Ｐゴシック" charset="0"/>
          <a:cs typeface="Arial" pitchFamily="34" charset="0"/>
        </a:defRPr>
      </a:lvl4pPr>
      <a:lvl5pPr marL="2057400" indent="-228600" algn="l" rtl="0" eaLnBrk="0" fontAlgn="base" hangingPunct="0">
        <a:spcBef>
          <a:spcPct val="20000"/>
        </a:spcBef>
        <a:spcAft>
          <a:spcPct val="0"/>
        </a:spcAft>
        <a:buClr>
          <a:srgbClr val="5DBA3E"/>
        </a:buClr>
        <a:buFont typeface="Arial" pitchFamily="34" charset="0"/>
        <a:buChar char="»"/>
        <a:defRPr sz="2000" kern="1200">
          <a:solidFill>
            <a:schemeClr val="bg1"/>
          </a:solidFill>
          <a:latin typeface="Arial" pitchFamily="34" charset="0"/>
          <a:ea typeface="ＭＳ Ｐゴシック"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9.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10.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11.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11.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11.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11.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12.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13.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image" Target="../media/image13.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image" Target="../media/image1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image" Target="../media/image15.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image" Target="../media/image16.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 Id="rId3" Type="http://schemas.openxmlformats.org/officeDocument/2006/relationships/image" Target="../media/image17.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 Id="rId3" Type="http://schemas.openxmlformats.org/officeDocument/2006/relationships/image" Target="../media/image18.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 Id="rId3" Type="http://schemas.openxmlformats.org/officeDocument/2006/relationships/image" Target="../media/image19.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 Id="rId3" Type="http://schemas.openxmlformats.org/officeDocument/2006/relationships/image" Target="../media/image20.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3.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9.xml"/><Relationship Id="rId3" Type="http://schemas.openxmlformats.org/officeDocument/2006/relationships/image" Target="../media/image21.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0.xml"/><Relationship Id="rId3" Type="http://schemas.openxmlformats.org/officeDocument/2006/relationships/image" Target="../media/image22.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1.xml"/><Relationship Id="rId3" Type="http://schemas.openxmlformats.org/officeDocument/2006/relationships/image" Target="../media/image23.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2.xml"/><Relationship Id="rId3" Type="http://schemas.openxmlformats.org/officeDocument/2006/relationships/image" Target="../media/image24.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3.xml"/><Relationship Id="rId3" Type="http://schemas.openxmlformats.org/officeDocument/2006/relationships/image" Target="../media/image25.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4.xml"/><Relationship Id="rId3" Type="http://schemas.openxmlformats.org/officeDocument/2006/relationships/image" Target="../media/image26.w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oleObject" Target="../embeddings/oleObject1.bin"/><Relationship Id="rId5" Type="http://schemas.openxmlformats.org/officeDocument/2006/relationships/image" Target="../media/image5.png"/><Relationship Id="rId1" Type="http://schemas.openxmlformats.org/officeDocument/2006/relationships/vmlDrawing" Target="../drawings/vmlDrawing1.vml"/><Relationship Id="rId2"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Chlorine Tank Car Valves and C-Kit</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Rectangle 58"/>
          <p:cNvSpPr>
            <a:spLocks noChangeArrowheads="1"/>
          </p:cNvSpPr>
          <p:nvPr/>
        </p:nvSpPr>
        <p:spPr bwMode="auto">
          <a:xfrm>
            <a:off x="1600200" y="1143000"/>
            <a:ext cx="6019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wrap="none" anchor="ctr"/>
          <a:lstStyle/>
          <a:p>
            <a:pPr algn="ctr"/>
            <a:endParaRPr lang="en-US" sz="3600" b="1" dirty="0">
              <a:solidFill>
                <a:srgbClr val="CCFFFF"/>
              </a:solidFill>
            </a:endParaRPr>
          </a:p>
        </p:txBody>
      </p:sp>
      <p:sp>
        <p:nvSpPr>
          <p:cNvPr id="31749" name="Rectangle 59"/>
          <p:cNvSpPr>
            <a:spLocks noChangeArrowheads="1"/>
          </p:cNvSpPr>
          <p:nvPr/>
        </p:nvSpPr>
        <p:spPr bwMode="auto">
          <a:xfrm>
            <a:off x="2362200" y="2667000"/>
            <a:ext cx="4267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sz="2800" dirty="0">
              <a:solidFill>
                <a:srgbClr val="FFFF00"/>
              </a:solidFill>
            </a:endParaRPr>
          </a:p>
          <a:p>
            <a:pPr algn="ctr"/>
            <a:endParaRPr lang="en-US" sz="2800" dirty="0">
              <a:solidFill>
                <a:srgbClr val="FFFF00"/>
              </a:solidFill>
            </a:endParaRPr>
          </a:p>
          <a:p>
            <a:pPr algn="ctr"/>
            <a:endParaRPr lang="en-US" sz="2800" dirty="0">
              <a:solidFill>
                <a:srgbClr val="FFFF00"/>
              </a:solidFill>
            </a:endParaRPr>
          </a:p>
          <a:p>
            <a:pPr algn="ctr"/>
            <a:endParaRPr lang="en-US" sz="2800" dirty="0">
              <a:solidFill>
                <a:srgbClr val="FFFF00"/>
              </a:solidFill>
            </a:endParaRPr>
          </a:p>
        </p:txBody>
      </p:sp>
      <p:sp>
        <p:nvSpPr>
          <p:cNvPr id="31751" name="Rectangle 14"/>
          <p:cNvSpPr>
            <a:spLocks noGrp="1" noChangeArrowheads="1"/>
          </p:cNvSpPr>
          <p:nvPr>
            <p:ph sz="quarter" idx="11"/>
          </p:nvPr>
        </p:nvSpPr>
        <p:spPr>
          <a:xfrm>
            <a:off x="876300" y="1866900"/>
            <a:ext cx="7467600" cy="4495800"/>
          </a:xfrm>
        </p:spPr>
        <p:txBody>
          <a:bodyPr/>
          <a:lstStyle/>
          <a:p>
            <a:pPr>
              <a:spcBef>
                <a:spcPts val="600"/>
              </a:spcBef>
              <a:spcAft>
                <a:spcPts val="600"/>
              </a:spcAft>
            </a:pPr>
            <a:r>
              <a:rPr lang="en-US" dirty="0" smtClean="0"/>
              <a:t>Manway to tank nozzle </a:t>
            </a:r>
          </a:p>
          <a:p>
            <a:pPr lvl="1">
              <a:spcBef>
                <a:spcPts val="600"/>
              </a:spcBef>
              <a:spcAft>
                <a:spcPts val="600"/>
              </a:spcAft>
            </a:pPr>
            <a:r>
              <a:rPr lang="en-US" dirty="0" smtClean="0"/>
              <a:t>Installed by impact wrench</a:t>
            </a:r>
          </a:p>
          <a:p>
            <a:pPr lvl="1">
              <a:spcBef>
                <a:spcPts val="600"/>
              </a:spcBef>
              <a:spcAft>
                <a:spcPts val="600"/>
              </a:spcAft>
            </a:pPr>
            <a:r>
              <a:rPr lang="en-US" dirty="0" smtClean="0"/>
              <a:t>Hand wrench</a:t>
            </a:r>
          </a:p>
          <a:p>
            <a:pPr lvl="1">
              <a:spcBef>
                <a:spcPts val="600"/>
              </a:spcBef>
              <a:spcAft>
                <a:spcPts val="600"/>
              </a:spcAft>
            </a:pPr>
            <a:r>
              <a:rPr lang="en-US" dirty="0" smtClean="0"/>
              <a:t>In C-Kit</a:t>
            </a:r>
          </a:p>
        </p:txBody>
      </p:sp>
      <p:sp>
        <p:nvSpPr>
          <p:cNvPr id="31750" name="Rectangle 13"/>
          <p:cNvSpPr>
            <a:spLocks noGrp="1" noChangeArrowheads="1"/>
          </p:cNvSpPr>
          <p:nvPr>
            <p:ph type="title"/>
          </p:nvPr>
        </p:nvSpPr>
        <p:spPr/>
        <p:txBody>
          <a:bodyPr/>
          <a:lstStyle/>
          <a:p>
            <a:r>
              <a:rPr lang="en-US" dirty="0" smtClean="0"/>
              <a:t>Potential Leak Points</a:t>
            </a:r>
          </a:p>
        </p:txBody>
      </p:sp>
      <p:pic>
        <p:nvPicPr>
          <p:cNvPr id="31752" name="Picture 15"/>
          <p:cNvPicPr>
            <a:picLocks noGrp="1" noChangeAspect="1" noChangeArrowheads="1"/>
          </p:cNvPicPr>
          <p:nvPr>
            <p:ph type="clipArt" sz="half" idx="4294967295"/>
          </p:nvPr>
        </p:nvPicPr>
        <p:blipFill>
          <a:blip r:embed="rId3">
            <a:extLst>
              <a:ext uri="{28A0092B-C50C-407E-A947-70E740481C1C}">
                <a14:useLocalDpi xmlns:a14="http://schemas.microsoft.com/office/drawing/2010/main" val="0"/>
              </a:ext>
            </a:extLst>
          </a:blip>
          <a:srcRect/>
          <a:stretch>
            <a:fillRect/>
          </a:stretch>
        </p:blipFill>
        <p:spPr>
          <a:xfrm>
            <a:off x="4610100" y="2057400"/>
            <a:ext cx="3276600" cy="2624137"/>
          </a:xfrm>
        </p:spPr>
      </p:pic>
      <p:sp>
        <p:nvSpPr>
          <p:cNvPr id="31753" name="Line 64"/>
          <p:cNvSpPr>
            <a:spLocks noChangeShapeType="1"/>
          </p:cNvSpPr>
          <p:nvPr/>
        </p:nvSpPr>
        <p:spPr bwMode="auto">
          <a:xfrm flipH="1">
            <a:off x="6160375" y="2249214"/>
            <a:ext cx="685800" cy="1219200"/>
          </a:xfrm>
          <a:prstGeom prst="line">
            <a:avLst/>
          </a:prstGeom>
          <a:noFill/>
          <a:ln w="76200">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Tree>
    <p:extLst>
      <p:ext uri="{BB962C8B-B14F-4D97-AF65-F5344CB8AC3E}">
        <p14:creationId xmlns:p14="http://schemas.microsoft.com/office/powerpoint/2010/main" val="174003450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58"/>
          <p:cNvSpPr>
            <a:spLocks noChangeArrowheads="1"/>
          </p:cNvSpPr>
          <p:nvPr/>
        </p:nvSpPr>
        <p:spPr bwMode="auto">
          <a:xfrm>
            <a:off x="1600200" y="1143000"/>
            <a:ext cx="6019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wrap="none" anchor="ctr"/>
          <a:lstStyle/>
          <a:p>
            <a:pPr algn="ctr"/>
            <a:endParaRPr lang="en-US" sz="3600" b="1" dirty="0">
              <a:solidFill>
                <a:srgbClr val="CCFFFF"/>
              </a:solidFill>
            </a:endParaRPr>
          </a:p>
        </p:txBody>
      </p:sp>
      <p:sp>
        <p:nvSpPr>
          <p:cNvPr id="32773" name="Rectangle 59"/>
          <p:cNvSpPr>
            <a:spLocks noChangeArrowheads="1"/>
          </p:cNvSpPr>
          <p:nvPr/>
        </p:nvSpPr>
        <p:spPr bwMode="auto">
          <a:xfrm>
            <a:off x="2362200" y="2667000"/>
            <a:ext cx="4267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sz="2800" dirty="0">
              <a:solidFill>
                <a:srgbClr val="FFFF00"/>
              </a:solidFill>
            </a:endParaRPr>
          </a:p>
          <a:p>
            <a:pPr algn="ctr"/>
            <a:endParaRPr lang="en-US" sz="2800" dirty="0">
              <a:solidFill>
                <a:srgbClr val="FFFF00"/>
              </a:solidFill>
            </a:endParaRPr>
          </a:p>
          <a:p>
            <a:pPr algn="ctr"/>
            <a:endParaRPr lang="en-US" sz="2800" dirty="0">
              <a:solidFill>
                <a:srgbClr val="FFFF00"/>
              </a:solidFill>
            </a:endParaRPr>
          </a:p>
          <a:p>
            <a:pPr algn="ctr"/>
            <a:endParaRPr lang="en-US" sz="2800" dirty="0">
              <a:solidFill>
                <a:srgbClr val="FFFF00"/>
              </a:solidFill>
            </a:endParaRPr>
          </a:p>
        </p:txBody>
      </p:sp>
      <p:pic>
        <p:nvPicPr>
          <p:cNvPr id="32775" name="Picture 15"/>
          <p:cNvPicPr>
            <a:picLocks noGrp="1" noChangeAspect="1" noChangeArrowheads="1"/>
          </p:cNvPicPr>
          <p:nvPr>
            <p:ph sz="quarter" idx="11"/>
          </p:nvPr>
        </p:nvPicPr>
        <p:blipFill>
          <a:blip r:embed="rId3">
            <a:extLst>
              <a:ext uri="{28A0092B-C50C-407E-A947-70E740481C1C}">
                <a14:useLocalDpi xmlns:a14="http://schemas.microsoft.com/office/drawing/2010/main" val="0"/>
              </a:ext>
            </a:extLst>
          </a:blip>
          <a:stretch>
            <a:fillRect/>
          </a:stretch>
        </p:blipFill>
        <p:spPr>
          <a:xfrm>
            <a:off x="685800" y="2057400"/>
            <a:ext cx="3810000" cy="2209800"/>
          </a:xfrm>
        </p:spPr>
      </p:pic>
      <p:sp>
        <p:nvSpPr>
          <p:cNvPr id="32774" name="Rectangle 14"/>
          <p:cNvSpPr>
            <a:spLocks noGrp="1" noChangeArrowheads="1"/>
          </p:cNvSpPr>
          <p:nvPr>
            <p:ph type="title"/>
          </p:nvPr>
        </p:nvSpPr>
        <p:spPr/>
        <p:txBody>
          <a:bodyPr/>
          <a:lstStyle/>
          <a:p>
            <a:r>
              <a:rPr lang="en-US" dirty="0" smtClean="0"/>
              <a:t>Potential Leak </a:t>
            </a:r>
            <a:r>
              <a:rPr lang="en-US" dirty="0"/>
              <a:t>Points (cont.)</a:t>
            </a:r>
            <a:endParaRPr lang="en-US" dirty="0" smtClean="0"/>
          </a:p>
        </p:txBody>
      </p:sp>
      <p:sp>
        <p:nvSpPr>
          <p:cNvPr id="32776" name="Rectangle 16"/>
          <p:cNvSpPr>
            <a:spLocks noGrp="1" noChangeArrowheads="1"/>
          </p:cNvSpPr>
          <p:nvPr>
            <p:ph type="body" sz="half" idx="4294967295"/>
          </p:nvPr>
        </p:nvSpPr>
        <p:spPr>
          <a:xfrm>
            <a:off x="5334000" y="1981200"/>
            <a:ext cx="3276600" cy="3840163"/>
          </a:xfrm>
        </p:spPr>
        <p:txBody>
          <a:bodyPr/>
          <a:lstStyle/>
          <a:p>
            <a:pPr>
              <a:spcBef>
                <a:spcPts val="600"/>
              </a:spcBef>
              <a:spcAft>
                <a:spcPts val="600"/>
              </a:spcAft>
              <a:buClr>
                <a:srgbClr val="5DBA3E"/>
              </a:buClr>
              <a:buFont typeface="Arial" pitchFamily="34" charset="0"/>
              <a:buChar char="♦"/>
            </a:pPr>
            <a:r>
              <a:rPr lang="en-US" sz="1800" dirty="0" smtClean="0"/>
              <a:t>Manway to tank nozzle</a:t>
            </a:r>
          </a:p>
          <a:p>
            <a:pPr lvl="1">
              <a:spcBef>
                <a:spcPts val="600"/>
              </a:spcBef>
              <a:spcAft>
                <a:spcPts val="600"/>
              </a:spcAft>
            </a:pPr>
            <a:r>
              <a:rPr lang="en-US" sz="1800" dirty="0" smtClean="0"/>
              <a:t>Call the shipper</a:t>
            </a:r>
          </a:p>
          <a:p>
            <a:pPr lvl="1">
              <a:spcBef>
                <a:spcPts val="600"/>
              </a:spcBef>
              <a:spcAft>
                <a:spcPts val="600"/>
              </a:spcAft>
            </a:pPr>
            <a:r>
              <a:rPr lang="en-US" sz="1800" dirty="0" smtClean="0"/>
              <a:t>Remember the drain hole in manway plate</a:t>
            </a:r>
          </a:p>
          <a:p>
            <a:pPr lvl="1">
              <a:spcBef>
                <a:spcPts val="600"/>
              </a:spcBef>
              <a:spcAft>
                <a:spcPts val="600"/>
              </a:spcAft>
            </a:pPr>
            <a:r>
              <a:rPr lang="en-US" sz="1800" dirty="0" smtClean="0"/>
              <a:t>May require torque multiplier</a:t>
            </a:r>
          </a:p>
        </p:txBody>
      </p:sp>
      <p:sp>
        <p:nvSpPr>
          <p:cNvPr id="32778" name="Line 67"/>
          <p:cNvSpPr>
            <a:spLocks noChangeShapeType="1"/>
          </p:cNvSpPr>
          <p:nvPr/>
        </p:nvSpPr>
        <p:spPr bwMode="auto">
          <a:xfrm flipH="1" flipV="1">
            <a:off x="2743200" y="3633952"/>
            <a:ext cx="2590800" cy="0"/>
          </a:xfrm>
          <a:prstGeom prst="line">
            <a:avLst/>
          </a:prstGeom>
          <a:noFill/>
          <a:ln w="76200">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Tree>
    <p:extLst>
      <p:ext uri="{BB962C8B-B14F-4D97-AF65-F5344CB8AC3E}">
        <p14:creationId xmlns:p14="http://schemas.microsoft.com/office/powerpoint/2010/main" val="337412179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Rectangle 58"/>
          <p:cNvSpPr>
            <a:spLocks noChangeArrowheads="1"/>
          </p:cNvSpPr>
          <p:nvPr/>
        </p:nvSpPr>
        <p:spPr bwMode="auto">
          <a:xfrm>
            <a:off x="1600200" y="1143000"/>
            <a:ext cx="6019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wrap="none" anchor="ctr"/>
          <a:lstStyle/>
          <a:p>
            <a:pPr algn="ctr"/>
            <a:endParaRPr lang="en-US" sz="3600" b="1" dirty="0">
              <a:solidFill>
                <a:srgbClr val="CCFFFF"/>
              </a:solidFill>
            </a:endParaRPr>
          </a:p>
        </p:txBody>
      </p:sp>
      <p:sp>
        <p:nvSpPr>
          <p:cNvPr id="33797" name="Rectangle 59"/>
          <p:cNvSpPr>
            <a:spLocks noChangeArrowheads="1"/>
          </p:cNvSpPr>
          <p:nvPr/>
        </p:nvSpPr>
        <p:spPr bwMode="auto">
          <a:xfrm>
            <a:off x="2362200" y="2667000"/>
            <a:ext cx="4267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sz="2800" dirty="0">
              <a:solidFill>
                <a:srgbClr val="FFFF00"/>
              </a:solidFill>
            </a:endParaRPr>
          </a:p>
          <a:p>
            <a:pPr algn="ctr"/>
            <a:endParaRPr lang="en-US" sz="2800" dirty="0">
              <a:solidFill>
                <a:srgbClr val="FFFF00"/>
              </a:solidFill>
            </a:endParaRPr>
          </a:p>
          <a:p>
            <a:pPr algn="ctr"/>
            <a:endParaRPr lang="en-US" sz="2800" dirty="0">
              <a:solidFill>
                <a:srgbClr val="FFFF00"/>
              </a:solidFill>
            </a:endParaRPr>
          </a:p>
          <a:p>
            <a:pPr algn="ctr"/>
            <a:endParaRPr lang="en-US" sz="2800" dirty="0">
              <a:solidFill>
                <a:srgbClr val="FFFF00"/>
              </a:solidFill>
            </a:endParaRPr>
          </a:p>
        </p:txBody>
      </p:sp>
      <p:sp>
        <p:nvSpPr>
          <p:cNvPr id="33799" name="Rectangle 14"/>
          <p:cNvSpPr>
            <a:spLocks noGrp="1" noChangeArrowheads="1"/>
          </p:cNvSpPr>
          <p:nvPr>
            <p:ph sz="quarter" idx="11"/>
          </p:nvPr>
        </p:nvSpPr>
        <p:spPr/>
        <p:txBody>
          <a:bodyPr/>
          <a:lstStyle/>
          <a:p>
            <a:pPr>
              <a:spcBef>
                <a:spcPts val="600"/>
              </a:spcBef>
              <a:spcAft>
                <a:spcPts val="600"/>
              </a:spcAft>
            </a:pPr>
            <a:r>
              <a:rPr lang="en-US" dirty="0" smtClean="0"/>
              <a:t>Packing</a:t>
            </a:r>
          </a:p>
          <a:p>
            <a:pPr lvl="1">
              <a:spcBef>
                <a:spcPts val="600"/>
              </a:spcBef>
              <a:spcAft>
                <a:spcPts val="600"/>
              </a:spcAft>
            </a:pPr>
            <a:r>
              <a:rPr lang="en-US" dirty="0"/>
              <a:t>Close valve</a:t>
            </a:r>
          </a:p>
          <a:p>
            <a:pPr lvl="1">
              <a:spcBef>
                <a:spcPts val="600"/>
              </a:spcBef>
              <a:spcAft>
                <a:spcPts val="600"/>
              </a:spcAft>
            </a:pPr>
            <a:r>
              <a:rPr lang="en-US" dirty="0" smtClean="0"/>
              <a:t>Tighten packing nut</a:t>
            </a:r>
          </a:p>
        </p:txBody>
      </p:sp>
      <p:sp>
        <p:nvSpPr>
          <p:cNvPr id="33798" name="Rectangle 13"/>
          <p:cNvSpPr>
            <a:spLocks noGrp="1" noChangeArrowheads="1"/>
          </p:cNvSpPr>
          <p:nvPr>
            <p:ph type="title"/>
          </p:nvPr>
        </p:nvSpPr>
        <p:spPr/>
        <p:txBody>
          <a:bodyPr/>
          <a:lstStyle/>
          <a:p>
            <a:r>
              <a:rPr lang="en-US" dirty="0" smtClean="0"/>
              <a:t>Potential Leak </a:t>
            </a:r>
            <a:r>
              <a:rPr lang="en-US" dirty="0"/>
              <a:t>Points (cont.)</a:t>
            </a:r>
            <a:endParaRPr lang="en-US" dirty="0" smtClean="0"/>
          </a:p>
        </p:txBody>
      </p:sp>
      <p:pic>
        <p:nvPicPr>
          <p:cNvPr id="33800" name="Picture 15"/>
          <p:cNvPicPr>
            <a:picLocks noGrp="1" noChangeAspect="1" noChangeArrowheads="1"/>
          </p:cNvPicPr>
          <p:nvPr>
            <p:ph type="clipArt" sz="half" idx="4294967295"/>
          </p:nvPr>
        </p:nvPicPr>
        <p:blipFill>
          <a:blip r:embed="rId3">
            <a:extLst>
              <a:ext uri="{28A0092B-C50C-407E-A947-70E740481C1C}">
                <a14:useLocalDpi xmlns:a14="http://schemas.microsoft.com/office/drawing/2010/main" val="0"/>
              </a:ext>
            </a:extLst>
          </a:blip>
          <a:srcRect/>
          <a:stretch>
            <a:fillRect/>
          </a:stretch>
        </p:blipFill>
        <p:spPr>
          <a:xfrm>
            <a:off x="5257800" y="1447800"/>
            <a:ext cx="2514600" cy="3840163"/>
          </a:xfrm>
        </p:spPr>
      </p:pic>
      <p:sp>
        <p:nvSpPr>
          <p:cNvPr id="33801" name="Line 66"/>
          <p:cNvSpPr>
            <a:spLocks noChangeShapeType="1"/>
          </p:cNvSpPr>
          <p:nvPr/>
        </p:nvSpPr>
        <p:spPr bwMode="auto">
          <a:xfrm>
            <a:off x="3849414" y="2590800"/>
            <a:ext cx="2393732" cy="304800"/>
          </a:xfrm>
          <a:prstGeom prst="line">
            <a:avLst/>
          </a:prstGeom>
          <a:noFill/>
          <a:ln w="57150">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8" name="Line 66"/>
          <p:cNvSpPr>
            <a:spLocks noChangeShapeType="1"/>
          </p:cNvSpPr>
          <p:nvPr/>
        </p:nvSpPr>
        <p:spPr bwMode="auto">
          <a:xfrm>
            <a:off x="3365938" y="2107325"/>
            <a:ext cx="2209800" cy="0"/>
          </a:xfrm>
          <a:prstGeom prst="line">
            <a:avLst/>
          </a:prstGeom>
          <a:noFill/>
          <a:ln w="57150">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Tree>
    <p:extLst>
      <p:ext uri="{BB962C8B-B14F-4D97-AF65-F5344CB8AC3E}">
        <p14:creationId xmlns:p14="http://schemas.microsoft.com/office/powerpoint/2010/main" val="190115958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Rectangle 58"/>
          <p:cNvSpPr>
            <a:spLocks noChangeArrowheads="1"/>
          </p:cNvSpPr>
          <p:nvPr/>
        </p:nvSpPr>
        <p:spPr bwMode="auto">
          <a:xfrm>
            <a:off x="1600200" y="1143000"/>
            <a:ext cx="6019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wrap="none" anchor="ctr"/>
          <a:lstStyle/>
          <a:p>
            <a:pPr algn="ctr"/>
            <a:endParaRPr lang="en-US" sz="3600" b="1" dirty="0">
              <a:solidFill>
                <a:srgbClr val="CCFFFF"/>
              </a:solidFill>
            </a:endParaRPr>
          </a:p>
        </p:txBody>
      </p:sp>
      <p:sp>
        <p:nvSpPr>
          <p:cNvPr id="34821" name="Rectangle 59"/>
          <p:cNvSpPr>
            <a:spLocks noChangeArrowheads="1"/>
          </p:cNvSpPr>
          <p:nvPr/>
        </p:nvSpPr>
        <p:spPr bwMode="auto">
          <a:xfrm>
            <a:off x="2362200" y="2667000"/>
            <a:ext cx="4267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sz="2800" dirty="0">
              <a:solidFill>
                <a:srgbClr val="FFFF00"/>
              </a:solidFill>
            </a:endParaRPr>
          </a:p>
          <a:p>
            <a:pPr algn="ctr"/>
            <a:endParaRPr lang="en-US" sz="2800" dirty="0">
              <a:solidFill>
                <a:srgbClr val="FFFF00"/>
              </a:solidFill>
            </a:endParaRPr>
          </a:p>
          <a:p>
            <a:pPr algn="ctr"/>
            <a:endParaRPr lang="en-US" sz="2800" dirty="0">
              <a:solidFill>
                <a:srgbClr val="FFFF00"/>
              </a:solidFill>
            </a:endParaRPr>
          </a:p>
          <a:p>
            <a:pPr algn="ctr"/>
            <a:endParaRPr lang="en-US" sz="2800" dirty="0">
              <a:solidFill>
                <a:srgbClr val="FFFF00"/>
              </a:solidFill>
            </a:endParaRPr>
          </a:p>
        </p:txBody>
      </p:sp>
      <p:sp>
        <p:nvSpPr>
          <p:cNvPr id="34823" name="Rectangle 14"/>
          <p:cNvSpPr>
            <a:spLocks noGrp="1" noChangeArrowheads="1"/>
          </p:cNvSpPr>
          <p:nvPr>
            <p:ph sz="quarter" idx="11"/>
          </p:nvPr>
        </p:nvSpPr>
        <p:spPr/>
        <p:txBody>
          <a:bodyPr/>
          <a:lstStyle/>
          <a:p>
            <a:r>
              <a:rPr lang="en-US" dirty="0" smtClean="0"/>
              <a:t>Leak at valve seating surface</a:t>
            </a:r>
            <a:br>
              <a:rPr lang="en-US" dirty="0" smtClean="0"/>
            </a:br>
            <a:endParaRPr lang="en-US" dirty="0" smtClean="0"/>
          </a:p>
          <a:p>
            <a:pPr lvl="1"/>
            <a:r>
              <a:rPr lang="en-US" dirty="0" smtClean="0"/>
              <a:t>Open and close</a:t>
            </a:r>
            <a:br>
              <a:rPr lang="en-US" dirty="0" smtClean="0"/>
            </a:br>
            <a:endParaRPr lang="en-US" dirty="0" smtClean="0"/>
          </a:p>
          <a:p>
            <a:pPr lvl="1"/>
            <a:r>
              <a:rPr lang="en-US" dirty="0" smtClean="0"/>
              <a:t>Install plug</a:t>
            </a:r>
          </a:p>
        </p:txBody>
      </p:sp>
      <p:sp>
        <p:nvSpPr>
          <p:cNvPr id="34822" name="Rectangle 13"/>
          <p:cNvSpPr>
            <a:spLocks noGrp="1" noChangeArrowheads="1"/>
          </p:cNvSpPr>
          <p:nvPr>
            <p:ph type="title"/>
          </p:nvPr>
        </p:nvSpPr>
        <p:spPr/>
        <p:txBody>
          <a:bodyPr/>
          <a:lstStyle/>
          <a:p>
            <a:r>
              <a:rPr lang="en-US" dirty="0" smtClean="0"/>
              <a:t>Potential Leak </a:t>
            </a:r>
            <a:r>
              <a:rPr lang="en-US" dirty="0"/>
              <a:t>Points (cont.)</a:t>
            </a:r>
            <a:endParaRPr lang="en-US" dirty="0" smtClean="0"/>
          </a:p>
        </p:txBody>
      </p:sp>
      <p:pic>
        <p:nvPicPr>
          <p:cNvPr id="34824" name="Picture 15"/>
          <p:cNvPicPr>
            <a:picLocks noGrp="1" noChangeAspect="1" noChangeArrowheads="1"/>
          </p:cNvPicPr>
          <p:nvPr>
            <p:ph type="clipArt" sz="half" idx="4294967295"/>
          </p:nvPr>
        </p:nvPicPr>
        <p:blipFill>
          <a:blip r:embed="rId3">
            <a:extLst>
              <a:ext uri="{28A0092B-C50C-407E-A947-70E740481C1C}">
                <a14:useLocalDpi xmlns:a14="http://schemas.microsoft.com/office/drawing/2010/main" val="0"/>
              </a:ext>
            </a:extLst>
          </a:blip>
          <a:srcRect/>
          <a:stretch>
            <a:fillRect/>
          </a:stretch>
        </p:blipFill>
        <p:spPr>
          <a:xfrm>
            <a:off x="4953000" y="1600200"/>
            <a:ext cx="2514600" cy="3840163"/>
          </a:xfrm>
        </p:spPr>
      </p:pic>
      <p:sp>
        <p:nvSpPr>
          <p:cNvPr id="34825" name="Line 64"/>
          <p:cNvSpPr>
            <a:spLocks noChangeShapeType="1"/>
          </p:cNvSpPr>
          <p:nvPr/>
        </p:nvSpPr>
        <p:spPr bwMode="auto">
          <a:xfrm>
            <a:off x="3200400" y="2971800"/>
            <a:ext cx="3429000" cy="12954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8" name="Line 64"/>
          <p:cNvSpPr>
            <a:spLocks noChangeShapeType="1"/>
          </p:cNvSpPr>
          <p:nvPr/>
        </p:nvSpPr>
        <p:spPr bwMode="auto">
          <a:xfrm>
            <a:off x="3467100" y="2286000"/>
            <a:ext cx="2286000" cy="762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Tree>
    <p:extLst>
      <p:ext uri="{BB962C8B-B14F-4D97-AF65-F5344CB8AC3E}">
        <p14:creationId xmlns:p14="http://schemas.microsoft.com/office/powerpoint/2010/main" val="195793520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Rectangle 58"/>
          <p:cNvSpPr>
            <a:spLocks noChangeArrowheads="1"/>
          </p:cNvSpPr>
          <p:nvPr/>
        </p:nvSpPr>
        <p:spPr bwMode="auto">
          <a:xfrm>
            <a:off x="1600200" y="1143000"/>
            <a:ext cx="6019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wrap="none" anchor="ctr"/>
          <a:lstStyle/>
          <a:p>
            <a:pPr algn="ctr"/>
            <a:endParaRPr lang="en-US" sz="3600" b="1" dirty="0">
              <a:solidFill>
                <a:srgbClr val="CCFFFF"/>
              </a:solidFill>
            </a:endParaRPr>
          </a:p>
        </p:txBody>
      </p:sp>
      <p:sp>
        <p:nvSpPr>
          <p:cNvPr id="35845" name="Rectangle 59"/>
          <p:cNvSpPr>
            <a:spLocks noChangeArrowheads="1"/>
          </p:cNvSpPr>
          <p:nvPr/>
        </p:nvSpPr>
        <p:spPr bwMode="auto">
          <a:xfrm>
            <a:off x="2362200" y="2667000"/>
            <a:ext cx="4267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sz="2800" dirty="0">
              <a:solidFill>
                <a:srgbClr val="FFFF00"/>
              </a:solidFill>
            </a:endParaRPr>
          </a:p>
          <a:p>
            <a:pPr algn="ctr"/>
            <a:endParaRPr lang="en-US" sz="2800" dirty="0">
              <a:solidFill>
                <a:srgbClr val="FFFF00"/>
              </a:solidFill>
            </a:endParaRPr>
          </a:p>
          <a:p>
            <a:pPr algn="ctr"/>
            <a:endParaRPr lang="en-US" sz="2800" dirty="0">
              <a:solidFill>
                <a:srgbClr val="FFFF00"/>
              </a:solidFill>
            </a:endParaRPr>
          </a:p>
          <a:p>
            <a:pPr algn="ctr"/>
            <a:endParaRPr lang="en-US" sz="2800" dirty="0">
              <a:solidFill>
                <a:srgbClr val="FFFF00"/>
              </a:solidFill>
            </a:endParaRPr>
          </a:p>
        </p:txBody>
      </p:sp>
      <p:sp>
        <p:nvSpPr>
          <p:cNvPr id="35847" name="Rectangle 17"/>
          <p:cNvSpPr>
            <a:spLocks noGrp="1" noChangeArrowheads="1"/>
          </p:cNvSpPr>
          <p:nvPr>
            <p:ph sz="quarter" idx="11"/>
          </p:nvPr>
        </p:nvSpPr>
        <p:spPr/>
        <p:txBody>
          <a:bodyPr/>
          <a:lstStyle/>
          <a:p>
            <a:r>
              <a:rPr lang="en-US" dirty="0" smtClean="0"/>
              <a:t>Leak at valve outlet</a:t>
            </a:r>
            <a:br>
              <a:rPr lang="en-US" dirty="0" smtClean="0"/>
            </a:br>
            <a:endParaRPr lang="en-US" dirty="0" smtClean="0"/>
          </a:p>
          <a:p>
            <a:pPr lvl="1"/>
            <a:r>
              <a:rPr lang="en-US" dirty="0"/>
              <a:t>Close </a:t>
            </a:r>
            <a:r>
              <a:rPr lang="en-US" dirty="0" smtClean="0"/>
              <a:t>valve</a:t>
            </a:r>
            <a:br>
              <a:rPr lang="en-US" dirty="0" smtClean="0"/>
            </a:br>
            <a:endParaRPr lang="en-US" dirty="0" smtClean="0"/>
          </a:p>
          <a:p>
            <a:pPr lvl="1"/>
            <a:r>
              <a:rPr lang="en-US" dirty="0" smtClean="0"/>
              <a:t>Tighten outlet assembly  </a:t>
            </a:r>
            <a:r>
              <a:rPr lang="en-US" dirty="0"/>
              <a:t>bolts</a:t>
            </a:r>
            <a:r>
              <a:rPr lang="en-US" dirty="0" smtClean="0"/>
              <a:t/>
            </a:r>
            <a:br>
              <a:rPr lang="en-US" dirty="0" smtClean="0"/>
            </a:br>
            <a:endParaRPr lang="en-US" dirty="0" smtClean="0"/>
          </a:p>
          <a:p>
            <a:pPr lvl="1"/>
            <a:r>
              <a:rPr lang="en-US" dirty="0" smtClean="0"/>
              <a:t>Replace outlet flange gasket or assembly</a:t>
            </a:r>
          </a:p>
        </p:txBody>
      </p:sp>
      <p:sp>
        <p:nvSpPr>
          <p:cNvPr id="35846" name="Rectangle 16"/>
          <p:cNvSpPr>
            <a:spLocks noGrp="1" noChangeArrowheads="1"/>
          </p:cNvSpPr>
          <p:nvPr>
            <p:ph type="title"/>
          </p:nvPr>
        </p:nvSpPr>
        <p:spPr/>
        <p:txBody>
          <a:bodyPr/>
          <a:lstStyle/>
          <a:p>
            <a:r>
              <a:rPr lang="en-US" dirty="0" smtClean="0"/>
              <a:t>Potential Leak </a:t>
            </a:r>
            <a:r>
              <a:rPr lang="en-US" dirty="0"/>
              <a:t>Points (cont.)</a:t>
            </a:r>
            <a:endParaRPr lang="en-US" dirty="0" smtClean="0"/>
          </a:p>
        </p:txBody>
      </p:sp>
      <p:pic>
        <p:nvPicPr>
          <p:cNvPr id="35848" name="Picture 18"/>
          <p:cNvPicPr>
            <a:picLocks noGrp="1" noChangeAspect="1" noChangeArrowheads="1"/>
          </p:cNvPicPr>
          <p:nvPr>
            <p:ph type="clipArt" sz="half" idx="4294967295"/>
          </p:nvPr>
        </p:nvPicPr>
        <p:blipFill>
          <a:blip r:embed="rId3">
            <a:extLst>
              <a:ext uri="{28A0092B-C50C-407E-A947-70E740481C1C}">
                <a14:useLocalDpi xmlns:a14="http://schemas.microsoft.com/office/drawing/2010/main" val="0"/>
              </a:ext>
            </a:extLst>
          </a:blip>
          <a:srcRect/>
          <a:stretch>
            <a:fillRect/>
          </a:stretch>
        </p:blipFill>
        <p:spPr>
          <a:xfrm>
            <a:off x="5943600" y="1447800"/>
            <a:ext cx="2514600" cy="3840163"/>
          </a:xfrm>
        </p:spPr>
      </p:pic>
      <p:sp>
        <p:nvSpPr>
          <p:cNvPr id="35849" name="Line 65"/>
          <p:cNvSpPr>
            <a:spLocks noChangeShapeType="1"/>
          </p:cNvSpPr>
          <p:nvPr/>
        </p:nvSpPr>
        <p:spPr bwMode="auto">
          <a:xfrm>
            <a:off x="3200400" y="2286000"/>
            <a:ext cx="3429000" cy="0"/>
          </a:xfrm>
          <a:prstGeom prst="line">
            <a:avLst/>
          </a:prstGeom>
          <a:noFill/>
          <a:ln w="57150">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8" name="Line 65"/>
          <p:cNvSpPr>
            <a:spLocks noChangeShapeType="1"/>
          </p:cNvSpPr>
          <p:nvPr/>
        </p:nvSpPr>
        <p:spPr bwMode="auto">
          <a:xfrm>
            <a:off x="4914900" y="2971800"/>
            <a:ext cx="2324100" cy="838200"/>
          </a:xfrm>
          <a:prstGeom prst="line">
            <a:avLst/>
          </a:prstGeom>
          <a:noFill/>
          <a:ln w="57150">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Tree>
    <p:extLst>
      <p:ext uri="{BB962C8B-B14F-4D97-AF65-F5344CB8AC3E}">
        <p14:creationId xmlns:p14="http://schemas.microsoft.com/office/powerpoint/2010/main" val="356414792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Rectangle 58"/>
          <p:cNvSpPr>
            <a:spLocks noChangeArrowheads="1"/>
          </p:cNvSpPr>
          <p:nvPr/>
        </p:nvSpPr>
        <p:spPr bwMode="auto">
          <a:xfrm>
            <a:off x="1600200" y="1143000"/>
            <a:ext cx="6019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wrap="none" anchor="ctr"/>
          <a:lstStyle/>
          <a:p>
            <a:pPr algn="ctr"/>
            <a:endParaRPr lang="en-US" sz="3600" b="1" dirty="0">
              <a:solidFill>
                <a:srgbClr val="CCFFFF"/>
              </a:solidFill>
            </a:endParaRPr>
          </a:p>
        </p:txBody>
      </p:sp>
      <p:sp>
        <p:nvSpPr>
          <p:cNvPr id="36869" name="Rectangle 59"/>
          <p:cNvSpPr>
            <a:spLocks noChangeArrowheads="1"/>
          </p:cNvSpPr>
          <p:nvPr/>
        </p:nvSpPr>
        <p:spPr bwMode="auto">
          <a:xfrm>
            <a:off x="2362200" y="2667000"/>
            <a:ext cx="4267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sz="2800" dirty="0">
              <a:solidFill>
                <a:srgbClr val="FFFF00"/>
              </a:solidFill>
            </a:endParaRPr>
          </a:p>
          <a:p>
            <a:pPr algn="ctr"/>
            <a:endParaRPr lang="en-US" sz="2800" dirty="0">
              <a:solidFill>
                <a:srgbClr val="FFFF00"/>
              </a:solidFill>
            </a:endParaRPr>
          </a:p>
          <a:p>
            <a:pPr algn="ctr"/>
            <a:endParaRPr lang="en-US" sz="2800" dirty="0">
              <a:solidFill>
                <a:srgbClr val="FFFF00"/>
              </a:solidFill>
            </a:endParaRPr>
          </a:p>
          <a:p>
            <a:pPr algn="ctr"/>
            <a:endParaRPr lang="en-US" sz="2800" dirty="0">
              <a:solidFill>
                <a:srgbClr val="FFFF00"/>
              </a:solidFill>
            </a:endParaRPr>
          </a:p>
        </p:txBody>
      </p:sp>
      <p:sp>
        <p:nvSpPr>
          <p:cNvPr id="36871" name="Rectangle 14"/>
          <p:cNvSpPr>
            <a:spLocks noGrp="1" noChangeArrowheads="1"/>
          </p:cNvSpPr>
          <p:nvPr>
            <p:ph sz="quarter" idx="11"/>
          </p:nvPr>
        </p:nvSpPr>
        <p:spPr/>
        <p:txBody>
          <a:bodyPr/>
          <a:lstStyle/>
          <a:p>
            <a:r>
              <a:rPr lang="en-US" dirty="0" smtClean="0"/>
              <a:t>Leak valve to manway</a:t>
            </a:r>
            <a:br>
              <a:rPr lang="en-US" dirty="0" smtClean="0"/>
            </a:br>
            <a:endParaRPr lang="en-US" dirty="0" smtClean="0"/>
          </a:p>
          <a:p>
            <a:pPr lvl="1"/>
            <a:r>
              <a:rPr lang="en-US" dirty="0" smtClean="0"/>
              <a:t>Gasket to manway</a:t>
            </a:r>
          </a:p>
          <a:p>
            <a:pPr lvl="2"/>
            <a:r>
              <a:rPr lang="en-US" dirty="0" smtClean="0"/>
              <a:t>Tighten nuts</a:t>
            </a:r>
            <a:br>
              <a:rPr lang="en-US" dirty="0" smtClean="0"/>
            </a:br>
            <a:endParaRPr lang="en-US" dirty="0" smtClean="0"/>
          </a:p>
          <a:p>
            <a:pPr lvl="1"/>
            <a:r>
              <a:rPr lang="en-US" dirty="0" smtClean="0"/>
              <a:t>Seat insert gasket</a:t>
            </a:r>
          </a:p>
          <a:p>
            <a:pPr lvl="2"/>
            <a:r>
              <a:rPr lang="en-US" dirty="0" smtClean="0"/>
              <a:t>Close valve</a:t>
            </a:r>
          </a:p>
        </p:txBody>
      </p:sp>
      <p:sp>
        <p:nvSpPr>
          <p:cNvPr id="36870" name="Rectangle 13"/>
          <p:cNvSpPr>
            <a:spLocks noGrp="1" noChangeArrowheads="1"/>
          </p:cNvSpPr>
          <p:nvPr>
            <p:ph type="title"/>
          </p:nvPr>
        </p:nvSpPr>
        <p:spPr/>
        <p:txBody>
          <a:bodyPr/>
          <a:lstStyle/>
          <a:p>
            <a:r>
              <a:rPr lang="en-US" dirty="0" smtClean="0"/>
              <a:t>Potential Leak </a:t>
            </a:r>
            <a:r>
              <a:rPr lang="en-US" dirty="0"/>
              <a:t>Points (cont.)</a:t>
            </a:r>
            <a:endParaRPr lang="en-US" dirty="0" smtClean="0"/>
          </a:p>
        </p:txBody>
      </p:sp>
      <p:pic>
        <p:nvPicPr>
          <p:cNvPr id="36872" name="Picture 15"/>
          <p:cNvPicPr>
            <a:picLocks noGrp="1" noChangeAspect="1" noChangeArrowheads="1"/>
          </p:cNvPicPr>
          <p:nvPr>
            <p:ph type="clipArt" sz="half" idx="4294967295"/>
          </p:nvPr>
        </p:nvPicPr>
        <p:blipFill>
          <a:blip r:embed="rId3">
            <a:extLst>
              <a:ext uri="{28A0092B-C50C-407E-A947-70E740481C1C}">
                <a14:useLocalDpi xmlns:a14="http://schemas.microsoft.com/office/drawing/2010/main" val="0"/>
              </a:ext>
            </a:extLst>
          </a:blip>
          <a:srcRect/>
          <a:stretch>
            <a:fillRect/>
          </a:stretch>
        </p:blipFill>
        <p:spPr>
          <a:xfrm>
            <a:off x="5943600" y="1524000"/>
            <a:ext cx="2514600" cy="3840163"/>
          </a:xfrm>
        </p:spPr>
      </p:pic>
      <p:sp>
        <p:nvSpPr>
          <p:cNvPr id="36873" name="Line 64"/>
          <p:cNvSpPr>
            <a:spLocks noChangeShapeType="1"/>
          </p:cNvSpPr>
          <p:nvPr/>
        </p:nvSpPr>
        <p:spPr bwMode="auto">
          <a:xfrm>
            <a:off x="4191000" y="2667000"/>
            <a:ext cx="2438400" cy="1828800"/>
          </a:xfrm>
          <a:prstGeom prst="line">
            <a:avLst/>
          </a:prstGeom>
          <a:noFill/>
          <a:ln w="57150">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8" name="Line 64"/>
          <p:cNvSpPr>
            <a:spLocks noChangeShapeType="1"/>
          </p:cNvSpPr>
          <p:nvPr/>
        </p:nvSpPr>
        <p:spPr bwMode="auto">
          <a:xfrm>
            <a:off x="3962400" y="3657600"/>
            <a:ext cx="3124200" cy="1143000"/>
          </a:xfrm>
          <a:prstGeom prst="line">
            <a:avLst/>
          </a:prstGeom>
          <a:noFill/>
          <a:ln w="57150">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Tree>
    <p:extLst>
      <p:ext uri="{BB962C8B-B14F-4D97-AF65-F5344CB8AC3E}">
        <p14:creationId xmlns:p14="http://schemas.microsoft.com/office/powerpoint/2010/main" val="232448182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Rectangle 51"/>
          <p:cNvSpPr>
            <a:spLocks noChangeArrowheads="1"/>
          </p:cNvSpPr>
          <p:nvPr/>
        </p:nvSpPr>
        <p:spPr bwMode="auto">
          <a:xfrm>
            <a:off x="692150" y="619125"/>
            <a:ext cx="7818438" cy="115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37893" name="Rectangle 53"/>
          <p:cNvSpPr>
            <a:spLocks noChangeArrowheads="1"/>
          </p:cNvSpPr>
          <p:nvPr/>
        </p:nvSpPr>
        <p:spPr bwMode="auto">
          <a:xfrm>
            <a:off x="384175" y="233363"/>
            <a:ext cx="3170238" cy="40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37894" name="Rectangle 58"/>
          <p:cNvSpPr>
            <a:spLocks noChangeArrowheads="1"/>
          </p:cNvSpPr>
          <p:nvPr/>
        </p:nvSpPr>
        <p:spPr bwMode="auto">
          <a:xfrm>
            <a:off x="1600200" y="1143000"/>
            <a:ext cx="6019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wrap="none" anchor="ctr"/>
          <a:lstStyle/>
          <a:p>
            <a:pPr algn="ctr"/>
            <a:endParaRPr lang="en-US" sz="3600" b="1" dirty="0">
              <a:solidFill>
                <a:srgbClr val="CCFFFF"/>
              </a:solidFill>
            </a:endParaRPr>
          </a:p>
        </p:txBody>
      </p:sp>
      <p:sp>
        <p:nvSpPr>
          <p:cNvPr id="37895" name="Rectangle 59"/>
          <p:cNvSpPr>
            <a:spLocks noChangeArrowheads="1"/>
          </p:cNvSpPr>
          <p:nvPr/>
        </p:nvSpPr>
        <p:spPr bwMode="auto">
          <a:xfrm>
            <a:off x="2362200" y="2667000"/>
            <a:ext cx="4267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sz="2800" dirty="0">
              <a:solidFill>
                <a:srgbClr val="FFFF00"/>
              </a:solidFill>
            </a:endParaRPr>
          </a:p>
          <a:p>
            <a:pPr algn="ctr"/>
            <a:endParaRPr lang="en-US" sz="2800" dirty="0">
              <a:solidFill>
                <a:srgbClr val="FFFF00"/>
              </a:solidFill>
            </a:endParaRPr>
          </a:p>
          <a:p>
            <a:pPr algn="ctr"/>
            <a:endParaRPr lang="en-US" sz="2800" dirty="0">
              <a:solidFill>
                <a:srgbClr val="FFFF00"/>
              </a:solidFill>
            </a:endParaRPr>
          </a:p>
          <a:p>
            <a:pPr algn="ctr"/>
            <a:endParaRPr lang="en-US" sz="2800" dirty="0">
              <a:solidFill>
                <a:srgbClr val="FFFF00"/>
              </a:solidFill>
            </a:endParaRPr>
          </a:p>
        </p:txBody>
      </p:sp>
      <p:pic>
        <p:nvPicPr>
          <p:cNvPr id="37897" name="Picture 14"/>
          <p:cNvPicPr>
            <a:picLocks noGrp="1" noChangeAspect="1" noChangeArrowheads="1"/>
          </p:cNvPicPr>
          <p:nvPr>
            <p:ph sz="quarter" idx="11"/>
          </p:nvPr>
        </p:nvPicPr>
        <p:blipFill>
          <a:blip r:embed="rId3">
            <a:extLst>
              <a:ext uri="{28A0092B-C50C-407E-A947-70E740481C1C}">
                <a14:useLocalDpi xmlns:a14="http://schemas.microsoft.com/office/drawing/2010/main" val="0"/>
              </a:ext>
            </a:extLst>
          </a:blip>
          <a:stretch>
            <a:fillRect/>
          </a:stretch>
        </p:blipFill>
        <p:spPr>
          <a:xfrm>
            <a:off x="1295400" y="1714500"/>
            <a:ext cx="3114675" cy="4114800"/>
          </a:xfrm>
        </p:spPr>
      </p:pic>
      <p:sp>
        <p:nvSpPr>
          <p:cNvPr id="37896" name="Rectangle 13"/>
          <p:cNvSpPr>
            <a:spLocks noGrp="1" noChangeArrowheads="1"/>
          </p:cNvSpPr>
          <p:nvPr>
            <p:ph type="title"/>
          </p:nvPr>
        </p:nvSpPr>
        <p:spPr/>
        <p:txBody>
          <a:bodyPr/>
          <a:lstStyle/>
          <a:p>
            <a:r>
              <a:rPr lang="en-US" dirty="0" smtClean="0"/>
              <a:t>ACF Angle Valve</a:t>
            </a:r>
          </a:p>
        </p:txBody>
      </p:sp>
      <p:sp>
        <p:nvSpPr>
          <p:cNvPr id="37898" name="Rectangle 15"/>
          <p:cNvSpPr>
            <a:spLocks noGrp="1" noChangeArrowheads="1"/>
          </p:cNvSpPr>
          <p:nvPr>
            <p:ph type="body" sz="half" idx="4294967295"/>
          </p:nvPr>
        </p:nvSpPr>
        <p:spPr>
          <a:xfrm>
            <a:off x="5410200" y="1714500"/>
            <a:ext cx="3276600" cy="3840163"/>
          </a:xfrm>
        </p:spPr>
        <p:txBody>
          <a:bodyPr/>
          <a:lstStyle/>
          <a:p>
            <a:r>
              <a:rPr lang="en-US" sz="1800" dirty="0" smtClean="0"/>
              <a:t>Actual valve with corrosion to body due to moisture in product unloading line</a:t>
            </a:r>
            <a:br>
              <a:rPr lang="en-US" sz="1800" dirty="0" smtClean="0"/>
            </a:br>
            <a:endParaRPr lang="en-US" sz="1800" dirty="0" smtClean="0"/>
          </a:p>
          <a:p>
            <a:pPr lvl="1"/>
            <a:r>
              <a:rPr lang="en-US" sz="1800" dirty="0" smtClean="0"/>
              <a:t>Apply C-Kit</a:t>
            </a:r>
          </a:p>
        </p:txBody>
      </p:sp>
      <p:sp>
        <p:nvSpPr>
          <p:cNvPr id="37899" name="Line 64"/>
          <p:cNvSpPr>
            <a:spLocks noChangeShapeType="1"/>
          </p:cNvSpPr>
          <p:nvPr/>
        </p:nvSpPr>
        <p:spPr bwMode="auto">
          <a:xfrm flipH="1">
            <a:off x="3505200" y="3352800"/>
            <a:ext cx="1371600" cy="15240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Tree>
    <p:extLst>
      <p:ext uri="{BB962C8B-B14F-4D97-AF65-F5344CB8AC3E}">
        <p14:creationId xmlns:p14="http://schemas.microsoft.com/office/powerpoint/2010/main" val="110154161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Rectangle 58"/>
          <p:cNvSpPr>
            <a:spLocks noChangeArrowheads="1"/>
          </p:cNvSpPr>
          <p:nvPr/>
        </p:nvSpPr>
        <p:spPr bwMode="auto">
          <a:xfrm>
            <a:off x="1600200" y="1143000"/>
            <a:ext cx="6019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wrap="none" anchor="ctr"/>
          <a:lstStyle/>
          <a:p>
            <a:pPr algn="ctr"/>
            <a:endParaRPr lang="en-US" sz="3600" b="1" dirty="0">
              <a:solidFill>
                <a:srgbClr val="CCFFFF"/>
              </a:solidFill>
            </a:endParaRPr>
          </a:p>
        </p:txBody>
      </p:sp>
      <p:sp>
        <p:nvSpPr>
          <p:cNvPr id="38917" name="Rectangle 59"/>
          <p:cNvSpPr>
            <a:spLocks noChangeArrowheads="1"/>
          </p:cNvSpPr>
          <p:nvPr/>
        </p:nvSpPr>
        <p:spPr bwMode="auto">
          <a:xfrm>
            <a:off x="2362200" y="2667000"/>
            <a:ext cx="4267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sz="2800" dirty="0">
              <a:solidFill>
                <a:srgbClr val="FFFF00"/>
              </a:solidFill>
            </a:endParaRPr>
          </a:p>
          <a:p>
            <a:pPr algn="ctr"/>
            <a:endParaRPr lang="en-US" sz="2800" dirty="0">
              <a:solidFill>
                <a:srgbClr val="FFFF00"/>
              </a:solidFill>
            </a:endParaRPr>
          </a:p>
          <a:p>
            <a:pPr algn="ctr"/>
            <a:endParaRPr lang="en-US" sz="2800" dirty="0">
              <a:solidFill>
                <a:srgbClr val="FFFF00"/>
              </a:solidFill>
            </a:endParaRPr>
          </a:p>
          <a:p>
            <a:pPr algn="ctr"/>
            <a:endParaRPr lang="en-US" sz="2800" dirty="0">
              <a:solidFill>
                <a:srgbClr val="FFFF00"/>
              </a:solidFill>
            </a:endParaRPr>
          </a:p>
        </p:txBody>
      </p:sp>
      <p:sp>
        <p:nvSpPr>
          <p:cNvPr id="38919" name="Rectangle 14"/>
          <p:cNvSpPr>
            <a:spLocks noGrp="1" noChangeArrowheads="1"/>
          </p:cNvSpPr>
          <p:nvPr>
            <p:ph sz="quarter" idx="11"/>
          </p:nvPr>
        </p:nvSpPr>
        <p:spPr>
          <a:xfrm>
            <a:off x="838200" y="1524000"/>
            <a:ext cx="4648200" cy="4495800"/>
          </a:xfrm>
        </p:spPr>
        <p:txBody>
          <a:bodyPr/>
          <a:lstStyle/>
          <a:p>
            <a:pPr>
              <a:spcBef>
                <a:spcPts val="600"/>
              </a:spcBef>
              <a:spcAft>
                <a:spcPts val="600"/>
              </a:spcAft>
            </a:pPr>
            <a:r>
              <a:rPr lang="en-US" dirty="0" smtClean="0"/>
              <a:t>Through the valve</a:t>
            </a:r>
          </a:p>
          <a:p>
            <a:pPr lvl="1">
              <a:spcBef>
                <a:spcPts val="600"/>
              </a:spcBef>
              <a:spcAft>
                <a:spcPts val="600"/>
              </a:spcAft>
            </a:pPr>
            <a:r>
              <a:rPr lang="en-US" dirty="0" smtClean="0"/>
              <a:t>Check lead disc</a:t>
            </a:r>
          </a:p>
          <a:p>
            <a:pPr lvl="1">
              <a:spcBef>
                <a:spcPts val="600"/>
              </a:spcBef>
              <a:spcAft>
                <a:spcPts val="600"/>
              </a:spcAft>
            </a:pPr>
            <a:r>
              <a:rPr lang="en-US" dirty="0" smtClean="0"/>
              <a:t>Why is it leaking</a:t>
            </a:r>
          </a:p>
          <a:p>
            <a:pPr>
              <a:spcBef>
                <a:spcPts val="600"/>
              </a:spcBef>
              <a:spcAft>
                <a:spcPts val="600"/>
              </a:spcAft>
            </a:pPr>
            <a:r>
              <a:rPr lang="en-US" dirty="0" smtClean="0"/>
              <a:t>Install C-Kit</a:t>
            </a:r>
          </a:p>
          <a:p>
            <a:pPr>
              <a:spcBef>
                <a:spcPts val="600"/>
              </a:spcBef>
              <a:spcAft>
                <a:spcPts val="600"/>
              </a:spcAft>
            </a:pPr>
            <a:r>
              <a:rPr lang="en-US" dirty="0" smtClean="0"/>
              <a:t>Note: Make sure car is not liquid full or over pressurized</a:t>
            </a:r>
          </a:p>
          <a:p>
            <a:pPr>
              <a:spcBef>
                <a:spcPts val="600"/>
              </a:spcBef>
              <a:spcAft>
                <a:spcPts val="600"/>
              </a:spcAft>
            </a:pPr>
            <a:r>
              <a:rPr lang="en-US" dirty="0" smtClean="0"/>
              <a:t>Never cap pressure relief valve (PRV) without providing secondary relief or 24/7 monitoring</a:t>
            </a:r>
          </a:p>
        </p:txBody>
      </p:sp>
      <p:sp>
        <p:nvSpPr>
          <p:cNvPr id="38918" name="Rectangle 13"/>
          <p:cNvSpPr>
            <a:spLocks noGrp="1" noChangeArrowheads="1"/>
          </p:cNvSpPr>
          <p:nvPr>
            <p:ph type="title"/>
          </p:nvPr>
        </p:nvSpPr>
        <p:spPr/>
        <p:txBody>
          <a:bodyPr/>
          <a:lstStyle/>
          <a:p>
            <a:r>
              <a:rPr lang="en-US" dirty="0" smtClean="0"/>
              <a:t>Potential Leak </a:t>
            </a:r>
            <a:r>
              <a:rPr lang="en-US" dirty="0"/>
              <a:t>Points (cont.)</a:t>
            </a:r>
            <a:endParaRPr lang="en-US" dirty="0" smtClean="0"/>
          </a:p>
        </p:txBody>
      </p:sp>
      <p:pic>
        <p:nvPicPr>
          <p:cNvPr id="38920" name="Picture 15"/>
          <p:cNvPicPr>
            <a:picLocks noGrp="1" noChangeAspect="1" noChangeArrowheads="1"/>
          </p:cNvPicPr>
          <p:nvPr>
            <p:ph type="clipArt" sz="half" idx="4294967295"/>
          </p:nvPr>
        </p:nvPicPr>
        <p:blipFill>
          <a:blip r:embed="rId3">
            <a:extLst>
              <a:ext uri="{28A0092B-C50C-407E-A947-70E740481C1C}">
                <a14:useLocalDpi xmlns:a14="http://schemas.microsoft.com/office/drawing/2010/main" val="0"/>
              </a:ext>
            </a:extLst>
          </a:blip>
          <a:srcRect/>
          <a:stretch>
            <a:fillRect/>
          </a:stretch>
        </p:blipFill>
        <p:spPr>
          <a:xfrm>
            <a:off x="5920854" y="1280318"/>
            <a:ext cx="3048000" cy="3840163"/>
          </a:xfrm>
        </p:spPr>
      </p:pic>
      <p:sp>
        <p:nvSpPr>
          <p:cNvPr id="38921" name="Line 65"/>
          <p:cNvSpPr>
            <a:spLocks noChangeShapeType="1"/>
          </p:cNvSpPr>
          <p:nvPr/>
        </p:nvSpPr>
        <p:spPr bwMode="auto">
          <a:xfrm flipV="1">
            <a:off x="3810000" y="2133600"/>
            <a:ext cx="3200400" cy="1524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Tree>
    <p:extLst>
      <p:ext uri="{BB962C8B-B14F-4D97-AF65-F5344CB8AC3E}">
        <p14:creationId xmlns:p14="http://schemas.microsoft.com/office/powerpoint/2010/main" val="3484797572"/>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Rectangle 58"/>
          <p:cNvSpPr>
            <a:spLocks noChangeArrowheads="1"/>
          </p:cNvSpPr>
          <p:nvPr/>
        </p:nvSpPr>
        <p:spPr bwMode="auto">
          <a:xfrm>
            <a:off x="1600200" y="1143000"/>
            <a:ext cx="6019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wrap="none" anchor="ctr"/>
          <a:lstStyle/>
          <a:p>
            <a:pPr algn="ctr"/>
            <a:endParaRPr lang="en-US" sz="3600" b="1" dirty="0">
              <a:solidFill>
                <a:srgbClr val="CCFFFF"/>
              </a:solidFill>
            </a:endParaRPr>
          </a:p>
        </p:txBody>
      </p:sp>
      <p:sp>
        <p:nvSpPr>
          <p:cNvPr id="39941" name="Rectangle 59"/>
          <p:cNvSpPr>
            <a:spLocks noChangeArrowheads="1"/>
          </p:cNvSpPr>
          <p:nvPr/>
        </p:nvSpPr>
        <p:spPr bwMode="auto">
          <a:xfrm>
            <a:off x="2362200" y="2667000"/>
            <a:ext cx="4267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sz="2800" dirty="0">
              <a:solidFill>
                <a:srgbClr val="FFFF00"/>
              </a:solidFill>
            </a:endParaRPr>
          </a:p>
          <a:p>
            <a:pPr algn="ctr"/>
            <a:endParaRPr lang="en-US" sz="2800" dirty="0">
              <a:solidFill>
                <a:srgbClr val="FFFF00"/>
              </a:solidFill>
            </a:endParaRPr>
          </a:p>
          <a:p>
            <a:pPr algn="ctr"/>
            <a:endParaRPr lang="en-US" sz="2800" dirty="0">
              <a:solidFill>
                <a:srgbClr val="FFFF00"/>
              </a:solidFill>
            </a:endParaRPr>
          </a:p>
          <a:p>
            <a:pPr algn="ctr"/>
            <a:endParaRPr lang="en-US" sz="2800" dirty="0">
              <a:solidFill>
                <a:srgbClr val="FFFF00"/>
              </a:solidFill>
            </a:endParaRPr>
          </a:p>
        </p:txBody>
      </p:sp>
      <p:sp>
        <p:nvSpPr>
          <p:cNvPr id="39943" name="Rectangle 17"/>
          <p:cNvSpPr>
            <a:spLocks noGrp="1" noChangeArrowheads="1"/>
          </p:cNvSpPr>
          <p:nvPr>
            <p:ph sz="quarter" idx="11"/>
          </p:nvPr>
        </p:nvSpPr>
        <p:spPr>
          <a:xfrm>
            <a:off x="838200" y="1524000"/>
            <a:ext cx="4724400" cy="4495800"/>
          </a:xfrm>
        </p:spPr>
        <p:txBody>
          <a:bodyPr/>
          <a:lstStyle/>
          <a:p>
            <a:pPr>
              <a:spcBef>
                <a:spcPts val="600"/>
              </a:spcBef>
              <a:spcAft>
                <a:spcPts val="600"/>
              </a:spcAft>
            </a:pPr>
            <a:r>
              <a:rPr lang="en-US" dirty="0" smtClean="0"/>
              <a:t>Pressure relief valve to manway</a:t>
            </a:r>
          </a:p>
          <a:p>
            <a:pPr lvl="1">
              <a:spcBef>
                <a:spcPts val="600"/>
              </a:spcBef>
              <a:spcAft>
                <a:spcPts val="600"/>
              </a:spcAft>
            </a:pPr>
            <a:r>
              <a:rPr lang="en-US" dirty="0" smtClean="0"/>
              <a:t>Tighten nuts</a:t>
            </a:r>
          </a:p>
          <a:p>
            <a:pPr lvl="1">
              <a:spcBef>
                <a:spcPts val="600"/>
              </a:spcBef>
              <a:spcAft>
                <a:spcPts val="600"/>
              </a:spcAft>
            </a:pPr>
            <a:r>
              <a:rPr lang="en-US" dirty="0" smtClean="0"/>
              <a:t>Check top lead disc</a:t>
            </a:r>
          </a:p>
          <a:p>
            <a:pPr>
              <a:spcBef>
                <a:spcPts val="600"/>
              </a:spcBef>
              <a:spcAft>
                <a:spcPts val="600"/>
              </a:spcAft>
            </a:pPr>
            <a:r>
              <a:rPr lang="en-US" dirty="0" smtClean="0"/>
              <a:t>Install C-Kit</a:t>
            </a:r>
          </a:p>
        </p:txBody>
      </p:sp>
      <p:sp>
        <p:nvSpPr>
          <p:cNvPr id="39942" name="Rectangle 16"/>
          <p:cNvSpPr>
            <a:spLocks noGrp="1" noChangeArrowheads="1"/>
          </p:cNvSpPr>
          <p:nvPr>
            <p:ph type="title"/>
          </p:nvPr>
        </p:nvSpPr>
        <p:spPr/>
        <p:txBody>
          <a:bodyPr/>
          <a:lstStyle/>
          <a:p>
            <a:r>
              <a:rPr lang="en-US" dirty="0" smtClean="0"/>
              <a:t>Potential Leak </a:t>
            </a:r>
            <a:r>
              <a:rPr lang="en-US" dirty="0"/>
              <a:t>Points (cont.)</a:t>
            </a:r>
            <a:endParaRPr lang="en-US" dirty="0" smtClean="0"/>
          </a:p>
        </p:txBody>
      </p:sp>
      <p:pic>
        <p:nvPicPr>
          <p:cNvPr id="39944" name="Picture 18"/>
          <p:cNvPicPr>
            <a:picLocks noGrp="1" noChangeAspect="1" noChangeArrowheads="1"/>
          </p:cNvPicPr>
          <p:nvPr>
            <p:ph type="clipArt" sz="half" idx="4294967295"/>
          </p:nvPr>
        </p:nvPicPr>
        <p:blipFill>
          <a:blip r:embed="rId3">
            <a:extLst>
              <a:ext uri="{28A0092B-C50C-407E-A947-70E740481C1C}">
                <a14:useLocalDpi xmlns:a14="http://schemas.microsoft.com/office/drawing/2010/main" val="0"/>
              </a:ext>
            </a:extLst>
          </a:blip>
          <a:srcRect/>
          <a:stretch>
            <a:fillRect/>
          </a:stretch>
        </p:blipFill>
        <p:spPr>
          <a:xfrm>
            <a:off x="5867400" y="1570037"/>
            <a:ext cx="3048000" cy="3840163"/>
          </a:xfrm>
        </p:spPr>
      </p:pic>
      <p:sp>
        <p:nvSpPr>
          <p:cNvPr id="39945" name="Line 64"/>
          <p:cNvSpPr>
            <a:spLocks noChangeShapeType="1"/>
          </p:cNvSpPr>
          <p:nvPr/>
        </p:nvSpPr>
        <p:spPr bwMode="auto">
          <a:xfrm>
            <a:off x="4267200" y="2057400"/>
            <a:ext cx="2362200" cy="27432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Tree>
    <p:extLst>
      <p:ext uri="{BB962C8B-B14F-4D97-AF65-F5344CB8AC3E}">
        <p14:creationId xmlns:p14="http://schemas.microsoft.com/office/powerpoint/2010/main" val="1878776623"/>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Rectangle 51"/>
          <p:cNvSpPr>
            <a:spLocks noChangeArrowheads="1"/>
          </p:cNvSpPr>
          <p:nvPr/>
        </p:nvSpPr>
        <p:spPr bwMode="auto">
          <a:xfrm>
            <a:off x="692150" y="619125"/>
            <a:ext cx="7818438" cy="115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40965" name="Rectangle 53"/>
          <p:cNvSpPr>
            <a:spLocks noChangeArrowheads="1"/>
          </p:cNvSpPr>
          <p:nvPr/>
        </p:nvSpPr>
        <p:spPr bwMode="auto">
          <a:xfrm>
            <a:off x="384175" y="233363"/>
            <a:ext cx="3170238" cy="40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40966" name="Rectangle 58"/>
          <p:cNvSpPr>
            <a:spLocks noChangeArrowheads="1"/>
          </p:cNvSpPr>
          <p:nvPr/>
        </p:nvSpPr>
        <p:spPr bwMode="auto">
          <a:xfrm>
            <a:off x="1600200" y="1143000"/>
            <a:ext cx="6019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wrap="none" anchor="ctr"/>
          <a:lstStyle/>
          <a:p>
            <a:pPr algn="ctr"/>
            <a:endParaRPr lang="en-US" sz="3600" b="1" dirty="0">
              <a:solidFill>
                <a:srgbClr val="CCFFFF"/>
              </a:solidFill>
            </a:endParaRPr>
          </a:p>
        </p:txBody>
      </p:sp>
      <p:sp>
        <p:nvSpPr>
          <p:cNvPr id="40967" name="Rectangle 59"/>
          <p:cNvSpPr>
            <a:spLocks noChangeArrowheads="1"/>
          </p:cNvSpPr>
          <p:nvPr/>
        </p:nvSpPr>
        <p:spPr bwMode="auto">
          <a:xfrm>
            <a:off x="2362200" y="2667000"/>
            <a:ext cx="4267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sz="2800" dirty="0">
              <a:solidFill>
                <a:schemeClr val="bg1"/>
              </a:solidFill>
            </a:endParaRPr>
          </a:p>
          <a:p>
            <a:pPr algn="ctr"/>
            <a:endParaRPr lang="en-US" sz="2800" dirty="0">
              <a:solidFill>
                <a:schemeClr val="bg1"/>
              </a:solidFill>
            </a:endParaRPr>
          </a:p>
          <a:p>
            <a:pPr algn="ctr"/>
            <a:endParaRPr lang="en-US" sz="2800" dirty="0">
              <a:solidFill>
                <a:schemeClr val="bg1"/>
              </a:solidFill>
            </a:endParaRPr>
          </a:p>
          <a:p>
            <a:pPr algn="ctr"/>
            <a:endParaRPr lang="en-US" sz="2800" dirty="0">
              <a:solidFill>
                <a:schemeClr val="bg1"/>
              </a:solidFill>
            </a:endParaRPr>
          </a:p>
        </p:txBody>
      </p:sp>
      <p:sp>
        <p:nvSpPr>
          <p:cNvPr id="40968" name="Rectangle 16"/>
          <p:cNvSpPr>
            <a:spLocks noGrp="1" noChangeArrowheads="1"/>
          </p:cNvSpPr>
          <p:nvPr>
            <p:ph type="title"/>
          </p:nvPr>
        </p:nvSpPr>
        <p:spPr/>
        <p:txBody>
          <a:bodyPr/>
          <a:lstStyle/>
          <a:p>
            <a:r>
              <a:rPr lang="en-US" dirty="0" smtClean="0"/>
              <a:t>Midland Pressure Relief Valve</a:t>
            </a:r>
          </a:p>
        </p:txBody>
      </p:sp>
      <p:sp>
        <p:nvSpPr>
          <p:cNvPr id="40969" name="Text Box 62"/>
          <p:cNvSpPr txBox="1">
            <a:spLocks noChangeArrowheads="1"/>
          </p:cNvSpPr>
          <p:nvPr/>
        </p:nvSpPr>
        <p:spPr bwMode="auto">
          <a:xfrm>
            <a:off x="6781800" y="4259263"/>
            <a:ext cx="23622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cs typeface="Arial" charset="0"/>
              </a:defRPr>
            </a:lvl1pPr>
            <a:lvl2pPr marL="742950" indent="-285750">
              <a:defRPr sz="2400">
                <a:solidFill>
                  <a:schemeClr val="tx1"/>
                </a:solidFill>
                <a:latin typeface="Times New Roman" pitchFamily="18" charset="0"/>
                <a:cs typeface="Arial" charset="0"/>
              </a:defRPr>
            </a:lvl2pPr>
            <a:lvl3pPr marL="1143000" indent="-228600">
              <a:defRPr sz="2400">
                <a:solidFill>
                  <a:schemeClr val="tx1"/>
                </a:solidFill>
                <a:latin typeface="Times New Roman" pitchFamily="18" charset="0"/>
                <a:cs typeface="Arial" charset="0"/>
              </a:defRPr>
            </a:lvl3pPr>
            <a:lvl4pPr marL="1600200" indent="-228600">
              <a:defRPr sz="2400">
                <a:solidFill>
                  <a:schemeClr val="tx1"/>
                </a:solidFill>
                <a:latin typeface="Times New Roman" pitchFamily="18" charset="0"/>
                <a:cs typeface="Arial" charset="0"/>
              </a:defRPr>
            </a:lvl4pPr>
            <a:lvl5pPr marL="2057400" indent="-22860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ctr">
              <a:spcBef>
                <a:spcPct val="50000"/>
              </a:spcBef>
            </a:pPr>
            <a:r>
              <a:rPr lang="en-US" b="1" dirty="0" smtClean="0">
                <a:solidFill>
                  <a:schemeClr val="bg1"/>
                </a:solidFill>
                <a:latin typeface="Arial" pitchFamily="34" charset="0"/>
                <a:cs typeface="Arial" pitchFamily="34" charset="0"/>
              </a:rPr>
              <a:t>Inspection valve</a:t>
            </a:r>
            <a:endParaRPr lang="en-US" b="1" dirty="0">
              <a:solidFill>
                <a:schemeClr val="bg1"/>
              </a:solidFill>
              <a:latin typeface="Arial" pitchFamily="34" charset="0"/>
              <a:cs typeface="Arial" pitchFamily="34" charset="0"/>
            </a:endParaRPr>
          </a:p>
          <a:p>
            <a:pPr algn="ctr">
              <a:spcBef>
                <a:spcPct val="50000"/>
              </a:spcBef>
            </a:pPr>
            <a:r>
              <a:rPr lang="en-US" b="1" dirty="0">
                <a:solidFill>
                  <a:schemeClr val="bg1"/>
                </a:solidFill>
                <a:latin typeface="Arial" pitchFamily="34" charset="0"/>
                <a:cs typeface="Arial" pitchFamily="34" charset="0"/>
              </a:rPr>
              <a:t>(</a:t>
            </a:r>
            <a:r>
              <a:rPr lang="en-US" b="1" dirty="0" smtClean="0">
                <a:solidFill>
                  <a:schemeClr val="bg1"/>
                </a:solidFill>
                <a:latin typeface="Arial" pitchFamily="34" charset="0"/>
                <a:cs typeface="Arial" pitchFamily="34" charset="0"/>
              </a:rPr>
              <a:t>Tell-tale)</a:t>
            </a:r>
            <a:endParaRPr lang="en-US" dirty="0">
              <a:solidFill>
                <a:schemeClr val="bg1"/>
              </a:solidFill>
              <a:latin typeface="Arial" pitchFamily="34" charset="0"/>
              <a:cs typeface="Arial" pitchFamily="34" charset="0"/>
            </a:endParaRPr>
          </a:p>
        </p:txBody>
      </p:sp>
      <p:sp>
        <p:nvSpPr>
          <p:cNvPr id="40970" name="Text Box 63"/>
          <p:cNvSpPr txBox="1">
            <a:spLocks noChangeArrowheads="1"/>
          </p:cNvSpPr>
          <p:nvPr/>
        </p:nvSpPr>
        <p:spPr bwMode="auto">
          <a:xfrm>
            <a:off x="609600" y="2362200"/>
            <a:ext cx="18288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cs typeface="Arial" charset="0"/>
              </a:defRPr>
            </a:lvl1pPr>
            <a:lvl2pPr marL="742950" indent="-285750">
              <a:defRPr sz="2400">
                <a:solidFill>
                  <a:schemeClr val="tx1"/>
                </a:solidFill>
                <a:latin typeface="Times New Roman" pitchFamily="18" charset="0"/>
                <a:cs typeface="Arial" charset="0"/>
              </a:defRPr>
            </a:lvl2pPr>
            <a:lvl3pPr marL="1143000" indent="-228600">
              <a:defRPr sz="2400">
                <a:solidFill>
                  <a:schemeClr val="tx1"/>
                </a:solidFill>
                <a:latin typeface="Times New Roman" pitchFamily="18" charset="0"/>
                <a:cs typeface="Arial" charset="0"/>
              </a:defRPr>
            </a:lvl3pPr>
            <a:lvl4pPr marL="1600200" indent="-228600">
              <a:defRPr sz="2400">
                <a:solidFill>
                  <a:schemeClr val="tx1"/>
                </a:solidFill>
                <a:latin typeface="Times New Roman" pitchFamily="18" charset="0"/>
                <a:cs typeface="Arial" charset="0"/>
              </a:defRPr>
            </a:lvl4pPr>
            <a:lvl5pPr marL="2057400" indent="-22860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spcBef>
                <a:spcPct val="50000"/>
              </a:spcBef>
            </a:pPr>
            <a:r>
              <a:rPr lang="en-US" b="1" dirty="0" smtClean="0">
                <a:solidFill>
                  <a:schemeClr val="bg1"/>
                </a:solidFill>
                <a:latin typeface="Arial" pitchFamily="34" charset="0"/>
                <a:cs typeface="Arial" pitchFamily="34" charset="0"/>
              </a:rPr>
              <a:t>Dust cap</a:t>
            </a:r>
            <a:endParaRPr lang="en-US" b="1" dirty="0">
              <a:solidFill>
                <a:schemeClr val="bg1"/>
              </a:solidFill>
              <a:latin typeface="Arial" pitchFamily="34" charset="0"/>
              <a:cs typeface="Arial" pitchFamily="34" charset="0"/>
            </a:endParaRPr>
          </a:p>
          <a:p>
            <a:pPr>
              <a:spcBef>
                <a:spcPct val="50000"/>
              </a:spcBef>
            </a:pPr>
            <a:r>
              <a:rPr lang="en-US" b="1" dirty="0" smtClean="0">
                <a:solidFill>
                  <a:schemeClr val="bg1"/>
                </a:solidFill>
                <a:latin typeface="Arial" pitchFamily="34" charset="0"/>
                <a:cs typeface="Arial" pitchFamily="34" charset="0"/>
              </a:rPr>
              <a:t>Flue</a:t>
            </a:r>
            <a:endParaRPr lang="en-US" b="1" dirty="0">
              <a:solidFill>
                <a:schemeClr val="bg1"/>
              </a:solidFill>
              <a:latin typeface="Arial" pitchFamily="34" charset="0"/>
              <a:cs typeface="Arial" pitchFamily="34" charset="0"/>
            </a:endParaRPr>
          </a:p>
        </p:txBody>
      </p:sp>
      <p:pic>
        <p:nvPicPr>
          <p:cNvPr id="40971" name="Picture 6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2133600"/>
            <a:ext cx="4210050" cy="406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72" name="Line 64"/>
          <p:cNvSpPr>
            <a:spLocks noChangeShapeType="1"/>
          </p:cNvSpPr>
          <p:nvPr/>
        </p:nvSpPr>
        <p:spPr bwMode="auto">
          <a:xfrm>
            <a:off x="2362200" y="2590800"/>
            <a:ext cx="1676400" cy="762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solidFill>
                <a:schemeClr val="bg1"/>
              </a:solidFill>
            </a:endParaRPr>
          </a:p>
        </p:txBody>
      </p:sp>
      <p:sp>
        <p:nvSpPr>
          <p:cNvPr id="40973" name="Line 65"/>
          <p:cNvSpPr>
            <a:spLocks noChangeShapeType="1"/>
          </p:cNvSpPr>
          <p:nvPr/>
        </p:nvSpPr>
        <p:spPr bwMode="auto">
          <a:xfrm>
            <a:off x="1524000" y="3124200"/>
            <a:ext cx="2514600" cy="9144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solidFill>
                <a:schemeClr val="bg1"/>
              </a:solidFill>
            </a:endParaRPr>
          </a:p>
        </p:txBody>
      </p:sp>
      <p:sp>
        <p:nvSpPr>
          <p:cNvPr id="40974" name="Line 66"/>
          <p:cNvSpPr>
            <a:spLocks noChangeShapeType="1"/>
          </p:cNvSpPr>
          <p:nvPr/>
        </p:nvSpPr>
        <p:spPr bwMode="auto">
          <a:xfrm flipH="1">
            <a:off x="5257800" y="4648200"/>
            <a:ext cx="1600200"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solidFill>
                <a:schemeClr val="bg1"/>
              </a:solidFill>
            </a:endParaRPr>
          </a:p>
        </p:txBody>
      </p:sp>
    </p:spTree>
    <p:extLst>
      <p:ext uri="{BB962C8B-B14F-4D97-AF65-F5344CB8AC3E}">
        <p14:creationId xmlns:p14="http://schemas.microsoft.com/office/powerpoint/2010/main" val="322961524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9" name="Rectangle 14"/>
          <p:cNvSpPr>
            <a:spLocks noGrp="1" noChangeArrowheads="1"/>
          </p:cNvSpPr>
          <p:nvPr>
            <p:ph sz="quarter" idx="11"/>
          </p:nvPr>
        </p:nvSpPr>
        <p:spPr/>
        <p:txBody>
          <a:bodyPr/>
          <a:lstStyle/>
          <a:p>
            <a:pPr>
              <a:spcBef>
                <a:spcPts val="600"/>
              </a:spcBef>
              <a:spcAft>
                <a:spcPts val="600"/>
              </a:spcAft>
            </a:pPr>
            <a:r>
              <a:rPr lang="en-US" dirty="0" smtClean="0"/>
              <a:t>ACF, Midland, Eagle angle valves</a:t>
            </a:r>
          </a:p>
          <a:p>
            <a:pPr>
              <a:spcBef>
                <a:spcPts val="600"/>
              </a:spcBef>
              <a:spcAft>
                <a:spcPts val="600"/>
              </a:spcAft>
            </a:pPr>
            <a:r>
              <a:rPr lang="en-US" dirty="0" smtClean="0"/>
              <a:t>Equivalent angle valves</a:t>
            </a:r>
          </a:p>
          <a:p>
            <a:pPr>
              <a:spcBef>
                <a:spcPts val="600"/>
              </a:spcBef>
              <a:spcAft>
                <a:spcPts val="600"/>
              </a:spcAft>
            </a:pPr>
            <a:r>
              <a:rPr lang="en-US" dirty="0" smtClean="0"/>
              <a:t>New </a:t>
            </a:r>
            <a:r>
              <a:rPr lang="en-US" dirty="0"/>
              <a:t>D</a:t>
            </a:r>
            <a:r>
              <a:rPr lang="en-US" dirty="0" smtClean="0"/>
              <a:t>ual </a:t>
            </a:r>
            <a:r>
              <a:rPr lang="en-US" dirty="0"/>
              <a:t>V</a:t>
            </a:r>
            <a:r>
              <a:rPr lang="en-US" dirty="0" smtClean="0"/>
              <a:t>alve </a:t>
            </a:r>
            <a:r>
              <a:rPr lang="en-US" dirty="0"/>
              <a:t>S</a:t>
            </a:r>
            <a:r>
              <a:rPr lang="en-US" dirty="0" smtClean="0"/>
              <a:t>ystems</a:t>
            </a:r>
          </a:p>
          <a:p>
            <a:pPr lvl="1">
              <a:spcBef>
                <a:spcPts val="600"/>
              </a:spcBef>
              <a:spcAft>
                <a:spcPts val="600"/>
              </a:spcAft>
            </a:pPr>
            <a:r>
              <a:rPr lang="en-US" dirty="0" smtClean="0"/>
              <a:t>Midland and Descote</a:t>
            </a:r>
          </a:p>
          <a:p>
            <a:pPr>
              <a:spcBef>
                <a:spcPts val="600"/>
              </a:spcBef>
              <a:spcAft>
                <a:spcPts val="600"/>
              </a:spcAft>
            </a:pPr>
            <a:r>
              <a:rPr lang="en-US" dirty="0" smtClean="0"/>
              <a:t>Others</a:t>
            </a:r>
          </a:p>
          <a:p>
            <a:pPr lvl="1">
              <a:spcBef>
                <a:spcPts val="600"/>
              </a:spcBef>
              <a:spcAft>
                <a:spcPts val="600"/>
              </a:spcAft>
            </a:pPr>
            <a:r>
              <a:rPr lang="en-US" dirty="0" smtClean="0"/>
              <a:t>Pneumatically operated valves</a:t>
            </a:r>
          </a:p>
        </p:txBody>
      </p:sp>
      <p:sp>
        <p:nvSpPr>
          <p:cNvPr id="23558" name="Rectangle 13"/>
          <p:cNvSpPr>
            <a:spLocks noGrp="1" noChangeArrowheads="1"/>
          </p:cNvSpPr>
          <p:nvPr>
            <p:ph type="title"/>
          </p:nvPr>
        </p:nvSpPr>
        <p:spPr/>
        <p:txBody>
          <a:bodyPr/>
          <a:lstStyle/>
          <a:p>
            <a:r>
              <a:rPr lang="en-US" dirty="0" smtClean="0"/>
              <a:t>Tank Car Valves</a:t>
            </a:r>
          </a:p>
        </p:txBody>
      </p:sp>
      <p:sp>
        <p:nvSpPr>
          <p:cNvPr id="23556" name="Rectangle 58"/>
          <p:cNvSpPr>
            <a:spLocks noChangeArrowheads="1"/>
          </p:cNvSpPr>
          <p:nvPr/>
        </p:nvSpPr>
        <p:spPr bwMode="auto">
          <a:xfrm>
            <a:off x="1600200" y="1143000"/>
            <a:ext cx="6019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wrap="none" anchor="ctr"/>
          <a:lstStyle/>
          <a:p>
            <a:pPr algn="ctr"/>
            <a:endParaRPr lang="en-US" sz="3600" b="1" dirty="0">
              <a:solidFill>
                <a:srgbClr val="CCFFFF"/>
              </a:solidFill>
            </a:endParaRPr>
          </a:p>
        </p:txBody>
      </p:sp>
      <p:sp>
        <p:nvSpPr>
          <p:cNvPr id="23557" name="Rectangle 59"/>
          <p:cNvSpPr>
            <a:spLocks noChangeArrowheads="1"/>
          </p:cNvSpPr>
          <p:nvPr/>
        </p:nvSpPr>
        <p:spPr bwMode="auto">
          <a:xfrm>
            <a:off x="2362200" y="2667000"/>
            <a:ext cx="4267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sz="2800" dirty="0">
              <a:solidFill>
                <a:srgbClr val="FFFF00"/>
              </a:solidFill>
            </a:endParaRPr>
          </a:p>
          <a:p>
            <a:pPr algn="ctr"/>
            <a:endParaRPr lang="en-US" sz="2800" dirty="0">
              <a:solidFill>
                <a:srgbClr val="FFFF00"/>
              </a:solidFill>
            </a:endParaRPr>
          </a:p>
          <a:p>
            <a:pPr algn="ctr"/>
            <a:endParaRPr lang="en-US" sz="2800" dirty="0">
              <a:solidFill>
                <a:srgbClr val="FFFF00"/>
              </a:solidFill>
            </a:endParaRPr>
          </a:p>
          <a:p>
            <a:pPr algn="ctr"/>
            <a:endParaRPr lang="en-US" sz="2800" dirty="0">
              <a:solidFill>
                <a:srgbClr val="FFFF00"/>
              </a:solidFill>
            </a:endParaRPr>
          </a:p>
        </p:txBody>
      </p:sp>
    </p:spTree>
    <p:extLst>
      <p:ext uri="{BB962C8B-B14F-4D97-AF65-F5344CB8AC3E}">
        <p14:creationId xmlns:p14="http://schemas.microsoft.com/office/powerpoint/2010/main" val="641339415"/>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Rectangle 51"/>
          <p:cNvSpPr>
            <a:spLocks noChangeArrowheads="1"/>
          </p:cNvSpPr>
          <p:nvPr/>
        </p:nvSpPr>
        <p:spPr bwMode="auto">
          <a:xfrm>
            <a:off x="692150" y="619125"/>
            <a:ext cx="7818438" cy="115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41989" name="Rectangle 53"/>
          <p:cNvSpPr>
            <a:spLocks noChangeArrowheads="1"/>
          </p:cNvSpPr>
          <p:nvPr/>
        </p:nvSpPr>
        <p:spPr bwMode="auto">
          <a:xfrm>
            <a:off x="384175" y="233363"/>
            <a:ext cx="3170238" cy="40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41990" name="Rectangle 58"/>
          <p:cNvSpPr>
            <a:spLocks noChangeArrowheads="1"/>
          </p:cNvSpPr>
          <p:nvPr/>
        </p:nvSpPr>
        <p:spPr bwMode="auto">
          <a:xfrm>
            <a:off x="1600200" y="1143000"/>
            <a:ext cx="6019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wrap="none" anchor="ctr"/>
          <a:lstStyle/>
          <a:p>
            <a:pPr algn="ctr"/>
            <a:endParaRPr lang="en-US" sz="3600" b="1" dirty="0">
              <a:solidFill>
                <a:srgbClr val="CCFFFF"/>
              </a:solidFill>
            </a:endParaRPr>
          </a:p>
        </p:txBody>
      </p:sp>
      <p:sp>
        <p:nvSpPr>
          <p:cNvPr id="41991" name="Rectangle 59"/>
          <p:cNvSpPr>
            <a:spLocks noChangeArrowheads="1"/>
          </p:cNvSpPr>
          <p:nvPr/>
        </p:nvSpPr>
        <p:spPr bwMode="auto">
          <a:xfrm>
            <a:off x="2362200" y="2667000"/>
            <a:ext cx="4267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sz="2800" dirty="0">
              <a:solidFill>
                <a:srgbClr val="FFFF00"/>
              </a:solidFill>
            </a:endParaRPr>
          </a:p>
          <a:p>
            <a:pPr algn="ctr"/>
            <a:endParaRPr lang="en-US" sz="2800" dirty="0">
              <a:solidFill>
                <a:srgbClr val="FFFF00"/>
              </a:solidFill>
            </a:endParaRPr>
          </a:p>
          <a:p>
            <a:pPr algn="ctr"/>
            <a:endParaRPr lang="en-US" sz="2800" dirty="0">
              <a:solidFill>
                <a:srgbClr val="FFFF00"/>
              </a:solidFill>
            </a:endParaRPr>
          </a:p>
          <a:p>
            <a:pPr algn="ctr"/>
            <a:endParaRPr lang="en-US" sz="2800" dirty="0">
              <a:solidFill>
                <a:srgbClr val="FFFF00"/>
              </a:solidFill>
            </a:endParaRPr>
          </a:p>
        </p:txBody>
      </p:sp>
      <p:sp>
        <p:nvSpPr>
          <p:cNvPr id="41992" name="Rectangle 17"/>
          <p:cNvSpPr>
            <a:spLocks noGrp="1" noChangeArrowheads="1"/>
          </p:cNvSpPr>
          <p:nvPr>
            <p:ph type="title"/>
          </p:nvPr>
        </p:nvSpPr>
        <p:spPr/>
        <p:txBody>
          <a:bodyPr/>
          <a:lstStyle/>
          <a:p>
            <a:r>
              <a:rPr lang="en-US" dirty="0" smtClean="0"/>
              <a:t>Midland Pressure Relief Valve</a:t>
            </a:r>
          </a:p>
        </p:txBody>
      </p:sp>
      <p:sp>
        <p:nvSpPr>
          <p:cNvPr id="41993" name="Text Box 63"/>
          <p:cNvSpPr txBox="1">
            <a:spLocks noChangeArrowheads="1"/>
          </p:cNvSpPr>
          <p:nvPr/>
        </p:nvSpPr>
        <p:spPr bwMode="auto">
          <a:xfrm>
            <a:off x="6477000" y="4868863"/>
            <a:ext cx="1905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cs typeface="Arial" charset="0"/>
              </a:defRPr>
            </a:lvl1pPr>
            <a:lvl2pPr marL="742950" indent="-285750">
              <a:defRPr sz="2400">
                <a:solidFill>
                  <a:schemeClr val="tx1"/>
                </a:solidFill>
                <a:latin typeface="Times New Roman" pitchFamily="18" charset="0"/>
                <a:cs typeface="Arial" charset="0"/>
              </a:defRPr>
            </a:lvl2pPr>
            <a:lvl3pPr marL="1143000" indent="-228600">
              <a:defRPr sz="2400">
                <a:solidFill>
                  <a:schemeClr val="tx1"/>
                </a:solidFill>
                <a:latin typeface="Times New Roman" pitchFamily="18" charset="0"/>
                <a:cs typeface="Arial" charset="0"/>
              </a:defRPr>
            </a:lvl3pPr>
            <a:lvl4pPr marL="1600200" indent="-228600">
              <a:defRPr sz="2400">
                <a:solidFill>
                  <a:schemeClr val="tx1"/>
                </a:solidFill>
                <a:latin typeface="Times New Roman" pitchFamily="18" charset="0"/>
                <a:cs typeface="Arial" charset="0"/>
              </a:defRPr>
            </a:lvl4pPr>
            <a:lvl5pPr marL="2057400" indent="-22860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spcBef>
                <a:spcPct val="50000"/>
              </a:spcBef>
            </a:pPr>
            <a:r>
              <a:rPr lang="en-US" b="1" dirty="0" smtClean="0">
                <a:solidFill>
                  <a:schemeClr val="bg1"/>
                </a:solidFill>
                <a:latin typeface="Arial" pitchFamily="34" charset="0"/>
                <a:cs typeface="Arial" pitchFamily="34" charset="0"/>
              </a:rPr>
              <a:t>Rupture disc</a:t>
            </a:r>
            <a:endParaRPr lang="en-US" b="1" dirty="0">
              <a:solidFill>
                <a:schemeClr val="bg1"/>
              </a:solidFill>
              <a:latin typeface="Arial" pitchFamily="34" charset="0"/>
              <a:cs typeface="Arial" pitchFamily="34" charset="0"/>
            </a:endParaRPr>
          </a:p>
        </p:txBody>
      </p:sp>
      <p:sp>
        <p:nvSpPr>
          <p:cNvPr id="41994" name="Text Box 64"/>
          <p:cNvSpPr txBox="1">
            <a:spLocks noChangeArrowheads="1"/>
          </p:cNvSpPr>
          <p:nvPr/>
        </p:nvSpPr>
        <p:spPr bwMode="auto">
          <a:xfrm>
            <a:off x="0" y="3733800"/>
            <a:ext cx="24384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cs typeface="Arial" charset="0"/>
              </a:defRPr>
            </a:lvl1pPr>
            <a:lvl2pPr marL="742950" indent="-285750">
              <a:defRPr sz="2400">
                <a:solidFill>
                  <a:schemeClr val="tx1"/>
                </a:solidFill>
                <a:latin typeface="Times New Roman" pitchFamily="18" charset="0"/>
                <a:cs typeface="Arial" charset="0"/>
              </a:defRPr>
            </a:lvl2pPr>
            <a:lvl3pPr marL="1143000" indent="-228600">
              <a:defRPr sz="2400">
                <a:solidFill>
                  <a:schemeClr val="tx1"/>
                </a:solidFill>
                <a:latin typeface="Times New Roman" pitchFamily="18" charset="0"/>
                <a:cs typeface="Arial" charset="0"/>
              </a:defRPr>
            </a:lvl3pPr>
            <a:lvl4pPr marL="1600200" indent="-228600">
              <a:defRPr sz="2400">
                <a:solidFill>
                  <a:schemeClr val="tx1"/>
                </a:solidFill>
                <a:latin typeface="Times New Roman" pitchFamily="18" charset="0"/>
                <a:cs typeface="Arial" charset="0"/>
              </a:defRPr>
            </a:lvl4pPr>
            <a:lvl5pPr marL="2057400" indent="-22860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ctr">
              <a:spcBef>
                <a:spcPct val="50000"/>
              </a:spcBef>
            </a:pPr>
            <a:r>
              <a:rPr lang="en-US" b="1" dirty="0" smtClean="0">
                <a:solidFill>
                  <a:schemeClr val="bg1"/>
                </a:solidFill>
                <a:latin typeface="Arial" pitchFamily="34" charset="0"/>
                <a:cs typeface="Arial" pitchFamily="34" charset="0"/>
              </a:rPr>
              <a:t>Inspection valve</a:t>
            </a:r>
            <a:endParaRPr lang="en-US" dirty="0">
              <a:solidFill>
                <a:schemeClr val="bg1"/>
              </a:solidFill>
              <a:latin typeface="Arial" pitchFamily="34" charset="0"/>
              <a:cs typeface="Arial" pitchFamily="34" charset="0"/>
            </a:endParaRPr>
          </a:p>
        </p:txBody>
      </p:sp>
      <p:sp>
        <p:nvSpPr>
          <p:cNvPr id="41995" name="Text Box 69"/>
          <p:cNvSpPr txBox="1">
            <a:spLocks noChangeArrowheads="1"/>
          </p:cNvSpPr>
          <p:nvPr/>
        </p:nvSpPr>
        <p:spPr bwMode="auto">
          <a:xfrm>
            <a:off x="6248400" y="3802063"/>
            <a:ext cx="22098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cs typeface="Arial" charset="0"/>
              </a:defRPr>
            </a:lvl1pPr>
            <a:lvl2pPr marL="742950" indent="-285750">
              <a:defRPr sz="2400">
                <a:solidFill>
                  <a:schemeClr val="tx1"/>
                </a:solidFill>
                <a:latin typeface="Times New Roman" pitchFamily="18" charset="0"/>
                <a:cs typeface="Arial" charset="0"/>
              </a:defRPr>
            </a:lvl2pPr>
            <a:lvl3pPr marL="1143000" indent="-228600">
              <a:defRPr sz="2400">
                <a:solidFill>
                  <a:schemeClr val="tx1"/>
                </a:solidFill>
                <a:latin typeface="Times New Roman" pitchFamily="18" charset="0"/>
                <a:cs typeface="Arial" charset="0"/>
              </a:defRPr>
            </a:lvl3pPr>
            <a:lvl4pPr marL="1600200" indent="-228600">
              <a:defRPr sz="2400">
                <a:solidFill>
                  <a:schemeClr val="tx1"/>
                </a:solidFill>
                <a:latin typeface="Times New Roman" pitchFamily="18" charset="0"/>
                <a:cs typeface="Arial" charset="0"/>
              </a:defRPr>
            </a:lvl4pPr>
            <a:lvl5pPr marL="2057400" indent="-22860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spcBef>
                <a:spcPct val="50000"/>
              </a:spcBef>
            </a:pPr>
            <a:r>
              <a:rPr lang="en-US" b="1" dirty="0" smtClean="0">
                <a:solidFill>
                  <a:schemeClr val="bg1"/>
                </a:solidFill>
                <a:latin typeface="Arial" pitchFamily="34" charset="0"/>
                <a:cs typeface="Arial" pitchFamily="34" charset="0"/>
              </a:rPr>
              <a:t>Vapors exit here</a:t>
            </a:r>
            <a:endParaRPr lang="en-US" b="1" dirty="0">
              <a:solidFill>
                <a:schemeClr val="bg1"/>
              </a:solidFill>
              <a:latin typeface="Arial" pitchFamily="34" charset="0"/>
              <a:cs typeface="Arial" pitchFamily="34" charset="0"/>
            </a:endParaRPr>
          </a:p>
        </p:txBody>
      </p:sp>
      <p:pic>
        <p:nvPicPr>
          <p:cNvPr id="41996" name="Picture 7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1981200"/>
            <a:ext cx="3486150" cy="406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7" name="Line 68"/>
          <p:cNvSpPr>
            <a:spLocks noChangeShapeType="1"/>
          </p:cNvSpPr>
          <p:nvPr/>
        </p:nvSpPr>
        <p:spPr bwMode="auto">
          <a:xfrm flipV="1">
            <a:off x="5181600" y="4191000"/>
            <a:ext cx="990600" cy="381000"/>
          </a:xfrm>
          <a:prstGeom prst="line">
            <a:avLst/>
          </a:prstGeom>
          <a:noFill/>
          <a:ln w="57150">
            <a:solidFill>
              <a:srgbClr val="5DBA3E"/>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solidFill>
                <a:schemeClr val="bg1"/>
              </a:solidFill>
            </a:endParaRPr>
          </a:p>
        </p:txBody>
      </p:sp>
      <p:sp>
        <p:nvSpPr>
          <p:cNvPr id="41999" name="Line 67"/>
          <p:cNvSpPr>
            <a:spLocks noChangeShapeType="1"/>
          </p:cNvSpPr>
          <p:nvPr/>
        </p:nvSpPr>
        <p:spPr bwMode="auto">
          <a:xfrm>
            <a:off x="1905000" y="4343400"/>
            <a:ext cx="1447800" cy="304800"/>
          </a:xfrm>
          <a:prstGeom prst="line">
            <a:avLst/>
          </a:prstGeom>
          <a:noFill/>
          <a:ln w="57150">
            <a:solidFill>
              <a:srgbClr val="5DBA3E"/>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solidFill>
                <a:schemeClr val="bg1"/>
              </a:solidFill>
            </a:endParaRPr>
          </a:p>
        </p:txBody>
      </p:sp>
      <p:sp>
        <p:nvSpPr>
          <p:cNvPr id="15" name="Line 67"/>
          <p:cNvSpPr>
            <a:spLocks noChangeShapeType="1"/>
          </p:cNvSpPr>
          <p:nvPr/>
        </p:nvSpPr>
        <p:spPr bwMode="auto">
          <a:xfrm flipH="1">
            <a:off x="4257674" y="5131961"/>
            <a:ext cx="2219325" cy="304800"/>
          </a:xfrm>
          <a:prstGeom prst="line">
            <a:avLst/>
          </a:prstGeom>
          <a:noFill/>
          <a:ln w="57150">
            <a:solidFill>
              <a:srgbClr val="5DBA3E"/>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solidFill>
                <a:schemeClr val="bg1"/>
              </a:solidFill>
            </a:endParaRPr>
          </a:p>
        </p:txBody>
      </p:sp>
    </p:spTree>
    <p:extLst>
      <p:ext uri="{BB962C8B-B14F-4D97-AF65-F5344CB8AC3E}">
        <p14:creationId xmlns:p14="http://schemas.microsoft.com/office/powerpoint/2010/main" val="3305188478"/>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p:txBody>
          <a:bodyPr/>
          <a:lstStyle/>
          <a:p>
            <a:pPr>
              <a:spcBef>
                <a:spcPts val="600"/>
              </a:spcBef>
              <a:spcAft>
                <a:spcPts val="600"/>
              </a:spcAft>
            </a:pPr>
            <a:r>
              <a:rPr lang="en-US" dirty="0"/>
              <a:t>Use of </a:t>
            </a:r>
            <a:r>
              <a:rPr lang="en-US" dirty="0" smtClean="0"/>
              <a:t>a C-Kit </a:t>
            </a:r>
            <a:r>
              <a:rPr lang="en-US" dirty="0"/>
              <a:t>is a last resort</a:t>
            </a:r>
          </a:p>
          <a:p>
            <a:pPr>
              <a:spcBef>
                <a:spcPts val="600"/>
              </a:spcBef>
              <a:spcAft>
                <a:spcPts val="600"/>
              </a:spcAft>
            </a:pPr>
            <a:r>
              <a:rPr lang="en-US" dirty="0"/>
              <a:t>Always try to stop leak without applying kit first</a:t>
            </a:r>
          </a:p>
          <a:p>
            <a:pPr>
              <a:spcBef>
                <a:spcPts val="600"/>
              </a:spcBef>
              <a:spcAft>
                <a:spcPts val="600"/>
              </a:spcAft>
            </a:pPr>
            <a:r>
              <a:rPr lang="en-US" dirty="0"/>
              <a:t>Once kit is applied, car will no longer be able to move without </a:t>
            </a:r>
            <a:r>
              <a:rPr lang="en-US" dirty="0" smtClean="0"/>
              <a:t>a  one-time movement approval (OTMA) from the DOT</a:t>
            </a:r>
            <a:endParaRPr lang="en-US" dirty="0"/>
          </a:p>
        </p:txBody>
      </p:sp>
      <p:sp>
        <p:nvSpPr>
          <p:cNvPr id="3" name="Title 2"/>
          <p:cNvSpPr>
            <a:spLocks noGrp="1"/>
          </p:cNvSpPr>
          <p:nvPr>
            <p:ph type="title"/>
          </p:nvPr>
        </p:nvSpPr>
        <p:spPr/>
        <p:txBody>
          <a:bodyPr/>
          <a:lstStyle/>
          <a:p>
            <a:r>
              <a:rPr lang="en-US" dirty="0" smtClean="0"/>
              <a:t>Before Applying the Emergency Kit “C”</a:t>
            </a:r>
            <a:endParaRPr lang="en-US" dirty="0"/>
          </a:p>
        </p:txBody>
      </p:sp>
    </p:spTree>
    <p:extLst>
      <p:ext uri="{BB962C8B-B14F-4D97-AF65-F5344CB8AC3E}">
        <p14:creationId xmlns:p14="http://schemas.microsoft.com/office/powerpoint/2010/main" val="3740264701"/>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Chlorine Institute Emergency Kit “C”</a:t>
            </a:r>
            <a:endParaRPr lang="en-US" dirty="0"/>
          </a:p>
        </p:txBody>
      </p:sp>
      <p:pic>
        <p:nvPicPr>
          <p:cNvPr id="1026" name="Picture 63"/>
          <p:cNvPicPr>
            <a:picLocks noGrp="1" noChangeAspect="1" noChangeArrowheads="1"/>
          </p:cNvPicPr>
          <p:nvPr>
            <p:ph sz="quarter" idx="11"/>
          </p:nvPr>
        </p:nvPicPr>
        <p:blipFill>
          <a:blip r:embed="rId3">
            <a:extLst>
              <a:ext uri="{28A0092B-C50C-407E-A947-70E740481C1C}">
                <a14:useLocalDpi xmlns:a14="http://schemas.microsoft.com/office/drawing/2010/main" val="0"/>
              </a:ext>
            </a:extLst>
          </a:blip>
          <a:srcRect/>
          <a:stretch>
            <a:fillRect/>
          </a:stretch>
        </p:blipFill>
        <p:spPr bwMode="auto">
          <a:xfrm>
            <a:off x="2238375" y="1738312"/>
            <a:ext cx="4667250" cy="406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12175309"/>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p:txBody>
          <a:bodyPr/>
          <a:lstStyle/>
          <a:p>
            <a:pPr lvl="0">
              <a:spcBef>
                <a:spcPts val="600"/>
              </a:spcBef>
              <a:spcAft>
                <a:spcPts val="600"/>
              </a:spcAft>
            </a:pPr>
            <a:r>
              <a:rPr lang="en-US" dirty="0" smtClean="0"/>
              <a:t>Rags</a:t>
            </a:r>
            <a:endParaRPr lang="en-US" sz="1200" dirty="0"/>
          </a:p>
          <a:p>
            <a:pPr lvl="0">
              <a:spcBef>
                <a:spcPts val="600"/>
              </a:spcBef>
              <a:spcAft>
                <a:spcPts val="600"/>
              </a:spcAft>
            </a:pPr>
            <a:r>
              <a:rPr lang="en-US" dirty="0" smtClean="0"/>
              <a:t>Ammonia </a:t>
            </a:r>
            <a:r>
              <a:rPr lang="en-US" dirty="0"/>
              <a:t>– for detection of leak</a:t>
            </a:r>
            <a:endParaRPr lang="en-US" sz="1200" dirty="0"/>
          </a:p>
          <a:p>
            <a:pPr lvl="1">
              <a:spcBef>
                <a:spcPts val="600"/>
              </a:spcBef>
              <a:spcAft>
                <a:spcPts val="600"/>
              </a:spcAft>
            </a:pPr>
            <a:r>
              <a:rPr lang="en-US" dirty="0" smtClean="0"/>
              <a:t>Bottle</a:t>
            </a:r>
            <a:endParaRPr lang="en-US" sz="1200" dirty="0"/>
          </a:p>
          <a:p>
            <a:pPr lvl="1">
              <a:spcBef>
                <a:spcPts val="600"/>
              </a:spcBef>
              <a:spcAft>
                <a:spcPts val="600"/>
              </a:spcAft>
            </a:pPr>
            <a:r>
              <a:rPr lang="en-US" dirty="0" smtClean="0"/>
              <a:t>Sealed container</a:t>
            </a:r>
            <a:endParaRPr lang="en-US" sz="1200" dirty="0"/>
          </a:p>
          <a:p>
            <a:pPr lvl="0">
              <a:spcBef>
                <a:spcPts val="600"/>
              </a:spcBef>
              <a:spcAft>
                <a:spcPts val="600"/>
              </a:spcAft>
            </a:pPr>
            <a:r>
              <a:rPr lang="en-US" dirty="0" smtClean="0"/>
              <a:t>Pipe wrench</a:t>
            </a:r>
            <a:endParaRPr lang="en-US" sz="1200" dirty="0"/>
          </a:p>
          <a:p>
            <a:pPr lvl="0">
              <a:spcBef>
                <a:spcPts val="600"/>
              </a:spcBef>
              <a:spcAft>
                <a:spcPts val="600"/>
              </a:spcAft>
            </a:pPr>
            <a:r>
              <a:rPr lang="en-US" dirty="0" smtClean="0"/>
              <a:t>Multiplier– </a:t>
            </a:r>
            <a:r>
              <a:rPr lang="en-US" dirty="0"/>
              <a:t>to assist in tightening pressure plate</a:t>
            </a:r>
            <a:endParaRPr lang="en-US" sz="1200" dirty="0"/>
          </a:p>
          <a:p>
            <a:pPr lvl="0">
              <a:spcBef>
                <a:spcPts val="600"/>
              </a:spcBef>
              <a:spcAft>
                <a:spcPts val="600"/>
              </a:spcAft>
            </a:pPr>
            <a:r>
              <a:rPr lang="en-US" dirty="0" smtClean="0"/>
              <a:t>Monel pressure gauge to 500 psi</a:t>
            </a:r>
            <a:endParaRPr lang="en-US" sz="1200" dirty="0"/>
          </a:p>
          <a:p>
            <a:pPr lvl="0">
              <a:spcBef>
                <a:spcPts val="600"/>
              </a:spcBef>
              <a:spcAft>
                <a:spcPts val="600"/>
              </a:spcAft>
            </a:pPr>
            <a:r>
              <a:rPr lang="en-US" dirty="0"/>
              <a:t>1” </a:t>
            </a:r>
            <a:r>
              <a:rPr lang="en-US" dirty="0" smtClean="0"/>
              <a:t>Stabber pipe </a:t>
            </a:r>
            <a:r>
              <a:rPr lang="en-US" dirty="0"/>
              <a:t>(2)</a:t>
            </a:r>
            <a:endParaRPr lang="en-US" sz="1200" dirty="0"/>
          </a:p>
          <a:p>
            <a:pPr lvl="0">
              <a:spcBef>
                <a:spcPts val="600"/>
              </a:spcBef>
              <a:spcAft>
                <a:spcPts val="600"/>
              </a:spcAft>
            </a:pPr>
            <a:r>
              <a:rPr lang="en-US" dirty="0"/>
              <a:t>1” </a:t>
            </a:r>
            <a:r>
              <a:rPr lang="en-US" dirty="0" smtClean="0"/>
              <a:t>Flush plugs</a:t>
            </a:r>
            <a:endParaRPr lang="en-US" sz="1200" dirty="0"/>
          </a:p>
        </p:txBody>
      </p:sp>
      <p:sp>
        <p:nvSpPr>
          <p:cNvPr id="3" name="Title 2"/>
          <p:cNvSpPr>
            <a:spLocks noGrp="1"/>
          </p:cNvSpPr>
          <p:nvPr>
            <p:ph type="title"/>
          </p:nvPr>
        </p:nvSpPr>
        <p:spPr/>
        <p:txBody>
          <a:bodyPr/>
          <a:lstStyle/>
          <a:p>
            <a:r>
              <a:rPr lang="en-US" dirty="0" smtClean="0"/>
              <a:t>Additional Tools and Items Needed</a:t>
            </a:r>
            <a:endParaRPr lang="en-US" dirty="0"/>
          </a:p>
        </p:txBody>
      </p:sp>
    </p:spTree>
    <p:extLst>
      <p:ext uri="{BB962C8B-B14F-4D97-AF65-F5344CB8AC3E}">
        <p14:creationId xmlns:p14="http://schemas.microsoft.com/office/powerpoint/2010/main" val="573465210"/>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p:txBody>
          <a:bodyPr/>
          <a:lstStyle/>
          <a:p>
            <a:pPr lvl="0">
              <a:spcBef>
                <a:spcPts val="600"/>
              </a:spcBef>
              <a:spcAft>
                <a:spcPts val="600"/>
              </a:spcAft>
            </a:pPr>
            <a:r>
              <a:rPr lang="en-US" dirty="0" smtClean="0"/>
              <a:t>Allen wrench to fit 1</a:t>
            </a:r>
            <a:r>
              <a:rPr lang="en-US" dirty="0"/>
              <a:t>” </a:t>
            </a:r>
            <a:r>
              <a:rPr lang="en-US" dirty="0" smtClean="0"/>
              <a:t>plug</a:t>
            </a:r>
            <a:endParaRPr lang="en-US" dirty="0"/>
          </a:p>
          <a:p>
            <a:pPr lvl="0">
              <a:spcBef>
                <a:spcPts val="600"/>
              </a:spcBef>
              <a:spcAft>
                <a:spcPts val="600"/>
              </a:spcAft>
            </a:pPr>
            <a:r>
              <a:rPr lang="en-US" dirty="0" smtClean="0"/>
              <a:t>Teflon® tape</a:t>
            </a:r>
            <a:endParaRPr lang="en-US" dirty="0"/>
          </a:p>
          <a:p>
            <a:pPr lvl="0">
              <a:spcBef>
                <a:spcPts val="600"/>
              </a:spcBef>
              <a:spcAft>
                <a:spcPts val="600"/>
              </a:spcAft>
            </a:pPr>
            <a:r>
              <a:rPr lang="en-US" dirty="0" smtClean="0"/>
              <a:t>Duct tape </a:t>
            </a:r>
            <a:r>
              <a:rPr lang="en-US" dirty="0"/>
              <a:t>– hold open port holes on protective housing</a:t>
            </a:r>
          </a:p>
          <a:p>
            <a:pPr lvl="0">
              <a:spcBef>
                <a:spcPts val="600"/>
              </a:spcBef>
              <a:spcAft>
                <a:spcPts val="600"/>
              </a:spcAft>
            </a:pPr>
            <a:r>
              <a:rPr lang="en-US" dirty="0" smtClean="0"/>
              <a:t>Pipe wrench</a:t>
            </a:r>
            <a:endParaRPr lang="en-US" dirty="0"/>
          </a:p>
          <a:p>
            <a:pPr lvl="0">
              <a:spcBef>
                <a:spcPts val="600"/>
              </a:spcBef>
              <a:spcAft>
                <a:spcPts val="600"/>
              </a:spcAft>
            </a:pPr>
            <a:r>
              <a:rPr lang="en-US" dirty="0"/>
              <a:t>36” </a:t>
            </a:r>
            <a:r>
              <a:rPr lang="en-US" dirty="0" smtClean="0"/>
              <a:t>Cheater bar – </a:t>
            </a:r>
            <a:r>
              <a:rPr lang="en-US" dirty="0"/>
              <a:t>to assist in tightening pressure plate leak</a:t>
            </a:r>
          </a:p>
          <a:p>
            <a:pPr lvl="0">
              <a:spcBef>
                <a:spcPts val="600"/>
              </a:spcBef>
              <a:spcAft>
                <a:spcPts val="600"/>
              </a:spcAft>
            </a:pPr>
            <a:r>
              <a:rPr lang="en-US" dirty="0"/>
              <a:t>3” </a:t>
            </a:r>
            <a:r>
              <a:rPr lang="en-US" dirty="0" smtClean="0"/>
              <a:t>Plastic pipe </a:t>
            </a:r>
            <a:r>
              <a:rPr lang="en-US" dirty="0"/>
              <a:t>– for isolating valves to help identify leak source</a:t>
            </a:r>
          </a:p>
          <a:p>
            <a:endParaRPr lang="en-US" dirty="0"/>
          </a:p>
        </p:txBody>
      </p:sp>
      <p:sp>
        <p:nvSpPr>
          <p:cNvPr id="3" name="Title 2"/>
          <p:cNvSpPr>
            <a:spLocks noGrp="1"/>
          </p:cNvSpPr>
          <p:nvPr>
            <p:ph type="title"/>
          </p:nvPr>
        </p:nvSpPr>
        <p:spPr/>
        <p:txBody>
          <a:bodyPr/>
          <a:lstStyle/>
          <a:p>
            <a:r>
              <a:rPr lang="en-US" dirty="0" smtClean="0"/>
              <a:t>Additional Tools and Items Needed</a:t>
            </a:r>
            <a:endParaRPr lang="en-US" dirty="0"/>
          </a:p>
        </p:txBody>
      </p:sp>
    </p:spTree>
    <p:extLst>
      <p:ext uri="{BB962C8B-B14F-4D97-AF65-F5344CB8AC3E}">
        <p14:creationId xmlns:p14="http://schemas.microsoft.com/office/powerpoint/2010/main" val="472296407"/>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Leaks on the Pressure Plate Flange</a:t>
            </a:r>
            <a:endParaRPr lang="en-US" dirty="0"/>
          </a:p>
        </p:txBody>
      </p:sp>
      <p:pic>
        <p:nvPicPr>
          <p:cNvPr id="2050" name="Picture 63"/>
          <p:cNvPicPr>
            <a:picLocks noGrp="1" noChangeAspect="1" noChangeArrowheads="1"/>
          </p:cNvPicPr>
          <p:nvPr>
            <p:ph sz="quarter" idx="11"/>
          </p:nvPr>
        </p:nvPicPr>
        <p:blipFill rotWithShape="1">
          <a:blip r:embed="rId3">
            <a:extLst>
              <a:ext uri="{28A0092B-C50C-407E-A947-70E740481C1C}">
                <a14:useLocalDpi xmlns:a14="http://schemas.microsoft.com/office/drawing/2010/main" val="0"/>
              </a:ext>
            </a:extLst>
          </a:blip>
          <a:srcRect b="3448"/>
          <a:stretch/>
        </p:blipFill>
        <p:spPr bwMode="auto">
          <a:xfrm>
            <a:off x="1706866" y="1524000"/>
            <a:ext cx="5730268" cy="4340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7543800" y="2743200"/>
            <a:ext cx="1447800" cy="1200329"/>
          </a:xfrm>
          <a:prstGeom prst="rect">
            <a:avLst/>
          </a:prstGeom>
          <a:noFill/>
        </p:spPr>
        <p:txBody>
          <a:bodyPr wrap="square" rtlCol="0">
            <a:spAutoFit/>
          </a:bodyPr>
          <a:lstStyle/>
          <a:p>
            <a:r>
              <a:rPr lang="en-US" dirty="0" smtClean="0">
                <a:solidFill>
                  <a:schemeClr val="bg1"/>
                </a:solidFill>
              </a:rPr>
              <a:t>Pressure plate flange</a:t>
            </a:r>
            <a:endParaRPr lang="en-US" dirty="0">
              <a:solidFill>
                <a:schemeClr val="bg1"/>
              </a:solidFill>
            </a:endParaRPr>
          </a:p>
        </p:txBody>
      </p:sp>
      <p:sp>
        <p:nvSpPr>
          <p:cNvPr id="7" name="Line 67"/>
          <p:cNvSpPr>
            <a:spLocks noChangeShapeType="1"/>
          </p:cNvSpPr>
          <p:nvPr/>
        </p:nvSpPr>
        <p:spPr bwMode="auto">
          <a:xfrm flipH="1">
            <a:off x="5943600" y="3348620"/>
            <a:ext cx="1626476" cy="59491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solidFill>
                <a:schemeClr val="bg1"/>
              </a:solidFill>
            </a:endParaRPr>
          </a:p>
        </p:txBody>
      </p:sp>
    </p:spTree>
    <p:extLst>
      <p:ext uri="{BB962C8B-B14F-4D97-AF65-F5344CB8AC3E}">
        <p14:creationId xmlns:p14="http://schemas.microsoft.com/office/powerpoint/2010/main" val="2504234425"/>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Leaks Around the Safety Relief Valve</a:t>
            </a:r>
            <a:endParaRPr lang="en-US" dirty="0"/>
          </a:p>
        </p:txBody>
      </p:sp>
      <p:pic>
        <p:nvPicPr>
          <p:cNvPr id="3074" name="Picture 63"/>
          <p:cNvPicPr>
            <a:picLocks noGrp="1" noChangeAspect="1" noChangeArrowheads="1"/>
          </p:cNvPicPr>
          <p:nvPr>
            <p:ph sz="quarter" idx="11"/>
          </p:nvPr>
        </p:nvPicPr>
        <p:blipFill>
          <a:blip r:embed="rId3">
            <a:extLst>
              <a:ext uri="{28A0092B-C50C-407E-A947-70E740481C1C}">
                <a14:useLocalDpi xmlns:a14="http://schemas.microsoft.com/office/drawing/2010/main" val="0"/>
              </a:ext>
            </a:extLst>
          </a:blip>
          <a:srcRect/>
          <a:stretch>
            <a:fillRect/>
          </a:stretch>
        </p:blipFill>
        <p:spPr bwMode="auto">
          <a:xfrm>
            <a:off x="2335808" y="1524000"/>
            <a:ext cx="4472384"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80773485"/>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Leaks Around the Product/Use Valve</a:t>
            </a:r>
            <a:endParaRPr lang="en-US" dirty="0"/>
          </a:p>
        </p:txBody>
      </p:sp>
      <p:pic>
        <p:nvPicPr>
          <p:cNvPr id="4098" name="Picture 63"/>
          <p:cNvPicPr>
            <a:picLocks noGrp="1" noChangeAspect="1" noChangeArrowheads="1"/>
          </p:cNvPicPr>
          <p:nvPr>
            <p:ph sz="quarter" idx="11"/>
          </p:nvPr>
        </p:nvPicPr>
        <p:blipFill>
          <a:blip r:embed="rId3">
            <a:extLst>
              <a:ext uri="{28A0092B-C50C-407E-A947-70E740481C1C}">
                <a14:useLocalDpi xmlns:a14="http://schemas.microsoft.com/office/drawing/2010/main" val="0"/>
              </a:ext>
            </a:extLst>
          </a:blip>
          <a:srcRect/>
          <a:stretch>
            <a:fillRect/>
          </a:stretch>
        </p:blipFill>
        <p:spPr bwMode="auto">
          <a:xfrm>
            <a:off x="2312709" y="1524000"/>
            <a:ext cx="4518582"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99365393"/>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6" name="Rectangle 2"/>
          <p:cNvSpPr>
            <a:spLocks noGrp="1" noChangeArrowheads="1"/>
          </p:cNvSpPr>
          <p:nvPr>
            <p:ph type="title" idx="4294967295"/>
          </p:nvPr>
        </p:nvSpPr>
        <p:spPr>
          <a:xfrm>
            <a:off x="419100" y="2560638"/>
            <a:ext cx="8229600" cy="1143000"/>
          </a:xfrm>
        </p:spPr>
        <p:txBody>
          <a:bodyPr>
            <a:normAutofit fontScale="90000"/>
          </a:bodyPr>
          <a:lstStyle/>
          <a:p>
            <a:pPr algn="ctr" eaLnBrk="1" hangingPunct="1"/>
            <a:r>
              <a:rPr lang="en-US" sz="4800" dirty="0" smtClean="0"/>
              <a:t>C-Kit Mounting to the NGRTC “Enhanced Fittings” Package</a:t>
            </a:r>
            <a:br>
              <a:rPr lang="en-US" sz="4800" dirty="0" smtClean="0"/>
            </a:br>
            <a:r>
              <a:rPr lang="en-US" sz="4400" dirty="0" smtClean="0"/>
              <a:t>(Dual Valve System)</a:t>
            </a:r>
          </a:p>
        </p:txBody>
      </p:sp>
    </p:spTree>
    <p:extLst>
      <p:ext uri="{BB962C8B-B14F-4D97-AF65-F5344CB8AC3E}">
        <p14:creationId xmlns:p14="http://schemas.microsoft.com/office/powerpoint/2010/main" val="3559032498"/>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22" name="Rectangle 19"/>
          <p:cNvSpPr>
            <a:spLocks noGrp="1" noChangeArrowheads="1"/>
          </p:cNvSpPr>
          <p:nvPr>
            <p:ph sz="quarter" idx="11"/>
          </p:nvPr>
        </p:nvSpPr>
        <p:spPr>
          <a:xfrm>
            <a:off x="838200" y="1524000"/>
            <a:ext cx="3581400" cy="4495800"/>
          </a:xfrm>
        </p:spPr>
        <p:txBody>
          <a:bodyPr/>
          <a:lstStyle/>
          <a:p>
            <a:pPr>
              <a:spcBef>
                <a:spcPts val="600"/>
              </a:spcBef>
              <a:spcAft>
                <a:spcPts val="600"/>
              </a:spcAft>
            </a:pPr>
            <a:r>
              <a:rPr lang="en-US" dirty="0" smtClean="0"/>
              <a:t>The NGRTC fittings package has new protective housing for chlorine applications</a:t>
            </a:r>
          </a:p>
          <a:p>
            <a:pPr lvl="1">
              <a:spcBef>
                <a:spcPts val="600"/>
              </a:spcBef>
              <a:spcAft>
                <a:spcPts val="600"/>
              </a:spcAft>
            </a:pPr>
            <a:r>
              <a:rPr lang="en-US" dirty="0" smtClean="0"/>
              <a:t>Lower profile</a:t>
            </a:r>
          </a:p>
          <a:p>
            <a:pPr lvl="1">
              <a:spcBef>
                <a:spcPts val="600"/>
              </a:spcBef>
              <a:spcAft>
                <a:spcPts val="600"/>
              </a:spcAft>
            </a:pPr>
            <a:r>
              <a:rPr lang="en-US" dirty="0" smtClean="0"/>
              <a:t>Wider layout, equal to an LPG style or 20” housing</a:t>
            </a:r>
          </a:p>
          <a:p>
            <a:pPr>
              <a:spcBef>
                <a:spcPts val="600"/>
              </a:spcBef>
              <a:spcAft>
                <a:spcPts val="600"/>
              </a:spcAft>
            </a:pPr>
            <a:r>
              <a:rPr lang="en-US" dirty="0" smtClean="0"/>
              <a:t>Four bars are mounted inside the housing to accommodate the C-Kit</a:t>
            </a:r>
          </a:p>
        </p:txBody>
      </p:sp>
      <p:sp>
        <p:nvSpPr>
          <p:cNvPr id="60420" name="Rectangle 17"/>
          <p:cNvSpPr>
            <a:spLocks noGrp="1" noChangeArrowheads="1"/>
          </p:cNvSpPr>
          <p:nvPr>
            <p:ph type="title"/>
          </p:nvPr>
        </p:nvSpPr>
        <p:spPr/>
        <p:txBody>
          <a:bodyPr/>
          <a:lstStyle/>
          <a:p>
            <a:r>
              <a:rPr lang="en-US" dirty="0" smtClean="0"/>
              <a:t>Capping NGRTC “Enhanced Fittings”</a:t>
            </a:r>
          </a:p>
        </p:txBody>
      </p:sp>
      <p:grpSp>
        <p:nvGrpSpPr>
          <p:cNvPr id="60423" name="Group 16"/>
          <p:cNvGrpSpPr>
            <a:grpSpLocks/>
          </p:cNvGrpSpPr>
          <p:nvPr/>
        </p:nvGrpSpPr>
        <p:grpSpPr bwMode="auto">
          <a:xfrm>
            <a:off x="4565431" y="1631950"/>
            <a:ext cx="4419600" cy="2787650"/>
            <a:chOff x="0" y="1680"/>
            <a:chExt cx="2784" cy="1756"/>
          </a:xfrm>
        </p:grpSpPr>
        <p:pic>
          <p:nvPicPr>
            <p:cNvPr id="60424" name="Picture 4" descr="Top View on Pressure Plat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80"/>
              <a:ext cx="2640" cy="1756"/>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60425" name="Line 5"/>
            <p:cNvSpPr>
              <a:spLocks noChangeShapeType="1"/>
            </p:cNvSpPr>
            <p:nvPr/>
          </p:nvSpPr>
          <p:spPr bwMode="auto">
            <a:xfrm flipH="1" flipV="1">
              <a:off x="2016" y="2016"/>
              <a:ext cx="768" cy="720"/>
            </a:xfrm>
            <a:prstGeom prst="line">
              <a:avLst/>
            </a:prstGeom>
            <a:noFill/>
            <a:ln w="5715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60426" name="Line 6"/>
            <p:cNvSpPr>
              <a:spLocks noChangeShapeType="1"/>
            </p:cNvSpPr>
            <p:nvPr/>
          </p:nvSpPr>
          <p:spPr bwMode="auto">
            <a:xfrm flipH="1" flipV="1">
              <a:off x="816" y="1824"/>
              <a:ext cx="1968" cy="912"/>
            </a:xfrm>
            <a:prstGeom prst="line">
              <a:avLst/>
            </a:prstGeom>
            <a:noFill/>
            <a:ln w="5715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60427" name="Line 7"/>
            <p:cNvSpPr>
              <a:spLocks noChangeShapeType="1"/>
            </p:cNvSpPr>
            <p:nvPr/>
          </p:nvSpPr>
          <p:spPr bwMode="auto">
            <a:xfrm flipH="1">
              <a:off x="336" y="2736"/>
              <a:ext cx="2448" cy="192"/>
            </a:xfrm>
            <a:prstGeom prst="line">
              <a:avLst/>
            </a:prstGeom>
            <a:noFill/>
            <a:ln w="5715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60428" name="Line 8"/>
            <p:cNvSpPr>
              <a:spLocks noChangeShapeType="1"/>
            </p:cNvSpPr>
            <p:nvPr/>
          </p:nvSpPr>
          <p:spPr bwMode="auto">
            <a:xfrm flipH="1">
              <a:off x="2064" y="2736"/>
              <a:ext cx="720" cy="288"/>
            </a:xfrm>
            <a:prstGeom prst="line">
              <a:avLst/>
            </a:prstGeom>
            <a:noFill/>
            <a:ln w="5715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grpSp>
    </p:spTree>
    <p:extLst>
      <p:ext uri="{BB962C8B-B14F-4D97-AF65-F5344CB8AC3E}">
        <p14:creationId xmlns:p14="http://schemas.microsoft.com/office/powerpoint/2010/main" val="239508122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2" name="Rectangle 19"/>
          <p:cNvSpPr>
            <a:spLocks noGrp="1" noChangeArrowheads="1"/>
          </p:cNvSpPr>
          <p:nvPr>
            <p:ph type="title"/>
          </p:nvPr>
        </p:nvSpPr>
        <p:spPr/>
        <p:txBody>
          <a:bodyPr/>
          <a:lstStyle/>
          <a:p>
            <a:r>
              <a:rPr lang="en-US" dirty="0" smtClean="0"/>
              <a:t>ACF Angle Valve</a:t>
            </a:r>
          </a:p>
        </p:txBody>
      </p:sp>
      <p:sp>
        <p:nvSpPr>
          <p:cNvPr id="24580" name="Rectangle 58"/>
          <p:cNvSpPr>
            <a:spLocks noChangeArrowheads="1"/>
          </p:cNvSpPr>
          <p:nvPr/>
        </p:nvSpPr>
        <p:spPr bwMode="auto">
          <a:xfrm>
            <a:off x="1600200" y="1143000"/>
            <a:ext cx="6019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wrap="none" anchor="ctr"/>
          <a:lstStyle/>
          <a:p>
            <a:pPr algn="ctr"/>
            <a:endParaRPr lang="en-US" sz="3600" b="1" dirty="0">
              <a:solidFill>
                <a:srgbClr val="CCFFFF"/>
              </a:solidFill>
            </a:endParaRPr>
          </a:p>
        </p:txBody>
      </p:sp>
      <p:sp>
        <p:nvSpPr>
          <p:cNvPr id="24581" name="Rectangle 59"/>
          <p:cNvSpPr>
            <a:spLocks noChangeArrowheads="1"/>
          </p:cNvSpPr>
          <p:nvPr/>
        </p:nvSpPr>
        <p:spPr bwMode="auto">
          <a:xfrm>
            <a:off x="2362200" y="2667000"/>
            <a:ext cx="4267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sz="2800" dirty="0">
              <a:solidFill>
                <a:schemeClr val="bg1"/>
              </a:solidFill>
            </a:endParaRPr>
          </a:p>
          <a:p>
            <a:pPr algn="ctr"/>
            <a:endParaRPr lang="en-US" sz="2800" dirty="0">
              <a:solidFill>
                <a:schemeClr val="bg1"/>
              </a:solidFill>
            </a:endParaRPr>
          </a:p>
          <a:p>
            <a:pPr algn="ctr"/>
            <a:endParaRPr lang="en-US" sz="2800" dirty="0">
              <a:solidFill>
                <a:schemeClr val="bg1"/>
              </a:solidFill>
            </a:endParaRPr>
          </a:p>
          <a:p>
            <a:pPr algn="ctr"/>
            <a:endParaRPr lang="en-US" sz="2800" dirty="0">
              <a:solidFill>
                <a:schemeClr val="bg1"/>
              </a:solidFill>
            </a:endParaRPr>
          </a:p>
        </p:txBody>
      </p:sp>
      <p:sp>
        <p:nvSpPr>
          <p:cNvPr id="24583" name="Text Box 63"/>
          <p:cNvSpPr txBox="1">
            <a:spLocks noChangeArrowheads="1"/>
          </p:cNvSpPr>
          <p:nvPr/>
        </p:nvSpPr>
        <p:spPr bwMode="auto">
          <a:xfrm>
            <a:off x="762000" y="2286000"/>
            <a:ext cx="18288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cs typeface="Arial" charset="0"/>
              </a:defRPr>
            </a:lvl1pPr>
            <a:lvl2pPr marL="742950" indent="-285750">
              <a:defRPr sz="2400">
                <a:solidFill>
                  <a:schemeClr val="tx1"/>
                </a:solidFill>
                <a:latin typeface="Times New Roman" pitchFamily="18" charset="0"/>
                <a:cs typeface="Arial" charset="0"/>
              </a:defRPr>
            </a:lvl2pPr>
            <a:lvl3pPr marL="1143000" indent="-228600">
              <a:defRPr sz="2400">
                <a:solidFill>
                  <a:schemeClr val="tx1"/>
                </a:solidFill>
                <a:latin typeface="Times New Roman" pitchFamily="18" charset="0"/>
                <a:cs typeface="Arial" charset="0"/>
              </a:defRPr>
            </a:lvl3pPr>
            <a:lvl4pPr marL="1600200" indent="-228600">
              <a:defRPr sz="2400">
                <a:solidFill>
                  <a:schemeClr val="tx1"/>
                </a:solidFill>
                <a:latin typeface="Times New Roman" pitchFamily="18" charset="0"/>
                <a:cs typeface="Arial" charset="0"/>
              </a:defRPr>
            </a:lvl4pPr>
            <a:lvl5pPr marL="2057400" indent="-22860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spcBef>
                <a:spcPct val="50000"/>
              </a:spcBef>
            </a:pPr>
            <a:r>
              <a:rPr lang="en-US" b="1" dirty="0" smtClean="0">
                <a:solidFill>
                  <a:schemeClr val="bg1"/>
                </a:solidFill>
                <a:latin typeface="Arial" pitchFamily="34" charset="0"/>
                <a:cs typeface="Arial" pitchFamily="34" charset="0"/>
              </a:rPr>
              <a:t>Hand wheel</a:t>
            </a:r>
            <a:endParaRPr lang="en-US" dirty="0">
              <a:solidFill>
                <a:schemeClr val="bg1"/>
              </a:solidFill>
              <a:latin typeface="Arial" pitchFamily="34" charset="0"/>
              <a:cs typeface="Arial" pitchFamily="34" charset="0"/>
            </a:endParaRPr>
          </a:p>
          <a:p>
            <a:pPr>
              <a:spcBef>
                <a:spcPct val="50000"/>
              </a:spcBef>
            </a:pPr>
            <a:endParaRPr lang="en-US" dirty="0">
              <a:solidFill>
                <a:schemeClr val="bg1"/>
              </a:solidFill>
              <a:latin typeface="Arial" pitchFamily="34" charset="0"/>
              <a:cs typeface="Arial" pitchFamily="34" charset="0"/>
            </a:endParaRPr>
          </a:p>
          <a:p>
            <a:pPr>
              <a:spcBef>
                <a:spcPct val="50000"/>
              </a:spcBef>
            </a:pPr>
            <a:r>
              <a:rPr lang="en-US" b="1" dirty="0" smtClean="0">
                <a:solidFill>
                  <a:schemeClr val="bg1"/>
                </a:solidFill>
                <a:latin typeface="Arial" pitchFamily="34" charset="0"/>
                <a:cs typeface="Arial" pitchFamily="34" charset="0"/>
              </a:rPr>
              <a:t>Yoke</a:t>
            </a:r>
            <a:endParaRPr lang="en-US" b="1" dirty="0">
              <a:solidFill>
                <a:schemeClr val="bg1"/>
              </a:solidFill>
              <a:latin typeface="Arial" pitchFamily="34" charset="0"/>
              <a:cs typeface="Arial" pitchFamily="34" charset="0"/>
            </a:endParaRPr>
          </a:p>
        </p:txBody>
      </p:sp>
      <p:sp>
        <p:nvSpPr>
          <p:cNvPr id="24584" name="Text Box 65"/>
          <p:cNvSpPr txBox="1">
            <a:spLocks noChangeArrowheads="1"/>
          </p:cNvSpPr>
          <p:nvPr/>
        </p:nvSpPr>
        <p:spPr bwMode="auto">
          <a:xfrm>
            <a:off x="6400800" y="3237186"/>
            <a:ext cx="22098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cs typeface="Arial" charset="0"/>
              </a:defRPr>
            </a:lvl1pPr>
            <a:lvl2pPr marL="742950" indent="-285750">
              <a:defRPr sz="2400">
                <a:solidFill>
                  <a:schemeClr val="tx1"/>
                </a:solidFill>
                <a:latin typeface="Times New Roman" pitchFamily="18" charset="0"/>
                <a:cs typeface="Arial" charset="0"/>
              </a:defRPr>
            </a:lvl2pPr>
            <a:lvl3pPr marL="1143000" indent="-228600">
              <a:defRPr sz="2400">
                <a:solidFill>
                  <a:schemeClr val="tx1"/>
                </a:solidFill>
                <a:latin typeface="Times New Roman" pitchFamily="18" charset="0"/>
                <a:cs typeface="Arial" charset="0"/>
              </a:defRPr>
            </a:lvl3pPr>
            <a:lvl4pPr marL="1600200" indent="-228600">
              <a:defRPr sz="2400">
                <a:solidFill>
                  <a:schemeClr val="tx1"/>
                </a:solidFill>
                <a:latin typeface="Times New Roman" pitchFamily="18" charset="0"/>
                <a:cs typeface="Arial" charset="0"/>
              </a:defRPr>
            </a:lvl4pPr>
            <a:lvl5pPr marL="2057400" indent="-22860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spcBef>
                <a:spcPct val="50000"/>
              </a:spcBef>
            </a:pPr>
            <a:r>
              <a:rPr lang="en-US" b="1" dirty="0" smtClean="0">
                <a:solidFill>
                  <a:schemeClr val="bg1"/>
                </a:solidFill>
                <a:latin typeface="Arial" pitchFamily="34" charset="0"/>
                <a:cs typeface="Arial" pitchFamily="34" charset="0"/>
              </a:rPr>
              <a:t>Packing retainer</a:t>
            </a:r>
          </a:p>
          <a:p>
            <a:pPr>
              <a:spcBef>
                <a:spcPct val="50000"/>
              </a:spcBef>
            </a:pPr>
            <a:endParaRPr lang="en-US" b="1" dirty="0" smtClean="0">
              <a:solidFill>
                <a:schemeClr val="bg1"/>
              </a:solidFill>
              <a:latin typeface="Arial" pitchFamily="34" charset="0"/>
              <a:cs typeface="Arial" pitchFamily="34" charset="0"/>
            </a:endParaRPr>
          </a:p>
          <a:p>
            <a:pPr>
              <a:spcBef>
                <a:spcPct val="50000"/>
              </a:spcBef>
            </a:pPr>
            <a:r>
              <a:rPr lang="en-US" b="1" dirty="0" smtClean="0">
                <a:solidFill>
                  <a:schemeClr val="bg1"/>
                </a:solidFill>
                <a:latin typeface="Arial" pitchFamily="34" charset="0"/>
                <a:cs typeface="Arial" pitchFamily="34" charset="0"/>
              </a:rPr>
              <a:t>Welded outlet</a:t>
            </a:r>
            <a:endParaRPr lang="en-US" b="1" dirty="0">
              <a:solidFill>
                <a:schemeClr val="bg1"/>
              </a:solidFill>
              <a:latin typeface="Arial" pitchFamily="34" charset="0"/>
              <a:cs typeface="Arial" pitchFamily="34" charset="0"/>
            </a:endParaRPr>
          </a:p>
        </p:txBody>
      </p:sp>
      <p:sp>
        <p:nvSpPr>
          <p:cNvPr id="24585" name="Text Box 71"/>
          <p:cNvSpPr txBox="1">
            <a:spLocks noChangeArrowheads="1"/>
          </p:cNvSpPr>
          <p:nvPr/>
        </p:nvSpPr>
        <p:spPr bwMode="auto">
          <a:xfrm>
            <a:off x="1600200" y="4830817"/>
            <a:ext cx="1143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cs typeface="Arial" charset="0"/>
              </a:defRPr>
            </a:lvl1pPr>
            <a:lvl2pPr marL="742950" indent="-285750">
              <a:defRPr sz="2400">
                <a:solidFill>
                  <a:schemeClr val="tx1"/>
                </a:solidFill>
                <a:latin typeface="Times New Roman" pitchFamily="18" charset="0"/>
                <a:cs typeface="Arial" charset="0"/>
              </a:defRPr>
            </a:lvl2pPr>
            <a:lvl3pPr marL="1143000" indent="-228600">
              <a:defRPr sz="2400">
                <a:solidFill>
                  <a:schemeClr val="tx1"/>
                </a:solidFill>
                <a:latin typeface="Times New Roman" pitchFamily="18" charset="0"/>
                <a:cs typeface="Arial" charset="0"/>
              </a:defRPr>
            </a:lvl3pPr>
            <a:lvl4pPr marL="1600200" indent="-228600">
              <a:defRPr sz="2400">
                <a:solidFill>
                  <a:schemeClr val="tx1"/>
                </a:solidFill>
                <a:latin typeface="Times New Roman" pitchFamily="18" charset="0"/>
                <a:cs typeface="Arial" charset="0"/>
              </a:defRPr>
            </a:lvl4pPr>
            <a:lvl5pPr marL="2057400" indent="-22860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spcBef>
                <a:spcPct val="50000"/>
              </a:spcBef>
            </a:pPr>
            <a:r>
              <a:rPr lang="en-US" b="1" dirty="0" smtClean="0">
                <a:solidFill>
                  <a:schemeClr val="bg1"/>
                </a:solidFill>
                <a:latin typeface="Arial" pitchFamily="34" charset="0"/>
                <a:cs typeface="Arial" pitchFamily="34" charset="0"/>
              </a:rPr>
              <a:t>Body</a:t>
            </a:r>
            <a:endParaRPr lang="en-US" dirty="0">
              <a:solidFill>
                <a:schemeClr val="bg1"/>
              </a:solidFill>
              <a:latin typeface="Arial" pitchFamily="34" charset="0"/>
              <a:cs typeface="Arial" pitchFamily="34" charset="0"/>
            </a:endParaRPr>
          </a:p>
        </p:txBody>
      </p:sp>
      <p:pic>
        <p:nvPicPr>
          <p:cNvPr id="24586" name="Picture 7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1905000"/>
            <a:ext cx="3381375" cy="406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90" name="Line 70"/>
          <p:cNvSpPr>
            <a:spLocks noChangeShapeType="1"/>
          </p:cNvSpPr>
          <p:nvPr/>
        </p:nvSpPr>
        <p:spPr bwMode="auto">
          <a:xfrm flipH="1" flipV="1">
            <a:off x="5181600" y="4724400"/>
            <a:ext cx="1219200" cy="2286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solidFill>
                <a:schemeClr val="bg1"/>
              </a:solidFill>
            </a:endParaRPr>
          </a:p>
        </p:txBody>
      </p:sp>
      <p:sp>
        <p:nvSpPr>
          <p:cNvPr id="17" name="Line 70"/>
          <p:cNvSpPr>
            <a:spLocks noChangeShapeType="1"/>
          </p:cNvSpPr>
          <p:nvPr/>
        </p:nvSpPr>
        <p:spPr bwMode="auto">
          <a:xfrm flipH="1" flipV="1">
            <a:off x="4666592" y="3485326"/>
            <a:ext cx="1734207"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solidFill>
                <a:schemeClr val="bg1"/>
              </a:solidFill>
            </a:endParaRPr>
          </a:p>
        </p:txBody>
      </p:sp>
      <p:sp>
        <p:nvSpPr>
          <p:cNvPr id="18" name="Line 70"/>
          <p:cNvSpPr>
            <a:spLocks noChangeShapeType="1"/>
          </p:cNvSpPr>
          <p:nvPr/>
        </p:nvSpPr>
        <p:spPr bwMode="auto">
          <a:xfrm flipV="1">
            <a:off x="1845879" y="2485696"/>
            <a:ext cx="1752600" cy="333703"/>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solidFill>
                <a:schemeClr val="bg1"/>
              </a:solidFill>
            </a:endParaRPr>
          </a:p>
        </p:txBody>
      </p:sp>
      <p:sp>
        <p:nvSpPr>
          <p:cNvPr id="19" name="Line 70"/>
          <p:cNvSpPr>
            <a:spLocks noChangeShapeType="1"/>
          </p:cNvSpPr>
          <p:nvPr/>
        </p:nvSpPr>
        <p:spPr bwMode="auto">
          <a:xfrm flipV="1">
            <a:off x="1731579" y="3432610"/>
            <a:ext cx="1981200" cy="505977"/>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solidFill>
                <a:schemeClr val="bg1"/>
              </a:solidFill>
            </a:endParaRPr>
          </a:p>
        </p:txBody>
      </p:sp>
      <p:sp>
        <p:nvSpPr>
          <p:cNvPr id="20" name="Line 70"/>
          <p:cNvSpPr>
            <a:spLocks noChangeShapeType="1"/>
          </p:cNvSpPr>
          <p:nvPr/>
        </p:nvSpPr>
        <p:spPr bwMode="auto">
          <a:xfrm flipV="1">
            <a:off x="2514600" y="4830817"/>
            <a:ext cx="1752600" cy="2286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solidFill>
                <a:schemeClr val="bg1"/>
              </a:solidFill>
            </a:endParaRPr>
          </a:p>
        </p:txBody>
      </p:sp>
    </p:spTree>
    <p:extLst>
      <p:ext uri="{BB962C8B-B14F-4D97-AF65-F5344CB8AC3E}">
        <p14:creationId xmlns:p14="http://schemas.microsoft.com/office/powerpoint/2010/main" val="1651493954"/>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5" name="Rectangle 11"/>
          <p:cNvSpPr>
            <a:spLocks noGrp="1" noChangeArrowheads="1"/>
          </p:cNvSpPr>
          <p:nvPr>
            <p:ph sz="quarter" idx="11"/>
          </p:nvPr>
        </p:nvSpPr>
        <p:spPr>
          <a:xfrm>
            <a:off x="4648200" y="1219200"/>
            <a:ext cx="4114800" cy="5029200"/>
          </a:xfrm>
        </p:spPr>
        <p:txBody>
          <a:bodyPr/>
          <a:lstStyle/>
          <a:p>
            <a:r>
              <a:rPr lang="en-US" dirty="0" smtClean="0"/>
              <a:t>The angle valves require the same capping can as the PRV</a:t>
            </a:r>
          </a:p>
          <a:p>
            <a:pPr lvl="1"/>
            <a:r>
              <a:rPr lang="en-US" dirty="0" smtClean="0"/>
              <a:t>Midland capping can #4 is the correct can to use</a:t>
            </a:r>
          </a:p>
          <a:p>
            <a:pPr lvl="1"/>
            <a:r>
              <a:rPr lang="en-US" dirty="0" smtClean="0"/>
              <a:t>The C-Kit capping can 24A1 is the correct can to use</a:t>
            </a:r>
          </a:p>
          <a:p>
            <a:r>
              <a:rPr lang="en-US" dirty="0" smtClean="0"/>
              <a:t>Note that two kits were able to be applied simultaneously using the bars inside the dome</a:t>
            </a:r>
          </a:p>
          <a:p>
            <a:pPr lvl="1"/>
            <a:r>
              <a:rPr lang="en-US" dirty="0" smtClean="0"/>
              <a:t>The Midland Emergency Response Kit (ERK) could also use the port openings to connect just as is currently done today</a:t>
            </a:r>
          </a:p>
          <a:p>
            <a:pPr lvl="1"/>
            <a:r>
              <a:rPr lang="en-US" dirty="0" smtClean="0"/>
              <a:t>If using the port openings, only one kit could be applied at a time</a:t>
            </a:r>
          </a:p>
        </p:txBody>
      </p:sp>
      <p:sp>
        <p:nvSpPr>
          <p:cNvPr id="61444" name="Rectangle 9"/>
          <p:cNvSpPr>
            <a:spLocks noGrp="1" noChangeArrowheads="1"/>
          </p:cNvSpPr>
          <p:nvPr>
            <p:ph type="title"/>
          </p:nvPr>
        </p:nvSpPr>
        <p:spPr/>
        <p:txBody>
          <a:bodyPr/>
          <a:lstStyle/>
          <a:p>
            <a:r>
              <a:rPr lang="en-US" dirty="0" smtClean="0"/>
              <a:t>Mounting Options for</a:t>
            </a:r>
            <a:br>
              <a:rPr lang="en-US" dirty="0" smtClean="0"/>
            </a:br>
            <a:r>
              <a:rPr lang="en-US" dirty="0" smtClean="0"/>
              <a:t>Emergency Kits</a:t>
            </a:r>
          </a:p>
        </p:txBody>
      </p:sp>
      <p:pic>
        <p:nvPicPr>
          <p:cNvPr id="61446" name="Picture 4" descr="ERK and C kit mount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286000"/>
            <a:ext cx="4343400" cy="325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75658805"/>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7" name="Rectangle 11"/>
          <p:cNvSpPr>
            <a:spLocks noGrp="1" noChangeArrowheads="1"/>
          </p:cNvSpPr>
          <p:nvPr>
            <p:ph sz="quarter" idx="11"/>
          </p:nvPr>
        </p:nvSpPr>
        <p:spPr>
          <a:xfrm>
            <a:off x="4953000" y="1524000"/>
            <a:ext cx="3352800" cy="4800600"/>
          </a:xfrm>
        </p:spPr>
        <p:txBody>
          <a:bodyPr/>
          <a:lstStyle/>
          <a:p>
            <a:r>
              <a:rPr lang="en-US" dirty="0" smtClean="0"/>
              <a:t>The bars are being used for the first 25 railcars that were in the service trial.  Other options could be considered </a:t>
            </a:r>
          </a:p>
          <a:p>
            <a:pPr lvl="1"/>
            <a:r>
              <a:rPr lang="en-US" dirty="0" smtClean="0"/>
              <a:t>Any new designs need to consider the “reach” of the C-Kit hooks</a:t>
            </a:r>
          </a:p>
          <a:p>
            <a:r>
              <a:rPr lang="en-US" dirty="0" smtClean="0"/>
              <a:t>The C-Kit will work in the port holes through the following:</a:t>
            </a:r>
          </a:p>
          <a:p>
            <a:pPr lvl="1"/>
            <a:r>
              <a:rPr lang="en-US" dirty="0" smtClean="0"/>
              <a:t>Unbolt one of the hooks</a:t>
            </a:r>
          </a:p>
          <a:p>
            <a:pPr lvl="1"/>
            <a:r>
              <a:rPr lang="en-US" dirty="0" smtClean="0"/>
              <a:t>Mount both hooks into port holes</a:t>
            </a:r>
          </a:p>
          <a:p>
            <a:pPr lvl="1"/>
            <a:r>
              <a:rPr lang="en-US" dirty="0" smtClean="0"/>
              <a:t>Re-attach the hook and tighten normally</a:t>
            </a:r>
          </a:p>
        </p:txBody>
      </p:sp>
      <p:sp>
        <p:nvSpPr>
          <p:cNvPr id="64516" name="Rectangle 9"/>
          <p:cNvSpPr>
            <a:spLocks noGrp="1" noChangeArrowheads="1"/>
          </p:cNvSpPr>
          <p:nvPr>
            <p:ph type="title"/>
          </p:nvPr>
        </p:nvSpPr>
        <p:spPr/>
        <p:txBody>
          <a:bodyPr/>
          <a:lstStyle/>
          <a:p>
            <a:r>
              <a:rPr lang="en-US" dirty="0" smtClean="0"/>
              <a:t>Mounting Options for</a:t>
            </a:r>
            <a:br>
              <a:rPr lang="en-US" dirty="0" smtClean="0"/>
            </a:br>
            <a:r>
              <a:rPr lang="en-US" dirty="0" smtClean="0"/>
              <a:t>Emergency Kits (cont.)</a:t>
            </a:r>
          </a:p>
        </p:txBody>
      </p:sp>
      <p:pic>
        <p:nvPicPr>
          <p:cNvPr id="64518" name="Picture 4" descr="ERK and C kit side vie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209800"/>
            <a:ext cx="4343400" cy="325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0545551"/>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9" name="Rectangle 12"/>
          <p:cNvSpPr>
            <a:spLocks noGrp="1" noChangeArrowheads="1"/>
          </p:cNvSpPr>
          <p:nvPr>
            <p:ph sz="quarter" idx="11"/>
          </p:nvPr>
        </p:nvSpPr>
        <p:spPr>
          <a:xfrm>
            <a:off x="4876800" y="1524000"/>
            <a:ext cx="3429000" cy="4495800"/>
          </a:xfrm>
        </p:spPr>
        <p:txBody>
          <a:bodyPr/>
          <a:lstStyle/>
          <a:p>
            <a:r>
              <a:rPr lang="en-US" dirty="0" smtClean="0"/>
              <a:t>With the four interior bars, the C-Kit hooks and the ERK tie bars have room to “find” the right spot to create a good connection for sealing over the capping can</a:t>
            </a:r>
          </a:p>
          <a:p>
            <a:r>
              <a:rPr lang="en-US" dirty="0" smtClean="0"/>
              <a:t>The bar does not interfere with the valves or the side of the protective housing</a:t>
            </a:r>
          </a:p>
        </p:txBody>
      </p:sp>
      <p:sp>
        <p:nvSpPr>
          <p:cNvPr id="62468" name="Rectangle 10"/>
          <p:cNvSpPr>
            <a:spLocks noGrp="1" noChangeArrowheads="1"/>
          </p:cNvSpPr>
          <p:nvPr>
            <p:ph type="title"/>
          </p:nvPr>
        </p:nvSpPr>
        <p:spPr/>
        <p:txBody>
          <a:bodyPr/>
          <a:lstStyle/>
          <a:p>
            <a:r>
              <a:rPr lang="en-US" dirty="0" smtClean="0"/>
              <a:t>Mounting Options for</a:t>
            </a:r>
            <a:br>
              <a:rPr lang="en-US" dirty="0" smtClean="0"/>
            </a:br>
            <a:r>
              <a:rPr lang="en-US" dirty="0" smtClean="0"/>
              <a:t>Emergency Kits (cont.)</a:t>
            </a:r>
          </a:p>
        </p:txBody>
      </p:sp>
      <p:pic>
        <p:nvPicPr>
          <p:cNvPr id="62470" name="Picture 4" descr="ERK and C kit close u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209800"/>
            <a:ext cx="4343400" cy="325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66241238"/>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3" name="Rectangle 11"/>
          <p:cNvSpPr>
            <a:spLocks noGrp="1" noChangeArrowheads="1"/>
          </p:cNvSpPr>
          <p:nvPr>
            <p:ph sz="quarter" idx="11"/>
          </p:nvPr>
        </p:nvSpPr>
        <p:spPr>
          <a:xfrm>
            <a:off x="3657600" y="1447800"/>
            <a:ext cx="5181600" cy="4800600"/>
          </a:xfrm>
        </p:spPr>
        <p:txBody>
          <a:bodyPr/>
          <a:lstStyle/>
          <a:p>
            <a:r>
              <a:rPr lang="en-US" dirty="0" smtClean="0"/>
              <a:t>The angle valve does not require hand wheel to be removed before capping with the Midland #4 can or the C-Kit 24A1 can</a:t>
            </a:r>
          </a:p>
          <a:p>
            <a:pPr lvl="1"/>
            <a:r>
              <a:rPr lang="en-US" dirty="0" smtClean="0"/>
              <a:t>Removal of hand wheel does make the application easier to accomplish</a:t>
            </a:r>
          </a:p>
          <a:p>
            <a:r>
              <a:rPr lang="en-US" dirty="0" smtClean="0"/>
              <a:t>The flange face plate also needs to be removed before capping</a:t>
            </a:r>
          </a:p>
          <a:p>
            <a:pPr lvl="1"/>
            <a:r>
              <a:rPr lang="en-US" dirty="0" smtClean="0"/>
              <a:t>Recommended practice to aid in removal of the flange is to apply a 1” pipe (as shown) to help pull out the flange plate</a:t>
            </a:r>
          </a:p>
          <a:p>
            <a:pPr lvl="1"/>
            <a:r>
              <a:rPr lang="en-US" dirty="0" smtClean="0"/>
              <a:t>The 1” pipe is not included in either the ERK or C-Kits and would need to be added</a:t>
            </a:r>
          </a:p>
          <a:p>
            <a:r>
              <a:rPr lang="en-US" dirty="0" smtClean="0"/>
              <a:t>Chain and plug do not need to be removed, wrap these around the valve to keep out of the way of the can</a:t>
            </a:r>
          </a:p>
        </p:txBody>
      </p:sp>
      <p:sp>
        <p:nvSpPr>
          <p:cNvPr id="63492" name="Rectangle 9"/>
          <p:cNvSpPr>
            <a:spLocks noGrp="1" noChangeArrowheads="1"/>
          </p:cNvSpPr>
          <p:nvPr>
            <p:ph type="title"/>
          </p:nvPr>
        </p:nvSpPr>
        <p:spPr/>
        <p:txBody>
          <a:bodyPr/>
          <a:lstStyle/>
          <a:p>
            <a:r>
              <a:rPr lang="en-US" dirty="0" smtClean="0"/>
              <a:t>Mounting Options for</a:t>
            </a:r>
            <a:br>
              <a:rPr lang="en-US" dirty="0" smtClean="0"/>
            </a:br>
            <a:r>
              <a:rPr lang="en-US" dirty="0" smtClean="0"/>
              <a:t>Emergency Kits (cont.)</a:t>
            </a:r>
          </a:p>
        </p:txBody>
      </p:sp>
      <p:pic>
        <p:nvPicPr>
          <p:cNvPr id="63494" name="Picture 4" descr="Angle Valve Close U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905000"/>
            <a:ext cx="268605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70462430"/>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1" name="Rectangle 3"/>
          <p:cNvSpPr>
            <a:spLocks noGrp="1" noChangeArrowheads="1"/>
          </p:cNvSpPr>
          <p:nvPr>
            <p:ph sz="quarter" idx="11"/>
          </p:nvPr>
        </p:nvSpPr>
        <p:spPr>
          <a:xfrm>
            <a:off x="5029200" y="1524000"/>
            <a:ext cx="3276600" cy="4495800"/>
          </a:xfrm>
        </p:spPr>
        <p:txBody>
          <a:bodyPr/>
          <a:lstStyle/>
          <a:p>
            <a:r>
              <a:rPr lang="en-US" dirty="0" smtClean="0"/>
              <a:t>The check valve is mechanically operated by the angle valve</a:t>
            </a:r>
          </a:p>
          <a:p>
            <a:pPr lvl="1"/>
            <a:r>
              <a:rPr lang="en-US" dirty="0" smtClean="0"/>
              <a:t>The check valve spring maintains positive seal on valve until pushed open by the angle valve stem</a:t>
            </a:r>
          </a:p>
          <a:p>
            <a:r>
              <a:rPr lang="en-US" dirty="0" smtClean="0"/>
              <a:t>Primary seals are below the pressure plate surface</a:t>
            </a:r>
          </a:p>
          <a:p>
            <a:r>
              <a:rPr lang="en-US" dirty="0" smtClean="0"/>
              <a:t>PRV rupture disc is mounted in the pressure plate</a:t>
            </a:r>
          </a:p>
          <a:p>
            <a:pPr lvl="1"/>
            <a:r>
              <a:rPr lang="en-US" dirty="0" smtClean="0"/>
              <a:t>Mounting is separate from PRV</a:t>
            </a:r>
          </a:p>
        </p:txBody>
      </p:sp>
      <p:sp>
        <p:nvSpPr>
          <p:cNvPr id="65540" name="Rectangle 2"/>
          <p:cNvSpPr>
            <a:spLocks noGrp="1" noChangeArrowheads="1"/>
          </p:cNvSpPr>
          <p:nvPr>
            <p:ph type="title"/>
          </p:nvPr>
        </p:nvSpPr>
        <p:spPr/>
        <p:txBody>
          <a:bodyPr/>
          <a:lstStyle/>
          <a:p>
            <a:r>
              <a:rPr lang="en-US" dirty="0" smtClean="0"/>
              <a:t>Side View of the NGRTC Assembly</a:t>
            </a:r>
          </a:p>
        </p:txBody>
      </p:sp>
      <p:pic>
        <p:nvPicPr>
          <p:cNvPr id="65542" name="Picture 4" descr="18inch_coverplate_closed_hor_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2209800"/>
            <a:ext cx="4232275" cy="327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3" name="Line 5"/>
          <p:cNvSpPr>
            <a:spLocks noChangeShapeType="1"/>
          </p:cNvSpPr>
          <p:nvPr/>
        </p:nvSpPr>
        <p:spPr bwMode="auto">
          <a:xfrm flipH="1">
            <a:off x="2057400" y="2590800"/>
            <a:ext cx="2971800" cy="16764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Tree>
    <p:extLst>
      <p:ext uri="{BB962C8B-B14F-4D97-AF65-F5344CB8AC3E}">
        <p14:creationId xmlns:p14="http://schemas.microsoft.com/office/powerpoint/2010/main" val="2791696645"/>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5" name="Rectangle 16"/>
          <p:cNvSpPr>
            <a:spLocks noGrp="1" noChangeArrowheads="1"/>
          </p:cNvSpPr>
          <p:nvPr>
            <p:ph sz="quarter" idx="11"/>
          </p:nvPr>
        </p:nvSpPr>
        <p:spPr>
          <a:xfrm>
            <a:off x="4038600" y="1409700"/>
            <a:ext cx="4495800" cy="4495800"/>
          </a:xfrm>
        </p:spPr>
        <p:txBody>
          <a:bodyPr/>
          <a:lstStyle/>
          <a:p>
            <a:r>
              <a:rPr lang="en-US" dirty="0" smtClean="0"/>
              <a:t>The A-718 angle valve operates the same as a current angle valve</a:t>
            </a:r>
          </a:p>
          <a:p>
            <a:pPr lvl="1"/>
            <a:r>
              <a:rPr lang="en-US" dirty="0" smtClean="0"/>
              <a:t>Left turn (counterclockwise to open) and right turn (clockwise to close)</a:t>
            </a:r>
          </a:p>
          <a:p>
            <a:r>
              <a:rPr lang="en-US" dirty="0" smtClean="0"/>
              <a:t>The stem is a descending stem so:</a:t>
            </a:r>
          </a:p>
          <a:p>
            <a:pPr lvl="1"/>
            <a:r>
              <a:rPr lang="en-US" dirty="0" smtClean="0"/>
              <a:t>The hand wheel will be at its highest point in the closed position </a:t>
            </a:r>
          </a:p>
          <a:p>
            <a:pPr lvl="1"/>
            <a:r>
              <a:rPr lang="en-US" dirty="0" smtClean="0"/>
              <a:t>The hand wheel will be at its lowest point in the open position</a:t>
            </a:r>
          </a:p>
          <a:p>
            <a:r>
              <a:rPr lang="en-US" dirty="0" smtClean="0"/>
              <a:t>The stem interacts with the check valve to push it open</a:t>
            </a:r>
          </a:p>
          <a:p>
            <a:r>
              <a:rPr lang="en-US" dirty="0" smtClean="0"/>
              <a:t>The check valve is the primary seal</a:t>
            </a:r>
          </a:p>
          <a:p>
            <a:r>
              <a:rPr lang="en-US" dirty="0" smtClean="0"/>
              <a:t>Both the check valve and angle valve have soft seats allowing better sealing</a:t>
            </a:r>
          </a:p>
        </p:txBody>
      </p:sp>
      <p:sp>
        <p:nvSpPr>
          <p:cNvPr id="66564" name="Rectangle 14"/>
          <p:cNvSpPr>
            <a:spLocks noGrp="1" noChangeArrowheads="1"/>
          </p:cNvSpPr>
          <p:nvPr>
            <p:ph type="title"/>
          </p:nvPr>
        </p:nvSpPr>
        <p:spPr/>
        <p:txBody>
          <a:bodyPr/>
          <a:lstStyle/>
          <a:p>
            <a:r>
              <a:rPr lang="en-US" dirty="0" smtClean="0"/>
              <a:t>NGRTC Valve Operation</a:t>
            </a:r>
          </a:p>
        </p:txBody>
      </p:sp>
      <p:pic>
        <p:nvPicPr>
          <p:cNvPr id="6656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2331" y="1638300"/>
            <a:ext cx="2827337"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66281152"/>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p:txBody>
          <a:bodyPr/>
          <a:lstStyle/>
          <a:p>
            <a:r>
              <a:rPr lang="en-US" dirty="0" smtClean="0"/>
              <a:t>Once an emergency kit has been used to secure a leak, the shipper will be required to obtain a one-time movement approval (OTMA) from the U.S. Department of Transportation if the tank car is going to continue to be moved. This is referred to as a temporary certificate in Canada.</a:t>
            </a:r>
            <a:endParaRPr lang="en-US" dirty="0"/>
          </a:p>
        </p:txBody>
      </p:sp>
      <p:sp>
        <p:nvSpPr>
          <p:cNvPr id="67588" name="Rectangle 6"/>
          <p:cNvSpPr>
            <a:spLocks noGrp="1" noChangeArrowheads="1"/>
          </p:cNvSpPr>
          <p:nvPr>
            <p:ph type="title"/>
          </p:nvPr>
        </p:nvSpPr>
        <p:spPr/>
        <p:txBody>
          <a:bodyPr/>
          <a:lstStyle/>
          <a:p>
            <a:r>
              <a:rPr lang="en-US" dirty="0" smtClean="0"/>
              <a:t>Movement Requirements</a:t>
            </a:r>
          </a:p>
        </p:txBody>
      </p:sp>
    </p:spTree>
    <p:extLst>
      <p:ext uri="{BB962C8B-B14F-4D97-AF65-F5344CB8AC3E}">
        <p14:creationId xmlns:p14="http://schemas.microsoft.com/office/powerpoint/2010/main" val="3511533812"/>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2" name="Rectangle 51"/>
          <p:cNvSpPr>
            <a:spLocks noChangeArrowheads="1"/>
          </p:cNvSpPr>
          <p:nvPr/>
        </p:nvSpPr>
        <p:spPr bwMode="auto">
          <a:xfrm>
            <a:off x="692150" y="619125"/>
            <a:ext cx="7818438" cy="115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68613" name="Rectangle 53"/>
          <p:cNvSpPr>
            <a:spLocks noChangeArrowheads="1"/>
          </p:cNvSpPr>
          <p:nvPr/>
        </p:nvSpPr>
        <p:spPr bwMode="auto">
          <a:xfrm>
            <a:off x="384175" y="233363"/>
            <a:ext cx="3170238" cy="40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68614" name="Rectangle 58"/>
          <p:cNvSpPr>
            <a:spLocks noChangeArrowheads="1"/>
          </p:cNvSpPr>
          <p:nvPr/>
        </p:nvSpPr>
        <p:spPr bwMode="auto">
          <a:xfrm>
            <a:off x="1600200" y="1143000"/>
            <a:ext cx="6019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wrap="none" anchor="ctr"/>
          <a:lstStyle/>
          <a:p>
            <a:pPr algn="ctr"/>
            <a:endParaRPr lang="en-US" sz="3600" b="1" dirty="0">
              <a:solidFill>
                <a:srgbClr val="CCFFFF"/>
              </a:solidFill>
            </a:endParaRPr>
          </a:p>
        </p:txBody>
      </p:sp>
      <p:sp>
        <p:nvSpPr>
          <p:cNvPr id="68615" name="Rectangle 59"/>
          <p:cNvSpPr>
            <a:spLocks noChangeArrowheads="1"/>
          </p:cNvSpPr>
          <p:nvPr/>
        </p:nvSpPr>
        <p:spPr bwMode="auto">
          <a:xfrm>
            <a:off x="2362200" y="2667000"/>
            <a:ext cx="4267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sz="2800" dirty="0">
              <a:solidFill>
                <a:srgbClr val="FFFF00"/>
              </a:solidFill>
            </a:endParaRPr>
          </a:p>
          <a:p>
            <a:pPr algn="ctr"/>
            <a:endParaRPr lang="en-US" sz="2800" dirty="0">
              <a:solidFill>
                <a:srgbClr val="FFFF00"/>
              </a:solidFill>
            </a:endParaRPr>
          </a:p>
          <a:p>
            <a:pPr algn="ctr"/>
            <a:endParaRPr lang="en-US" sz="2800" dirty="0">
              <a:solidFill>
                <a:srgbClr val="FFFF00"/>
              </a:solidFill>
            </a:endParaRPr>
          </a:p>
          <a:p>
            <a:pPr algn="ctr"/>
            <a:endParaRPr lang="en-US" sz="2800" dirty="0">
              <a:solidFill>
                <a:srgbClr val="FFFF00"/>
              </a:solidFill>
            </a:endParaRPr>
          </a:p>
        </p:txBody>
      </p:sp>
      <p:sp>
        <p:nvSpPr>
          <p:cNvPr id="68617" name="Rectangle 12"/>
          <p:cNvSpPr>
            <a:spLocks noGrp="1" noChangeArrowheads="1"/>
          </p:cNvSpPr>
          <p:nvPr>
            <p:ph sz="quarter" idx="11"/>
          </p:nvPr>
        </p:nvSpPr>
        <p:spPr/>
        <p:txBody>
          <a:bodyPr/>
          <a:lstStyle/>
          <a:p>
            <a:pPr>
              <a:spcBef>
                <a:spcPts val="600"/>
              </a:spcBef>
              <a:spcAft>
                <a:spcPts val="600"/>
              </a:spcAft>
            </a:pPr>
            <a:r>
              <a:rPr lang="en-US" dirty="0" smtClean="0"/>
              <a:t>Class will be divided into groups</a:t>
            </a:r>
          </a:p>
          <a:p>
            <a:pPr>
              <a:spcBef>
                <a:spcPts val="600"/>
              </a:spcBef>
              <a:spcAft>
                <a:spcPts val="600"/>
              </a:spcAft>
            </a:pPr>
            <a:r>
              <a:rPr lang="en-US" dirty="0" smtClean="0"/>
              <a:t>Apply C-Kit and Midland kit to the NGRTC Dome</a:t>
            </a:r>
          </a:p>
          <a:p>
            <a:pPr>
              <a:spcBef>
                <a:spcPts val="600"/>
              </a:spcBef>
              <a:spcAft>
                <a:spcPts val="600"/>
              </a:spcAft>
            </a:pPr>
            <a:r>
              <a:rPr lang="en-US" dirty="0" smtClean="0"/>
              <a:t>Each practice dome does have a leak point, rigged with air</a:t>
            </a:r>
          </a:p>
        </p:txBody>
      </p:sp>
      <p:sp>
        <p:nvSpPr>
          <p:cNvPr id="68616" name="Rectangle 11"/>
          <p:cNvSpPr>
            <a:spLocks noGrp="1" noChangeArrowheads="1"/>
          </p:cNvSpPr>
          <p:nvPr>
            <p:ph type="title"/>
          </p:nvPr>
        </p:nvSpPr>
        <p:spPr/>
        <p:txBody>
          <a:bodyPr/>
          <a:lstStyle/>
          <a:p>
            <a:r>
              <a:rPr lang="en-US" dirty="0" smtClean="0"/>
              <a:t>Hands On C- Kit </a:t>
            </a:r>
          </a:p>
        </p:txBody>
      </p:sp>
    </p:spTree>
    <p:extLst>
      <p:ext uri="{BB962C8B-B14F-4D97-AF65-F5344CB8AC3E}">
        <p14:creationId xmlns:p14="http://schemas.microsoft.com/office/powerpoint/2010/main" val="844118658"/>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p:txBody>
          <a:bodyPr/>
          <a:lstStyle/>
          <a:p>
            <a:pPr>
              <a:spcBef>
                <a:spcPts val="600"/>
              </a:spcBef>
              <a:spcAft>
                <a:spcPts val="600"/>
              </a:spcAft>
            </a:pPr>
            <a:r>
              <a:rPr lang="en-US" dirty="0"/>
              <a:t>Inspect </a:t>
            </a:r>
            <a:r>
              <a:rPr lang="en-US" dirty="0" smtClean="0"/>
              <a:t>Viton® </a:t>
            </a:r>
            <a:r>
              <a:rPr lang="en-US" dirty="0"/>
              <a:t>gasket prior to use</a:t>
            </a:r>
          </a:p>
          <a:p>
            <a:pPr>
              <a:spcBef>
                <a:spcPts val="600"/>
              </a:spcBef>
              <a:spcAft>
                <a:spcPts val="600"/>
              </a:spcAft>
            </a:pPr>
            <a:r>
              <a:rPr lang="en-US" dirty="0"/>
              <a:t>Look for cuts, nicks, abrasions</a:t>
            </a:r>
          </a:p>
          <a:p>
            <a:pPr>
              <a:spcBef>
                <a:spcPts val="600"/>
              </a:spcBef>
              <a:spcAft>
                <a:spcPts val="600"/>
              </a:spcAft>
            </a:pPr>
            <a:r>
              <a:rPr lang="en-US" dirty="0"/>
              <a:t>Inspect gasket before storage for manufacturer defects</a:t>
            </a:r>
          </a:p>
          <a:p>
            <a:pPr>
              <a:spcBef>
                <a:spcPts val="600"/>
              </a:spcBef>
              <a:spcAft>
                <a:spcPts val="600"/>
              </a:spcAft>
            </a:pPr>
            <a:r>
              <a:rPr lang="en-US" dirty="0"/>
              <a:t>Gasket has a </a:t>
            </a:r>
            <a:r>
              <a:rPr lang="en-US" dirty="0" smtClean="0"/>
              <a:t>4-year </a:t>
            </a:r>
            <a:r>
              <a:rPr lang="en-US" dirty="0"/>
              <a:t>shelf </a:t>
            </a:r>
            <a:r>
              <a:rPr lang="en-US" dirty="0" smtClean="0"/>
              <a:t>life</a:t>
            </a:r>
          </a:p>
          <a:p>
            <a:pPr>
              <a:spcBef>
                <a:spcPts val="600"/>
              </a:spcBef>
              <a:spcAft>
                <a:spcPts val="600"/>
              </a:spcAft>
            </a:pPr>
            <a:r>
              <a:rPr lang="en-US" dirty="0" smtClean="0"/>
              <a:t>Also inspect hood for damage to sealing surface or where the gasket is installed</a:t>
            </a:r>
            <a:endParaRPr lang="en-US" dirty="0"/>
          </a:p>
          <a:p>
            <a:pPr>
              <a:spcBef>
                <a:spcPts val="600"/>
              </a:spcBef>
              <a:spcAft>
                <a:spcPts val="600"/>
              </a:spcAft>
            </a:pPr>
            <a:r>
              <a:rPr lang="en-US" dirty="0" smtClean="0"/>
              <a:t>Indian Springs is one known manufacturer</a:t>
            </a:r>
            <a:endParaRPr lang="en-US" dirty="0"/>
          </a:p>
        </p:txBody>
      </p:sp>
      <p:sp>
        <p:nvSpPr>
          <p:cNvPr id="3" name="Title 2"/>
          <p:cNvSpPr>
            <a:spLocks noGrp="1"/>
          </p:cNvSpPr>
          <p:nvPr>
            <p:ph type="title"/>
          </p:nvPr>
        </p:nvSpPr>
        <p:spPr/>
        <p:txBody>
          <a:bodyPr/>
          <a:lstStyle/>
          <a:p>
            <a:r>
              <a:rPr lang="en-US" dirty="0" smtClean="0"/>
              <a:t>Gasket Inspection and Replacement</a:t>
            </a:r>
            <a:endParaRPr lang="en-US" dirty="0"/>
          </a:p>
        </p:txBody>
      </p:sp>
    </p:spTree>
    <p:extLst>
      <p:ext uri="{BB962C8B-B14F-4D97-AF65-F5344CB8AC3E}">
        <p14:creationId xmlns:p14="http://schemas.microsoft.com/office/powerpoint/2010/main" val="2929988977"/>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6" name="Rectangle 51"/>
          <p:cNvSpPr>
            <a:spLocks noChangeArrowheads="1"/>
          </p:cNvSpPr>
          <p:nvPr/>
        </p:nvSpPr>
        <p:spPr bwMode="auto">
          <a:xfrm>
            <a:off x="692150" y="619125"/>
            <a:ext cx="7818438" cy="115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69637" name="Rectangle 53"/>
          <p:cNvSpPr>
            <a:spLocks noChangeArrowheads="1"/>
          </p:cNvSpPr>
          <p:nvPr/>
        </p:nvSpPr>
        <p:spPr bwMode="auto">
          <a:xfrm>
            <a:off x="384175" y="233363"/>
            <a:ext cx="3170238" cy="40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69638" name="Rectangle 58"/>
          <p:cNvSpPr>
            <a:spLocks noChangeArrowheads="1"/>
          </p:cNvSpPr>
          <p:nvPr/>
        </p:nvSpPr>
        <p:spPr bwMode="auto">
          <a:xfrm>
            <a:off x="1600200" y="1143000"/>
            <a:ext cx="6019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wrap="none" anchor="ctr"/>
          <a:lstStyle/>
          <a:p>
            <a:pPr algn="ctr"/>
            <a:endParaRPr lang="en-US" sz="3600" b="1" dirty="0">
              <a:solidFill>
                <a:srgbClr val="CCFFFF"/>
              </a:solidFill>
            </a:endParaRPr>
          </a:p>
          <a:p>
            <a:pPr algn="ctr"/>
            <a:endParaRPr lang="en-US" sz="3600" b="1" dirty="0">
              <a:solidFill>
                <a:srgbClr val="CCFFFF"/>
              </a:solidFill>
            </a:endParaRPr>
          </a:p>
          <a:p>
            <a:pPr algn="ctr"/>
            <a:endParaRPr lang="en-US" sz="4000" dirty="0">
              <a:solidFill>
                <a:srgbClr val="CCFFFF"/>
              </a:solidFill>
            </a:endParaRPr>
          </a:p>
        </p:txBody>
      </p:sp>
      <p:sp>
        <p:nvSpPr>
          <p:cNvPr id="69639" name="Rectangle 59"/>
          <p:cNvSpPr>
            <a:spLocks noChangeArrowheads="1"/>
          </p:cNvSpPr>
          <p:nvPr/>
        </p:nvSpPr>
        <p:spPr bwMode="auto">
          <a:xfrm>
            <a:off x="2362200" y="2667000"/>
            <a:ext cx="4267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sz="2800" dirty="0">
              <a:solidFill>
                <a:srgbClr val="FFFF00"/>
              </a:solidFill>
            </a:endParaRPr>
          </a:p>
          <a:p>
            <a:pPr algn="ctr"/>
            <a:endParaRPr lang="en-US" sz="2800" dirty="0">
              <a:solidFill>
                <a:srgbClr val="FFFF00"/>
              </a:solidFill>
            </a:endParaRPr>
          </a:p>
          <a:p>
            <a:pPr algn="ctr"/>
            <a:endParaRPr lang="en-US" sz="2800" dirty="0">
              <a:solidFill>
                <a:srgbClr val="FFFF00"/>
              </a:solidFill>
            </a:endParaRPr>
          </a:p>
          <a:p>
            <a:pPr algn="ctr"/>
            <a:endParaRPr lang="en-US" sz="2800" dirty="0">
              <a:solidFill>
                <a:srgbClr val="FFFF00"/>
              </a:solidFill>
            </a:endParaRPr>
          </a:p>
        </p:txBody>
      </p:sp>
      <p:sp>
        <p:nvSpPr>
          <p:cNvPr id="69641" name="Rectangle 16"/>
          <p:cNvSpPr>
            <a:spLocks noGrp="1" noChangeArrowheads="1"/>
          </p:cNvSpPr>
          <p:nvPr>
            <p:ph sz="quarter" idx="11"/>
          </p:nvPr>
        </p:nvSpPr>
        <p:spPr/>
        <p:txBody>
          <a:bodyPr/>
          <a:lstStyle/>
          <a:p>
            <a:pPr>
              <a:spcBef>
                <a:spcPts val="600"/>
              </a:spcBef>
              <a:spcAft>
                <a:spcPts val="600"/>
              </a:spcAft>
            </a:pPr>
            <a:r>
              <a:rPr lang="en-US" dirty="0" smtClean="0"/>
              <a:t>Experience - lessons learned</a:t>
            </a:r>
          </a:p>
          <a:p>
            <a:pPr>
              <a:spcBef>
                <a:spcPts val="600"/>
              </a:spcBef>
              <a:spcAft>
                <a:spcPts val="600"/>
              </a:spcAft>
            </a:pPr>
            <a:r>
              <a:rPr lang="en-US" dirty="0" smtClean="0"/>
              <a:t>Training - sharing</a:t>
            </a:r>
          </a:p>
          <a:p>
            <a:pPr>
              <a:spcBef>
                <a:spcPts val="600"/>
              </a:spcBef>
              <a:spcAft>
                <a:spcPts val="600"/>
              </a:spcAft>
            </a:pPr>
            <a:r>
              <a:rPr lang="en-US" dirty="0" smtClean="0"/>
              <a:t>Adaptation</a:t>
            </a:r>
          </a:p>
        </p:txBody>
      </p:sp>
      <p:sp>
        <p:nvSpPr>
          <p:cNvPr id="69640" name="Rectangle 12"/>
          <p:cNvSpPr>
            <a:spLocks noGrp="1" noChangeArrowheads="1"/>
          </p:cNvSpPr>
          <p:nvPr>
            <p:ph type="title"/>
          </p:nvPr>
        </p:nvSpPr>
        <p:spPr/>
        <p:txBody>
          <a:bodyPr/>
          <a:lstStyle/>
          <a:p>
            <a:r>
              <a:rPr lang="en-US" dirty="0" smtClean="0"/>
              <a:t>WHAT DID WE COVER?</a:t>
            </a:r>
          </a:p>
        </p:txBody>
      </p:sp>
    </p:spTree>
    <p:extLst>
      <p:ext uri="{BB962C8B-B14F-4D97-AF65-F5344CB8AC3E}">
        <p14:creationId xmlns:p14="http://schemas.microsoft.com/office/powerpoint/2010/main" val="289393602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6" name="Rectangle 20"/>
          <p:cNvSpPr>
            <a:spLocks noGrp="1" noChangeArrowheads="1"/>
          </p:cNvSpPr>
          <p:nvPr>
            <p:ph type="title"/>
          </p:nvPr>
        </p:nvSpPr>
        <p:spPr/>
        <p:txBody>
          <a:bodyPr/>
          <a:lstStyle/>
          <a:p>
            <a:r>
              <a:rPr lang="en-US" dirty="0" smtClean="0"/>
              <a:t>ACF Angle Valve (cont.)</a:t>
            </a:r>
          </a:p>
        </p:txBody>
      </p:sp>
      <p:sp>
        <p:nvSpPr>
          <p:cNvPr id="25604" name="Rectangle 58"/>
          <p:cNvSpPr>
            <a:spLocks noChangeArrowheads="1"/>
          </p:cNvSpPr>
          <p:nvPr/>
        </p:nvSpPr>
        <p:spPr bwMode="auto">
          <a:xfrm>
            <a:off x="1600200" y="1143000"/>
            <a:ext cx="6019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wrap="none" anchor="ctr"/>
          <a:lstStyle/>
          <a:p>
            <a:pPr algn="ctr"/>
            <a:endParaRPr lang="en-US" sz="3600" b="1" dirty="0">
              <a:solidFill>
                <a:srgbClr val="CCFFFF"/>
              </a:solidFill>
            </a:endParaRPr>
          </a:p>
        </p:txBody>
      </p:sp>
      <p:sp>
        <p:nvSpPr>
          <p:cNvPr id="25605" name="Rectangle 59"/>
          <p:cNvSpPr>
            <a:spLocks noChangeArrowheads="1"/>
          </p:cNvSpPr>
          <p:nvPr/>
        </p:nvSpPr>
        <p:spPr bwMode="auto">
          <a:xfrm>
            <a:off x="2362200" y="2667000"/>
            <a:ext cx="4267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sz="2800" dirty="0">
              <a:solidFill>
                <a:srgbClr val="FFFF00"/>
              </a:solidFill>
            </a:endParaRPr>
          </a:p>
          <a:p>
            <a:pPr algn="ctr"/>
            <a:endParaRPr lang="en-US" sz="2800" dirty="0">
              <a:solidFill>
                <a:srgbClr val="FFFF00"/>
              </a:solidFill>
            </a:endParaRPr>
          </a:p>
          <a:p>
            <a:pPr algn="ctr"/>
            <a:endParaRPr lang="en-US" sz="2800" dirty="0">
              <a:solidFill>
                <a:srgbClr val="FFFF00"/>
              </a:solidFill>
            </a:endParaRPr>
          </a:p>
          <a:p>
            <a:pPr algn="ctr"/>
            <a:endParaRPr lang="en-US" sz="2800" dirty="0">
              <a:solidFill>
                <a:srgbClr val="FFFF00"/>
              </a:solidFill>
            </a:endParaRPr>
          </a:p>
        </p:txBody>
      </p:sp>
      <p:pic>
        <p:nvPicPr>
          <p:cNvPr id="25607" name="Picture 7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2209800"/>
            <a:ext cx="5076825"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8" name="Line 68"/>
          <p:cNvSpPr>
            <a:spLocks noChangeShapeType="1"/>
          </p:cNvSpPr>
          <p:nvPr/>
        </p:nvSpPr>
        <p:spPr bwMode="auto">
          <a:xfrm flipH="1">
            <a:off x="5181600" y="2438400"/>
            <a:ext cx="838200" cy="0"/>
          </a:xfrm>
          <a:prstGeom prst="line">
            <a:avLst/>
          </a:prstGeom>
          <a:noFill/>
          <a:ln w="57150">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25609" name="Line 69"/>
          <p:cNvSpPr>
            <a:spLocks noChangeShapeType="1"/>
          </p:cNvSpPr>
          <p:nvPr/>
        </p:nvSpPr>
        <p:spPr bwMode="auto">
          <a:xfrm flipH="1" flipV="1">
            <a:off x="4495800" y="3048000"/>
            <a:ext cx="1676400" cy="228600"/>
          </a:xfrm>
          <a:prstGeom prst="line">
            <a:avLst/>
          </a:prstGeom>
          <a:noFill/>
          <a:ln w="57150">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25610" name="Line 70"/>
          <p:cNvSpPr>
            <a:spLocks noChangeShapeType="1"/>
          </p:cNvSpPr>
          <p:nvPr/>
        </p:nvSpPr>
        <p:spPr bwMode="auto">
          <a:xfrm flipH="1">
            <a:off x="4419600" y="3962400"/>
            <a:ext cx="1905000" cy="152400"/>
          </a:xfrm>
          <a:prstGeom prst="line">
            <a:avLst/>
          </a:prstGeom>
          <a:noFill/>
          <a:ln w="57150">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25611" name="Line 71"/>
          <p:cNvSpPr>
            <a:spLocks noChangeShapeType="1"/>
          </p:cNvSpPr>
          <p:nvPr/>
        </p:nvSpPr>
        <p:spPr bwMode="auto">
          <a:xfrm flipH="1">
            <a:off x="4800600" y="4876800"/>
            <a:ext cx="1600200" cy="0"/>
          </a:xfrm>
          <a:prstGeom prst="line">
            <a:avLst/>
          </a:prstGeom>
          <a:noFill/>
          <a:ln w="57150">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25612" name="Line 72"/>
          <p:cNvSpPr>
            <a:spLocks noChangeShapeType="1"/>
          </p:cNvSpPr>
          <p:nvPr/>
        </p:nvSpPr>
        <p:spPr bwMode="auto">
          <a:xfrm>
            <a:off x="1752600" y="5791200"/>
            <a:ext cx="2590800" cy="0"/>
          </a:xfrm>
          <a:prstGeom prst="line">
            <a:avLst/>
          </a:prstGeom>
          <a:noFill/>
          <a:ln w="57150">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25613" name="Text Box 62"/>
          <p:cNvSpPr txBox="1">
            <a:spLocks noChangeArrowheads="1"/>
          </p:cNvSpPr>
          <p:nvPr/>
        </p:nvSpPr>
        <p:spPr bwMode="auto">
          <a:xfrm>
            <a:off x="6019800" y="2133600"/>
            <a:ext cx="27432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cs typeface="Arial" charset="0"/>
              </a:defRPr>
            </a:lvl1pPr>
            <a:lvl2pPr marL="742950" indent="-285750">
              <a:defRPr sz="2400">
                <a:solidFill>
                  <a:schemeClr val="tx1"/>
                </a:solidFill>
                <a:latin typeface="Times New Roman" pitchFamily="18" charset="0"/>
                <a:cs typeface="Arial" charset="0"/>
              </a:defRPr>
            </a:lvl2pPr>
            <a:lvl3pPr marL="1143000" indent="-228600">
              <a:defRPr sz="2400">
                <a:solidFill>
                  <a:schemeClr val="tx1"/>
                </a:solidFill>
                <a:latin typeface="Times New Roman" pitchFamily="18" charset="0"/>
                <a:cs typeface="Arial" charset="0"/>
              </a:defRPr>
            </a:lvl3pPr>
            <a:lvl4pPr marL="1600200" indent="-228600">
              <a:defRPr sz="2400">
                <a:solidFill>
                  <a:schemeClr val="tx1"/>
                </a:solidFill>
                <a:latin typeface="Times New Roman" pitchFamily="18" charset="0"/>
                <a:cs typeface="Arial" charset="0"/>
              </a:defRPr>
            </a:lvl4pPr>
            <a:lvl5pPr marL="2057400" indent="-22860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spcBef>
                <a:spcPct val="50000"/>
              </a:spcBef>
            </a:pPr>
            <a:r>
              <a:rPr lang="en-US" sz="2000" b="1" dirty="0" smtClean="0">
                <a:solidFill>
                  <a:schemeClr val="bg1"/>
                </a:solidFill>
                <a:latin typeface="Arial" pitchFamily="34" charset="0"/>
                <a:cs typeface="Arial" pitchFamily="34" charset="0"/>
              </a:rPr>
              <a:t>Yoke &amp; hand wheel missing</a:t>
            </a:r>
            <a:endParaRPr lang="en-US" sz="2000" b="1" dirty="0">
              <a:solidFill>
                <a:schemeClr val="bg1"/>
              </a:solidFill>
              <a:latin typeface="Arial" pitchFamily="34" charset="0"/>
              <a:cs typeface="Arial" pitchFamily="34" charset="0"/>
            </a:endParaRPr>
          </a:p>
        </p:txBody>
      </p:sp>
      <p:sp>
        <p:nvSpPr>
          <p:cNvPr id="25614" name="Text Box 63"/>
          <p:cNvSpPr txBox="1">
            <a:spLocks noChangeArrowheads="1"/>
          </p:cNvSpPr>
          <p:nvPr/>
        </p:nvSpPr>
        <p:spPr bwMode="auto">
          <a:xfrm>
            <a:off x="6172200" y="3040063"/>
            <a:ext cx="1752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cs typeface="Arial" charset="0"/>
              </a:defRPr>
            </a:lvl1pPr>
            <a:lvl2pPr marL="742950" indent="-285750">
              <a:defRPr sz="2400">
                <a:solidFill>
                  <a:schemeClr val="tx1"/>
                </a:solidFill>
                <a:latin typeface="Times New Roman" pitchFamily="18" charset="0"/>
                <a:cs typeface="Arial" charset="0"/>
              </a:defRPr>
            </a:lvl2pPr>
            <a:lvl3pPr marL="1143000" indent="-228600">
              <a:defRPr sz="2400">
                <a:solidFill>
                  <a:schemeClr val="tx1"/>
                </a:solidFill>
                <a:latin typeface="Times New Roman" pitchFamily="18" charset="0"/>
                <a:cs typeface="Arial" charset="0"/>
              </a:defRPr>
            </a:lvl3pPr>
            <a:lvl4pPr marL="1600200" indent="-228600">
              <a:defRPr sz="2400">
                <a:solidFill>
                  <a:schemeClr val="tx1"/>
                </a:solidFill>
                <a:latin typeface="Times New Roman" pitchFamily="18" charset="0"/>
                <a:cs typeface="Arial" charset="0"/>
              </a:defRPr>
            </a:lvl4pPr>
            <a:lvl5pPr marL="2057400" indent="-22860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spcBef>
                <a:spcPct val="50000"/>
              </a:spcBef>
            </a:pPr>
            <a:r>
              <a:rPr lang="en-US" sz="2000" b="1" dirty="0" smtClean="0">
                <a:solidFill>
                  <a:schemeClr val="bg1"/>
                </a:solidFill>
                <a:latin typeface="Arial" pitchFamily="34" charset="0"/>
                <a:cs typeface="Arial" pitchFamily="34" charset="0"/>
              </a:rPr>
              <a:t>Stem</a:t>
            </a:r>
            <a:endParaRPr lang="en-US" sz="2000" b="1" dirty="0">
              <a:solidFill>
                <a:schemeClr val="bg1"/>
              </a:solidFill>
              <a:latin typeface="Arial" pitchFamily="34" charset="0"/>
              <a:cs typeface="Arial" pitchFamily="34" charset="0"/>
            </a:endParaRPr>
          </a:p>
        </p:txBody>
      </p:sp>
      <p:sp>
        <p:nvSpPr>
          <p:cNvPr id="25615" name="Text Box 64"/>
          <p:cNvSpPr txBox="1">
            <a:spLocks noChangeArrowheads="1"/>
          </p:cNvSpPr>
          <p:nvPr/>
        </p:nvSpPr>
        <p:spPr bwMode="auto">
          <a:xfrm>
            <a:off x="6324600" y="3810000"/>
            <a:ext cx="1981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cs typeface="Arial" charset="0"/>
              </a:defRPr>
            </a:lvl1pPr>
            <a:lvl2pPr marL="742950" indent="-285750">
              <a:defRPr sz="2400">
                <a:solidFill>
                  <a:schemeClr val="tx1"/>
                </a:solidFill>
                <a:latin typeface="Times New Roman" pitchFamily="18" charset="0"/>
                <a:cs typeface="Arial" charset="0"/>
              </a:defRPr>
            </a:lvl2pPr>
            <a:lvl3pPr marL="1143000" indent="-228600">
              <a:defRPr sz="2400">
                <a:solidFill>
                  <a:schemeClr val="tx1"/>
                </a:solidFill>
                <a:latin typeface="Times New Roman" pitchFamily="18" charset="0"/>
                <a:cs typeface="Arial" charset="0"/>
              </a:defRPr>
            </a:lvl3pPr>
            <a:lvl4pPr marL="1600200" indent="-228600">
              <a:defRPr sz="2400">
                <a:solidFill>
                  <a:schemeClr val="tx1"/>
                </a:solidFill>
                <a:latin typeface="Times New Roman" pitchFamily="18" charset="0"/>
                <a:cs typeface="Arial" charset="0"/>
              </a:defRPr>
            </a:lvl4pPr>
            <a:lvl5pPr marL="2057400" indent="-22860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spcBef>
                <a:spcPct val="50000"/>
              </a:spcBef>
            </a:pPr>
            <a:r>
              <a:rPr lang="en-US" sz="2000" b="1" dirty="0" smtClean="0">
                <a:solidFill>
                  <a:schemeClr val="bg1"/>
                </a:solidFill>
                <a:latin typeface="Arial" pitchFamily="34" charset="0"/>
                <a:cs typeface="Arial" pitchFamily="34" charset="0"/>
              </a:rPr>
              <a:t>Packing</a:t>
            </a:r>
            <a:endParaRPr lang="en-US" sz="2000" dirty="0">
              <a:solidFill>
                <a:schemeClr val="bg1"/>
              </a:solidFill>
              <a:latin typeface="Arial" pitchFamily="34" charset="0"/>
              <a:cs typeface="Arial" pitchFamily="34" charset="0"/>
            </a:endParaRPr>
          </a:p>
        </p:txBody>
      </p:sp>
      <p:sp>
        <p:nvSpPr>
          <p:cNvPr id="25616" name="Text Box 66"/>
          <p:cNvSpPr txBox="1">
            <a:spLocks noChangeArrowheads="1"/>
          </p:cNvSpPr>
          <p:nvPr/>
        </p:nvSpPr>
        <p:spPr bwMode="auto">
          <a:xfrm>
            <a:off x="6400800" y="4724400"/>
            <a:ext cx="1752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cs typeface="Arial" charset="0"/>
              </a:defRPr>
            </a:lvl1pPr>
            <a:lvl2pPr marL="742950" indent="-285750">
              <a:defRPr sz="2400">
                <a:solidFill>
                  <a:schemeClr val="tx1"/>
                </a:solidFill>
                <a:latin typeface="Times New Roman" pitchFamily="18" charset="0"/>
                <a:cs typeface="Arial" charset="0"/>
              </a:defRPr>
            </a:lvl2pPr>
            <a:lvl3pPr marL="1143000" indent="-228600">
              <a:defRPr sz="2400">
                <a:solidFill>
                  <a:schemeClr val="tx1"/>
                </a:solidFill>
                <a:latin typeface="Times New Roman" pitchFamily="18" charset="0"/>
                <a:cs typeface="Arial" charset="0"/>
              </a:defRPr>
            </a:lvl3pPr>
            <a:lvl4pPr marL="1600200" indent="-228600">
              <a:defRPr sz="2400">
                <a:solidFill>
                  <a:schemeClr val="tx1"/>
                </a:solidFill>
                <a:latin typeface="Times New Roman" pitchFamily="18" charset="0"/>
                <a:cs typeface="Arial" charset="0"/>
              </a:defRPr>
            </a:lvl4pPr>
            <a:lvl5pPr marL="2057400" indent="-22860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spcBef>
                <a:spcPct val="50000"/>
              </a:spcBef>
            </a:pPr>
            <a:r>
              <a:rPr lang="en-US" sz="2000" b="1" dirty="0" smtClean="0">
                <a:solidFill>
                  <a:schemeClr val="bg1"/>
                </a:solidFill>
                <a:latin typeface="Arial" pitchFamily="34" charset="0"/>
                <a:cs typeface="Arial" pitchFamily="34" charset="0"/>
              </a:rPr>
              <a:t>Body</a:t>
            </a:r>
            <a:endParaRPr lang="en-US" sz="2000" b="1" dirty="0">
              <a:solidFill>
                <a:schemeClr val="bg1"/>
              </a:solidFill>
              <a:latin typeface="Arial" pitchFamily="34" charset="0"/>
              <a:cs typeface="Arial" pitchFamily="34" charset="0"/>
            </a:endParaRPr>
          </a:p>
        </p:txBody>
      </p:sp>
      <p:sp>
        <p:nvSpPr>
          <p:cNvPr id="25617" name="Text Box 67"/>
          <p:cNvSpPr txBox="1">
            <a:spLocks noChangeArrowheads="1"/>
          </p:cNvSpPr>
          <p:nvPr/>
        </p:nvSpPr>
        <p:spPr bwMode="auto">
          <a:xfrm>
            <a:off x="990600" y="5537200"/>
            <a:ext cx="152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cs typeface="Arial" charset="0"/>
              </a:defRPr>
            </a:lvl1pPr>
            <a:lvl2pPr marL="742950" indent="-285750">
              <a:defRPr sz="2400">
                <a:solidFill>
                  <a:schemeClr val="tx1"/>
                </a:solidFill>
                <a:latin typeface="Times New Roman" pitchFamily="18" charset="0"/>
                <a:cs typeface="Arial" charset="0"/>
              </a:defRPr>
            </a:lvl2pPr>
            <a:lvl3pPr marL="1143000" indent="-228600">
              <a:defRPr sz="2400">
                <a:solidFill>
                  <a:schemeClr val="tx1"/>
                </a:solidFill>
                <a:latin typeface="Times New Roman" pitchFamily="18" charset="0"/>
                <a:cs typeface="Arial" charset="0"/>
              </a:defRPr>
            </a:lvl3pPr>
            <a:lvl4pPr marL="1600200" indent="-228600">
              <a:defRPr sz="2400">
                <a:solidFill>
                  <a:schemeClr val="tx1"/>
                </a:solidFill>
                <a:latin typeface="Times New Roman" pitchFamily="18" charset="0"/>
                <a:cs typeface="Arial" charset="0"/>
              </a:defRPr>
            </a:lvl4pPr>
            <a:lvl5pPr marL="2057400" indent="-22860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spcBef>
                <a:spcPct val="50000"/>
              </a:spcBef>
            </a:pPr>
            <a:r>
              <a:rPr lang="en-US" b="1" dirty="0" smtClean="0">
                <a:solidFill>
                  <a:schemeClr val="bg1"/>
                </a:solidFill>
                <a:latin typeface="Arial" pitchFamily="34" charset="0"/>
                <a:cs typeface="Arial" pitchFamily="34" charset="0"/>
              </a:rPr>
              <a:t>Seat</a:t>
            </a:r>
            <a:endParaRPr lang="en-US"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169388564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58"/>
          <p:cNvSpPr>
            <a:spLocks noChangeArrowheads="1"/>
          </p:cNvSpPr>
          <p:nvPr/>
        </p:nvSpPr>
        <p:spPr bwMode="auto">
          <a:xfrm>
            <a:off x="1600200" y="1143000"/>
            <a:ext cx="6019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wrap="none" anchor="ctr"/>
          <a:lstStyle/>
          <a:p>
            <a:pPr algn="ctr"/>
            <a:endParaRPr lang="en-US" sz="3600" b="1" dirty="0">
              <a:solidFill>
                <a:srgbClr val="CCFFFF"/>
              </a:solidFill>
            </a:endParaRPr>
          </a:p>
        </p:txBody>
      </p:sp>
      <p:sp>
        <p:nvSpPr>
          <p:cNvPr id="26629" name="Rectangle 59"/>
          <p:cNvSpPr>
            <a:spLocks noChangeArrowheads="1"/>
          </p:cNvSpPr>
          <p:nvPr/>
        </p:nvSpPr>
        <p:spPr bwMode="auto">
          <a:xfrm>
            <a:off x="2362200" y="2667000"/>
            <a:ext cx="4267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sz="2800" dirty="0">
              <a:solidFill>
                <a:schemeClr val="bg1"/>
              </a:solidFill>
            </a:endParaRPr>
          </a:p>
          <a:p>
            <a:pPr algn="ctr"/>
            <a:endParaRPr lang="en-US" sz="2800" dirty="0">
              <a:solidFill>
                <a:schemeClr val="bg1"/>
              </a:solidFill>
            </a:endParaRPr>
          </a:p>
          <a:p>
            <a:pPr algn="ctr"/>
            <a:endParaRPr lang="en-US" sz="2800" dirty="0">
              <a:solidFill>
                <a:schemeClr val="bg1"/>
              </a:solidFill>
            </a:endParaRPr>
          </a:p>
          <a:p>
            <a:pPr algn="ctr"/>
            <a:endParaRPr lang="en-US" sz="2800" dirty="0">
              <a:solidFill>
                <a:schemeClr val="bg1"/>
              </a:solidFill>
            </a:endParaRPr>
          </a:p>
        </p:txBody>
      </p:sp>
      <p:sp>
        <p:nvSpPr>
          <p:cNvPr id="26630" name="Rectangle 15"/>
          <p:cNvSpPr>
            <a:spLocks noGrp="1" noChangeArrowheads="1"/>
          </p:cNvSpPr>
          <p:nvPr>
            <p:ph type="title"/>
          </p:nvPr>
        </p:nvSpPr>
        <p:spPr/>
        <p:txBody>
          <a:bodyPr/>
          <a:lstStyle/>
          <a:p>
            <a:r>
              <a:rPr lang="en-US" dirty="0" smtClean="0"/>
              <a:t> Midland Angle Valve</a:t>
            </a:r>
          </a:p>
        </p:txBody>
      </p:sp>
      <p:graphicFrame>
        <p:nvGraphicFramePr>
          <p:cNvPr id="26631" name="Object 61"/>
          <p:cNvGraphicFramePr>
            <a:graphicFrameLocks noChangeAspect="1"/>
          </p:cNvGraphicFramePr>
          <p:nvPr/>
        </p:nvGraphicFramePr>
        <p:xfrm>
          <a:off x="1981200" y="1905000"/>
          <a:ext cx="5080000" cy="4064000"/>
        </p:xfrm>
        <a:graphic>
          <a:graphicData uri="http://schemas.openxmlformats.org/presentationml/2006/ole">
            <mc:AlternateContent xmlns:mc="http://schemas.openxmlformats.org/markup-compatibility/2006">
              <mc:Choice xmlns:v="urn:schemas-microsoft-com:vml" Requires="v">
                <p:oleObj spid="_x0000_s5147" name="Photo Editor Photo" r:id="rId4" imgW="12193702" imgH="9752381" progId="MSPhotoEd.3">
                  <p:embed/>
                </p:oleObj>
              </mc:Choice>
              <mc:Fallback>
                <p:oleObj name="Photo Editor Photo" r:id="rId4" imgW="12193702" imgH="9752381" progId="MSPhotoEd.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1200" y="1905000"/>
                        <a:ext cx="5080000" cy="40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6632" name="Text Box 62"/>
          <p:cNvSpPr txBox="1">
            <a:spLocks noChangeArrowheads="1"/>
          </p:cNvSpPr>
          <p:nvPr/>
        </p:nvSpPr>
        <p:spPr bwMode="auto">
          <a:xfrm>
            <a:off x="6629400" y="2057400"/>
            <a:ext cx="20574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cs typeface="Arial" charset="0"/>
              </a:defRPr>
            </a:lvl1pPr>
            <a:lvl2pPr marL="742950" indent="-285750">
              <a:defRPr sz="2400">
                <a:solidFill>
                  <a:schemeClr val="tx1"/>
                </a:solidFill>
                <a:latin typeface="Times New Roman" pitchFamily="18" charset="0"/>
                <a:cs typeface="Arial" charset="0"/>
              </a:defRPr>
            </a:lvl2pPr>
            <a:lvl3pPr marL="1143000" indent="-228600">
              <a:defRPr sz="2400">
                <a:solidFill>
                  <a:schemeClr val="tx1"/>
                </a:solidFill>
                <a:latin typeface="Times New Roman" pitchFamily="18" charset="0"/>
                <a:cs typeface="Arial" charset="0"/>
              </a:defRPr>
            </a:lvl3pPr>
            <a:lvl4pPr marL="1600200" indent="-228600">
              <a:defRPr sz="2400">
                <a:solidFill>
                  <a:schemeClr val="tx1"/>
                </a:solidFill>
                <a:latin typeface="Times New Roman" pitchFamily="18" charset="0"/>
                <a:cs typeface="Arial" charset="0"/>
              </a:defRPr>
            </a:lvl4pPr>
            <a:lvl5pPr marL="2057400" indent="-22860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spcBef>
                <a:spcPct val="50000"/>
              </a:spcBef>
            </a:pPr>
            <a:r>
              <a:rPr lang="en-US" b="1" dirty="0" smtClean="0">
                <a:solidFill>
                  <a:schemeClr val="bg1"/>
                </a:solidFill>
                <a:latin typeface="Arial" pitchFamily="34" charset="0"/>
                <a:cs typeface="Arial" pitchFamily="34" charset="0"/>
              </a:rPr>
              <a:t>Hand operated only</a:t>
            </a:r>
            <a:endParaRPr lang="en-US" b="1" dirty="0">
              <a:solidFill>
                <a:schemeClr val="bg1"/>
              </a:solidFill>
              <a:latin typeface="Arial" pitchFamily="34" charset="0"/>
              <a:cs typeface="Arial" pitchFamily="34" charset="0"/>
            </a:endParaRPr>
          </a:p>
        </p:txBody>
      </p:sp>
      <p:sp>
        <p:nvSpPr>
          <p:cNvPr id="26633" name="Text Box 63"/>
          <p:cNvSpPr txBox="1">
            <a:spLocks noChangeArrowheads="1"/>
          </p:cNvSpPr>
          <p:nvPr/>
        </p:nvSpPr>
        <p:spPr bwMode="auto">
          <a:xfrm>
            <a:off x="838200" y="3429000"/>
            <a:ext cx="18288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cs typeface="Arial" charset="0"/>
              </a:defRPr>
            </a:lvl1pPr>
            <a:lvl2pPr marL="742950" indent="-285750">
              <a:defRPr sz="2400">
                <a:solidFill>
                  <a:schemeClr val="tx1"/>
                </a:solidFill>
                <a:latin typeface="Times New Roman" pitchFamily="18" charset="0"/>
                <a:cs typeface="Arial" charset="0"/>
              </a:defRPr>
            </a:lvl2pPr>
            <a:lvl3pPr marL="1143000" indent="-228600">
              <a:defRPr sz="2400">
                <a:solidFill>
                  <a:schemeClr val="tx1"/>
                </a:solidFill>
                <a:latin typeface="Times New Roman" pitchFamily="18" charset="0"/>
                <a:cs typeface="Arial" charset="0"/>
              </a:defRPr>
            </a:lvl3pPr>
            <a:lvl4pPr marL="1600200" indent="-228600">
              <a:defRPr sz="2400">
                <a:solidFill>
                  <a:schemeClr val="tx1"/>
                </a:solidFill>
                <a:latin typeface="Times New Roman" pitchFamily="18" charset="0"/>
                <a:cs typeface="Arial" charset="0"/>
              </a:defRPr>
            </a:lvl4pPr>
            <a:lvl5pPr marL="2057400" indent="-22860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spcBef>
                <a:spcPct val="50000"/>
              </a:spcBef>
            </a:pPr>
            <a:r>
              <a:rPr lang="en-US" b="1" dirty="0" smtClean="0">
                <a:solidFill>
                  <a:schemeClr val="bg1"/>
                </a:solidFill>
                <a:latin typeface="Arial" pitchFamily="34" charset="0"/>
                <a:cs typeface="Arial" pitchFamily="34" charset="0"/>
              </a:rPr>
              <a:t>Outlet is bolted to valve</a:t>
            </a:r>
            <a:endParaRPr lang="en-US" dirty="0">
              <a:solidFill>
                <a:schemeClr val="bg1"/>
              </a:solidFill>
              <a:latin typeface="Arial" pitchFamily="34" charset="0"/>
              <a:cs typeface="Arial" pitchFamily="34" charset="0"/>
            </a:endParaRPr>
          </a:p>
        </p:txBody>
      </p:sp>
      <p:sp>
        <p:nvSpPr>
          <p:cNvPr id="26634" name="Line 64"/>
          <p:cNvSpPr>
            <a:spLocks noChangeShapeType="1"/>
          </p:cNvSpPr>
          <p:nvPr/>
        </p:nvSpPr>
        <p:spPr bwMode="auto">
          <a:xfrm>
            <a:off x="2438400" y="3962400"/>
            <a:ext cx="1295400" cy="3048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solidFill>
                <a:schemeClr val="bg1"/>
              </a:solidFill>
            </a:endParaRPr>
          </a:p>
        </p:txBody>
      </p:sp>
      <p:sp>
        <p:nvSpPr>
          <p:cNvPr id="26635" name="Line 65"/>
          <p:cNvSpPr>
            <a:spLocks noChangeShapeType="1"/>
          </p:cNvSpPr>
          <p:nvPr/>
        </p:nvSpPr>
        <p:spPr bwMode="auto">
          <a:xfrm flipH="1">
            <a:off x="5410200" y="2514600"/>
            <a:ext cx="1143000"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solidFill>
                <a:schemeClr val="bg1"/>
              </a:solidFill>
            </a:endParaRPr>
          </a:p>
        </p:txBody>
      </p:sp>
    </p:spTree>
    <p:extLst>
      <p:ext uri="{BB962C8B-B14F-4D97-AF65-F5344CB8AC3E}">
        <p14:creationId xmlns:p14="http://schemas.microsoft.com/office/powerpoint/2010/main" val="369753777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58"/>
          <p:cNvSpPr>
            <a:spLocks noChangeArrowheads="1"/>
          </p:cNvSpPr>
          <p:nvPr/>
        </p:nvSpPr>
        <p:spPr bwMode="auto">
          <a:xfrm>
            <a:off x="1600200" y="1143000"/>
            <a:ext cx="6019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wrap="none" anchor="ctr"/>
          <a:lstStyle/>
          <a:p>
            <a:pPr algn="ctr"/>
            <a:endParaRPr lang="en-US" sz="3600" b="1" dirty="0">
              <a:solidFill>
                <a:srgbClr val="CCFFFF"/>
              </a:solidFill>
            </a:endParaRPr>
          </a:p>
        </p:txBody>
      </p:sp>
      <p:sp>
        <p:nvSpPr>
          <p:cNvPr id="27653" name="Rectangle 59"/>
          <p:cNvSpPr>
            <a:spLocks noChangeArrowheads="1"/>
          </p:cNvSpPr>
          <p:nvPr/>
        </p:nvSpPr>
        <p:spPr bwMode="auto">
          <a:xfrm>
            <a:off x="2362200" y="2667000"/>
            <a:ext cx="4267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sz="2800" dirty="0">
              <a:solidFill>
                <a:schemeClr val="bg1"/>
              </a:solidFill>
            </a:endParaRPr>
          </a:p>
          <a:p>
            <a:pPr algn="ctr"/>
            <a:endParaRPr lang="en-US" sz="2800" dirty="0">
              <a:solidFill>
                <a:schemeClr val="bg1"/>
              </a:solidFill>
            </a:endParaRPr>
          </a:p>
          <a:p>
            <a:pPr algn="ctr"/>
            <a:endParaRPr lang="en-US" sz="2800" dirty="0">
              <a:solidFill>
                <a:schemeClr val="bg1"/>
              </a:solidFill>
            </a:endParaRPr>
          </a:p>
          <a:p>
            <a:pPr algn="ctr"/>
            <a:endParaRPr lang="en-US" sz="2800" dirty="0">
              <a:solidFill>
                <a:schemeClr val="bg1"/>
              </a:solidFill>
            </a:endParaRPr>
          </a:p>
        </p:txBody>
      </p:sp>
      <p:sp>
        <p:nvSpPr>
          <p:cNvPr id="27654" name="Rectangle 22"/>
          <p:cNvSpPr>
            <a:spLocks noGrp="1" noChangeArrowheads="1"/>
          </p:cNvSpPr>
          <p:nvPr>
            <p:ph type="title"/>
          </p:nvPr>
        </p:nvSpPr>
        <p:spPr/>
        <p:txBody>
          <a:bodyPr/>
          <a:lstStyle/>
          <a:p>
            <a:r>
              <a:rPr lang="en-US" dirty="0" smtClean="0"/>
              <a:t>Midland Angle </a:t>
            </a:r>
            <a:r>
              <a:rPr lang="en-US" dirty="0"/>
              <a:t>Valve (cont.)</a:t>
            </a:r>
            <a:endParaRPr lang="en-US" dirty="0" smtClean="0"/>
          </a:p>
        </p:txBody>
      </p:sp>
      <p:sp>
        <p:nvSpPr>
          <p:cNvPr id="27655" name="Text Box 67"/>
          <p:cNvSpPr txBox="1">
            <a:spLocks noChangeArrowheads="1"/>
          </p:cNvSpPr>
          <p:nvPr/>
        </p:nvSpPr>
        <p:spPr bwMode="auto">
          <a:xfrm>
            <a:off x="990600" y="3615503"/>
            <a:ext cx="1066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cs typeface="Arial" charset="0"/>
              </a:defRPr>
            </a:lvl1pPr>
            <a:lvl2pPr marL="742950" indent="-285750">
              <a:defRPr sz="2400">
                <a:solidFill>
                  <a:schemeClr val="tx1"/>
                </a:solidFill>
                <a:latin typeface="Times New Roman" pitchFamily="18" charset="0"/>
                <a:cs typeface="Arial" charset="0"/>
              </a:defRPr>
            </a:lvl2pPr>
            <a:lvl3pPr marL="1143000" indent="-228600">
              <a:defRPr sz="2400">
                <a:solidFill>
                  <a:schemeClr val="tx1"/>
                </a:solidFill>
                <a:latin typeface="Times New Roman" pitchFamily="18" charset="0"/>
                <a:cs typeface="Arial" charset="0"/>
              </a:defRPr>
            </a:lvl3pPr>
            <a:lvl4pPr marL="1600200" indent="-228600">
              <a:defRPr sz="2400">
                <a:solidFill>
                  <a:schemeClr val="tx1"/>
                </a:solidFill>
                <a:latin typeface="Times New Roman" pitchFamily="18" charset="0"/>
                <a:cs typeface="Arial" charset="0"/>
              </a:defRPr>
            </a:lvl4pPr>
            <a:lvl5pPr marL="2057400" indent="-22860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spcBef>
                <a:spcPct val="50000"/>
              </a:spcBef>
            </a:pPr>
            <a:r>
              <a:rPr lang="en-US" sz="2000" b="1" dirty="0" smtClean="0">
                <a:solidFill>
                  <a:schemeClr val="bg1"/>
                </a:solidFill>
                <a:latin typeface="Arial" pitchFamily="34" charset="0"/>
                <a:cs typeface="Arial" pitchFamily="34" charset="0"/>
              </a:rPr>
              <a:t>Seat</a:t>
            </a:r>
            <a:endParaRPr lang="en-US" sz="2000" dirty="0">
              <a:solidFill>
                <a:schemeClr val="bg1"/>
              </a:solidFill>
              <a:latin typeface="Arial" pitchFamily="34" charset="0"/>
              <a:cs typeface="Arial" pitchFamily="34" charset="0"/>
            </a:endParaRPr>
          </a:p>
        </p:txBody>
      </p:sp>
      <p:pic>
        <p:nvPicPr>
          <p:cNvPr id="27656" name="Picture 7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2209800"/>
            <a:ext cx="5076825"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7" name="Text Box 62"/>
          <p:cNvSpPr txBox="1">
            <a:spLocks noChangeArrowheads="1"/>
          </p:cNvSpPr>
          <p:nvPr/>
        </p:nvSpPr>
        <p:spPr bwMode="auto">
          <a:xfrm>
            <a:off x="6230007" y="2198757"/>
            <a:ext cx="1524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cs typeface="Arial" charset="0"/>
              </a:defRPr>
            </a:lvl1pPr>
            <a:lvl2pPr marL="742950" indent="-285750">
              <a:defRPr sz="2400">
                <a:solidFill>
                  <a:schemeClr val="tx1"/>
                </a:solidFill>
                <a:latin typeface="Times New Roman" pitchFamily="18" charset="0"/>
                <a:cs typeface="Arial" charset="0"/>
              </a:defRPr>
            </a:lvl2pPr>
            <a:lvl3pPr marL="1143000" indent="-228600">
              <a:defRPr sz="2400">
                <a:solidFill>
                  <a:schemeClr val="tx1"/>
                </a:solidFill>
                <a:latin typeface="Times New Roman" pitchFamily="18" charset="0"/>
                <a:cs typeface="Arial" charset="0"/>
              </a:defRPr>
            </a:lvl3pPr>
            <a:lvl4pPr marL="1600200" indent="-228600">
              <a:defRPr sz="2400">
                <a:solidFill>
                  <a:schemeClr val="tx1"/>
                </a:solidFill>
                <a:latin typeface="Times New Roman" pitchFamily="18" charset="0"/>
                <a:cs typeface="Arial" charset="0"/>
              </a:defRPr>
            </a:lvl4pPr>
            <a:lvl5pPr marL="2057400" indent="-22860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spcBef>
                <a:spcPct val="50000"/>
              </a:spcBef>
            </a:pPr>
            <a:r>
              <a:rPr lang="en-US" sz="2000" b="1" dirty="0" smtClean="0">
                <a:solidFill>
                  <a:schemeClr val="bg1"/>
                </a:solidFill>
                <a:latin typeface="Arial" pitchFamily="34" charset="0"/>
                <a:cs typeface="Arial" pitchFamily="34" charset="0"/>
              </a:rPr>
              <a:t>Hand wheel</a:t>
            </a:r>
            <a:endParaRPr lang="en-US" sz="2000" b="1" dirty="0">
              <a:solidFill>
                <a:schemeClr val="bg1"/>
              </a:solidFill>
              <a:latin typeface="Arial" pitchFamily="34" charset="0"/>
              <a:cs typeface="Arial" pitchFamily="34" charset="0"/>
            </a:endParaRPr>
          </a:p>
        </p:txBody>
      </p:sp>
      <p:sp>
        <p:nvSpPr>
          <p:cNvPr id="27658" name="Line 70"/>
          <p:cNvSpPr>
            <a:spLocks noChangeShapeType="1"/>
          </p:cNvSpPr>
          <p:nvPr/>
        </p:nvSpPr>
        <p:spPr bwMode="auto">
          <a:xfrm flipH="1">
            <a:off x="5334000" y="2438400"/>
            <a:ext cx="838200" cy="2286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solidFill>
                <a:schemeClr val="bg1"/>
              </a:solidFill>
            </a:endParaRPr>
          </a:p>
        </p:txBody>
      </p:sp>
      <p:sp>
        <p:nvSpPr>
          <p:cNvPr id="27659" name="Text Box 63"/>
          <p:cNvSpPr txBox="1">
            <a:spLocks noChangeArrowheads="1"/>
          </p:cNvSpPr>
          <p:nvPr/>
        </p:nvSpPr>
        <p:spPr bwMode="auto">
          <a:xfrm>
            <a:off x="6248400" y="3124200"/>
            <a:ext cx="1143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cs typeface="Arial" charset="0"/>
              </a:defRPr>
            </a:lvl1pPr>
            <a:lvl2pPr marL="742950" indent="-285750">
              <a:defRPr sz="2400">
                <a:solidFill>
                  <a:schemeClr val="tx1"/>
                </a:solidFill>
                <a:latin typeface="Times New Roman" pitchFamily="18" charset="0"/>
                <a:cs typeface="Arial" charset="0"/>
              </a:defRPr>
            </a:lvl2pPr>
            <a:lvl3pPr marL="1143000" indent="-228600">
              <a:defRPr sz="2400">
                <a:solidFill>
                  <a:schemeClr val="tx1"/>
                </a:solidFill>
                <a:latin typeface="Times New Roman" pitchFamily="18" charset="0"/>
                <a:cs typeface="Arial" charset="0"/>
              </a:defRPr>
            </a:lvl3pPr>
            <a:lvl4pPr marL="1600200" indent="-228600">
              <a:defRPr sz="2400">
                <a:solidFill>
                  <a:schemeClr val="tx1"/>
                </a:solidFill>
                <a:latin typeface="Times New Roman" pitchFamily="18" charset="0"/>
                <a:cs typeface="Arial" charset="0"/>
              </a:defRPr>
            </a:lvl4pPr>
            <a:lvl5pPr marL="2057400" indent="-22860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spcBef>
                <a:spcPct val="50000"/>
              </a:spcBef>
            </a:pPr>
            <a:r>
              <a:rPr lang="en-US" sz="2000" b="1" dirty="0" smtClean="0">
                <a:solidFill>
                  <a:schemeClr val="bg1"/>
                </a:solidFill>
                <a:latin typeface="Arial" pitchFamily="34" charset="0"/>
                <a:cs typeface="Arial" pitchFamily="34" charset="0"/>
              </a:rPr>
              <a:t>Yoke</a:t>
            </a:r>
            <a:endParaRPr lang="en-US" dirty="0">
              <a:solidFill>
                <a:schemeClr val="bg1"/>
              </a:solidFill>
              <a:latin typeface="Arial" pitchFamily="34" charset="0"/>
              <a:cs typeface="Arial" pitchFamily="34" charset="0"/>
            </a:endParaRPr>
          </a:p>
        </p:txBody>
      </p:sp>
      <p:sp>
        <p:nvSpPr>
          <p:cNvPr id="27660" name="Line 71"/>
          <p:cNvSpPr>
            <a:spLocks noChangeShapeType="1"/>
          </p:cNvSpPr>
          <p:nvPr/>
        </p:nvSpPr>
        <p:spPr bwMode="auto">
          <a:xfrm flipH="1">
            <a:off x="5105400" y="3352800"/>
            <a:ext cx="1143000" cy="1524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solidFill>
                <a:schemeClr val="bg1"/>
              </a:solidFill>
            </a:endParaRPr>
          </a:p>
        </p:txBody>
      </p:sp>
      <p:sp>
        <p:nvSpPr>
          <p:cNvPr id="27661" name="Text Box 64"/>
          <p:cNvSpPr txBox="1">
            <a:spLocks noChangeArrowheads="1"/>
          </p:cNvSpPr>
          <p:nvPr/>
        </p:nvSpPr>
        <p:spPr bwMode="auto">
          <a:xfrm>
            <a:off x="6324600" y="3810000"/>
            <a:ext cx="1143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cs typeface="Arial" charset="0"/>
              </a:defRPr>
            </a:lvl1pPr>
            <a:lvl2pPr marL="742950" indent="-285750">
              <a:defRPr sz="2400">
                <a:solidFill>
                  <a:schemeClr val="tx1"/>
                </a:solidFill>
                <a:latin typeface="Times New Roman" pitchFamily="18" charset="0"/>
                <a:cs typeface="Arial" charset="0"/>
              </a:defRPr>
            </a:lvl2pPr>
            <a:lvl3pPr marL="1143000" indent="-228600">
              <a:defRPr sz="2400">
                <a:solidFill>
                  <a:schemeClr val="tx1"/>
                </a:solidFill>
                <a:latin typeface="Times New Roman" pitchFamily="18" charset="0"/>
                <a:cs typeface="Arial" charset="0"/>
              </a:defRPr>
            </a:lvl3pPr>
            <a:lvl4pPr marL="1600200" indent="-228600">
              <a:defRPr sz="2400">
                <a:solidFill>
                  <a:schemeClr val="tx1"/>
                </a:solidFill>
                <a:latin typeface="Times New Roman" pitchFamily="18" charset="0"/>
                <a:cs typeface="Arial" charset="0"/>
              </a:defRPr>
            </a:lvl4pPr>
            <a:lvl5pPr marL="2057400" indent="-22860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spcBef>
                <a:spcPct val="50000"/>
              </a:spcBef>
            </a:pPr>
            <a:r>
              <a:rPr lang="en-US" sz="2000" b="1" dirty="0" smtClean="0">
                <a:solidFill>
                  <a:schemeClr val="bg1"/>
                </a:solidFill>
                <a:latin typeface="Arial" pitchFamily="34" charset="0"/>
                <a:cs typeface="Arial" pitchFamily="34" charset="0"/>
              </a:rPr>
              <a:t>Plug</a:t>
            </a:r>
            <a:endParaRPr lang="en-US" sz="2000" b="1" dirty="0">
              <a:solidFill>
                <a:schemeClr val="bg1"/>
              </a:solidFill>
              <a:latin typeface="Arial" pitchFamily="34" charset="0"/>
              <a:cs typeface="Arial" pitchFamily="34" charset="0"/>
            </a:endParaRPr>
          </a:p>
        </p:txBody>
      </p:sp>
      <p:sp>
        <p:nvSpPr>
          <p:cNvPr id="27662" name="Line 72"/>
          <p:cNvSpPr>
            <a:spLocks noChangeShapeType="1"/>
          </p:cNvSpPr>
          <p:nvPr/>
        </p:nvSpPr>
        <p:spPr bwMode="auto">
          <a:xfrm flipH="1">
            <a:off x="5410200" y="3962400"/>
            <a:ext cx="914400" cy="9144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solidFill>
                <a:schemeClr val="bg1"/>
              </a:solidFill>
            </a:endParaRPr>
          </a:p>
        </p:txBody>
      </p:sp>
      <p:sp>
        <p:nvSpPr>
          <p:cNvPr id="27663" name="Text Box 65"/>
          <p:cNvSpPr txBox="1">
            <a:spLocks noChangeArrowheads="1"/>
          </p:cNvSpPr>
          <p:nvPr/>
        </p:nvSpPr>
        <p:spPr bwMode="auto">
          <a:xfrm>
            <a:off x="830317" y="2952690"/>
            <a:ext cx="1981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cs typeface="Arial" charset="0"/>
              </a:defRPr>
            </a:lvl1pPr>
            <a:lvl2pPr marL="742950" indent="-285750">
              <a:defRPr sz="2400">
                <a:solidFill>
                  <a:schemeClr val="tx1"/>
                </a:solidFill>
                <a:latin typeface="Times New Roman" pitchFamily="18" charset="0"/>
                <a:cs typeface="Arial" charset="0"/>
              </a:defRPr>
            </a:lvl2pPr>
            <a:lvl3pPr marL="1143000" indent="-228600">
              <a:defRPr sz="2400">
                <a:solidFill>
                  <a:schemeClr val="tx1"/>
                </a:solidFill>
                <a:latin typeface="Times New Roman" pitchFamily="18" charset="0"/>
                <a:cs typeface="Arial" charset="0"/>
              </a:defRPr>
            </a:lvl3pPr>
            <a:lvl4pPr marL="1600200" indent="-228600">
              <a:defRPr sz="2400">
                <a:solidFill>
                  <a:schemeClr val="tx1"/>
                </a:solidFill>
                <a:latin typeface="Times New Roman" pitchFamily="18" charset="0"/>
                <a:cs typeface="Arial" charset="0"/>
              </a:defRPr>
            </a:lvl4pPr>
            <a:lvl5pPr marL="2057400" indent="-22860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spcBef>
                <a:spcPct val="50000"/>
              </a:spcBef>
            </a:pPr>
            <a:r>
              <a:rPr lang="en-US" sz="2000" b="1" dirty="0" smtClean="0">
                <a:solidFill>
                  <a:schemeClr val="bg1"/>
                </a:solidFill>
                <a:latin typeface="Arial" pitchFamily="34" charset="0"/>
                <a:cs typeface="Arial" pitchFamily="34" charset="0"/>
              </a:rPr>
              <a:t>Packing</a:t>
            </a:r>
            <a:endParaRPr lang="en-US" dirty="0">
              <a:solidFill>
                <a:schemeClr val="bg1"/>
              </a:solidFill>
              <a:latin typeface="Arial" pitchFamily="34" charset="0"/>
              <a:cs typeface="Arial" pitchFamily="34" charset="0"/>
            </a:endParaRPr>
          </a:p>
        </p:txBody>
      </p:sp>
      <p:sp>
        <p:nvSpPr>
          <p:cNvPr id="27664" name="Line 75"/>
          <p:cNvSpPr>
            <a:spLocks noChangeShapeType="1"/>
          </p:cNvSpPr>
          <p:nvPr/>
        </p:nvSpPr>
        <p:spPr bwMode="auto">
          <a:xfrm>
            <a:off x="1981200" y="3276600"/>
            <a:ext cx="2514600" cy="9906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solidFill>
                <a:schemeClr val="bg1"/>
              </a:solidFill>
            </a:endParaRPr>
          </a:p>
        </p:txBody>
      </p:sp>
      <p:sp>
        <p:nvSpPr>
          <p:cNvPr id="27665" name="Line 74"/>
          <p:cNvSpPr>
            <a:spLocks noChangeShapeType="1"/>
          </p:cNvSpPr>
          <p:nvPr/>
        </p:nvSpPr>
        <p:spPr bwMode="auto">
          <a:xfrm>
            <a:off x="1981200" y="3962400"/>
            <a:ext cx="2514600" cy="8382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solidFill>
                <a:schemeClr val="bg1"/>
              </a:solidFill>
            </a:endParaRPr>
          </a:p>
        </p:txBody>
      </p:sp>
      <p:sp>
        <p:nvSpPr>
          <p:cNvPr id="27666" name="Text Box 69"/>
          <p:cNvSpPr txBox="1">
            <a:spLocks noChangeArrowheads="1"/>
          </p:cNvSpPr>
          <p:nvPr/>
        </p:nvSpPr>
        <p:spPr bwMode="auto">
          <a:xfrm>
            <a:off x="838200" y="4222641"/>
            <a:ext cx="1143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cs typeface="Arial" charset="0"/>
              </a:defRPr>
            </a:lvl1pPr>
            <a:lvl2pPr marL="742950" indent="-285750">
              <a:defRPr sz="2400">
                <a:solidFill>
                  <a:schemeClr val="tx1"/>
                </a:solidFill>
                <a:latin typeface="Times New Roman" pitchFamily="18" charset="0"/>
                <a:cs typeface="Arial" charset="0"/>
              </a:defRPr>
            </a:lvl2pPr>
            <a:lvl3pPr marL="1143000" indent="-228600">
              <a:defRPr sz="2400">
                <a:solidFill>
                  <a:schemeClr val="tx1"/>
                </a:solidFill>
                <a:latin typeface="Times New Roman" pitchFamily="18" charset="0"/>
                <a:cs typeface="Arial" charset="0"/>
              </a:defRPr>
            </a:lvl3pPr>
            <a:lvl4pPr marL="1600200" indent="-228600">
              <a:defRPr sz="2400">
                <a:solidFill>
                  <a:schemeClr val="tx1"/>
                </a:solidFill>
                <a:latin typeface="Times New Roman" pitchFamily="18" charset="0"/>
                <a:cs typeface="Arial" charset="0"/>
              </a:defRPr>
            </a:lvl4pPr>
            <a:lvl5pPr marL="2057400" indent="-22860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spcBef>
                <a:spcPct val="50000"/>
              </a:spcBef>
            </a:pPr>
            <a:r>
              <a:rPr lang="en-US" sz="2000" b="1" dirty="0" smtClean="0">
                <a:solidFill>
                  <a:schemeClr val="bg1"/>
                </a:solidFill>
                <a:latin typeface="Arial" pitchFamily="34" charset="0"/>
                <a:cs typeface="Arial" pitchFamily="34" charset="0"/>
              </a:rPr>
              <a:t>Body Insert</a:t>
            </a:r>
            <a:endParaRPr lang="en-US" sz="2000" dirty="0">
              <a:solidFill>
                <a:schemeClr val="bg1"/>
              </a:solidFill>
              <a:latin typeface="Arial" pitchFamily="34" charset="0"/>
              <a:cs typeface="Arial" pitchFamily="34" charset="0"/>
            </a:endParaRPr>
          </a:p>
        </p:txBody>
      </p:sp>
      <p:sp>
        <p:nvSpPr>
          <p:cNvPr id="27667" name="Line 73"/>
          <p:cNvSpPr>
            <a:spLocks noChangeShapeType="1"/>
          </p:cNvSpPr>
          <p:nvPr/>
        </p:nvSpPr>
        <p:spPr bwMode="auto">
          <a:xfrm>
            <a:off x="1828800" y="4573478"/>
            <a:ext cx="2438400" cy="1065322"/>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solidFill>
                <a:schemeClr val="bg1"/>
              </a:solidFill>
            </a:endParaRPr>
          </a:p>
        </p:txBody>
      </p:sp>
    </p:spTree>
    <p:extLst>
      <p:ext uri="{BB962C8B-B14F-4D97-AF65-F5344CB8AC3E}">
        <p14:creationId xmlns:p14="http://schemas.microsoft.com/office/powerpoint/2010/main" val="116192686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Rectangle 58"/>
          <p:cNvSpPr>
            <a:spLocks noChangeArrowheads="1"/>
          </p:cNvSpPr>
          <p:nvPr/>
        </p:nvSpPr>
        <p:spPr bwMode="auto">
          <a:xfrm>
            <a:off x="1600200" y="1143000"/>
            <a:ext cx="6019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wrap="none" anchor="ctr"/>
          <a:lstStyle/>
          <a:p>
            <a:pPr algn="ctr"/>
            <a:endParaRPr lang="en-US" sz="4000" dirty="0">
              <a:solidFill>
                <a:srgbClr val="CCFFFF"/>
              </a:solidFill>
            </a:endParaRPr>
          </a:p>
        </p:txBody>
      </p:sp>
      <p:sp>
        <p:nvSpPr>
          <p:cNvPr id="28677" name="Rectangle 59"/>
          <p:cNvSpPr>
            <a:spLocks noChangeArrowheads="1"/>
          </p:cNvSpPr>
          <p:nvPr/>
        </p:nvSpPr>
        <p:spPr bwMode="auto">
          <a:xfrm>
            <a:off x="2362200" y="2667000"/>
            <a:ext cx="4267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dirty="0">
              <a:solidFill>
                <a:srgbClr val="FFFF00"/>
              </a:solidFill>
            </a:endParaRPr>
          </a:p>
        </p:txBody>
      </p:sp>
      <p:pic>
        <p:nvPicPr>
          <p:cNvPr id="28679" name="Picture 17"/>
          <p:cNvPicPr>
            <a:picLocks noGrp="1" noChangeAspect="1" noChangeArrowheads="1"/>
          </p:cNvPicPr>
          <p:nvPr>
            <p:ph sz="quarter" idx="11"/>
          </p:nvPr>
        </p:nvPicPr>
        <p:blipFill>
          <a:blip r:embed="rId3">
            <a:extLst>
              <a:ext uri="{28A0092B-C50C-407E-A947-70E740481C1C}">
                <a14:useLocalDpi xmlns:a14="http://schemas.microsoft.com/office/drawing/2010/main" val="0"/>
              </a:ext>
            </a:extLst>
          </a:blip>
          <a:stretch>
            <a:fillRect/>
          </a:stretch>
        </p:blipFill>
        <p:spPr>
          <a:xfrm>
            <a:off x="1276350" y="1714500"/>
            <a:ext cx="2171700" cy="4114800"/>
          </a:xfrm>
        </p:spPr>
      </p:pic>
      <p:sp>
        <p:nvSpPr>
          <p:cNvPr id="28678" name="Rectangle 16"/>
          <p:cNvSpPr>
            <a:spLocks noGrp="1" noChangeArrowheads="1"/>
          </p:cNvSpPr>
          <p:nvPr>
            <p:ph type="title"/>
          </p:nvPr>
        </p:nvSpPr>
        <p:spPr/>
        <p:txBody>
          <a:bodyPr/>
          <a:lstStyle/>
          <a:p>
            <a:r>
              <a:rPr lang="en-US" dirty="0" smtClean="0"/>
              <a:t>Gaskets in Manway</a:t>
            </a:r>
          </a:p>
        </p:txBody>
      </p:sp>
      <p:sp>
        <p:nvSpPr>
          <p:cNvPr id="28680" name="Rectangle 18"/>
          <p:cNvSpPr>
            <a:spLocks noGrp="1" noChangeArrowheads="1"/>
          </p:cNvSpPr>
          <p:nvPr>
            <p:ph type="body" sz="half" idx="4294967295"/>
          </p:nvPr>
        </p:nvSpPr>
        <p:spPr>
          <a:xfrm>
            <a:off x="4607472" y="1905000"/>
            <a:ext cx="3962400" cy="3916363"/>
          </a:xfrm>
        </p:spPr>
        <p:txBody>
          <a:bodyPr/>
          <a:lstStyle/>
          <a:p>
            <a:r>
              <a:rPr lang="en-US" sz="2000" dirty="0" smtClean="0"/>
              <a:t>Tongue and groove gasket</a:t>
            </a:r>
            <a:br>
              <a:rPr lang="en-US" sz="2000" dirty="0" smtClean="0"/>
            </a:br>
            <a:endParaRPr lang="en-US" sz="2000" dirty="0" smtClean="0"/>
          </a:p>
          <a:p>
            <a:pPr marL="0" indent="0">
              <a:buNone/>
            </a:pPr>
            <a:endParaRPr lang="en-US" sz="2000" dirty="0" smtClean="0"/>
          </a:p>
          <a:p>
            <a:r>
              <a:rPr lang="en-US" sz="2000" dirty="0" smtClean="0"/>
              <a:t>Valve can be installed on shoulder</a:t>
            </a:r>
            <a:br>
              <a:rPr lang="en-US" sz="2000" dirty="0" smtClean="0"/>
            </a:br>
            <a:endParaRPr lang="en-US" sz="2000" dirty="0" smtClean="0"/>
          </a:p>
          <a:p>
            <a:endParaRPr lang="en-US" sz="2000" dirty="0" smtClean="0"/>
          </a:p>
          <a:p>
            <a:r>
              <a:rPr lang="en-US" sz="2000" dirty="0" smtClean="0"/>
              <a:t>Shoulder must not have defects</a:t>
            </a:r>
          </a:p>
        </p:txBody>
      </p:sp>
      <p:sp>
        <p:nvSpPr>
          <p:cNvPr id="28681" name="Line 64"/>
          <p:cNvSpPr>
            <a:spLocks noChangeShapeType="1"/>
          </p:cNvSpPr>
          <p:nvPr/>
        </p:nvSpPr>
        <p:spPr bwMode="auto">
          <a:xfrm flipH="1">
            <a:off x="2615762" y="2096814"/>
            <a:ext cx="1752600" cy="7620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28682" name="Line 65"/>
          <p:cNvSpPr>
            <a:spLocks noChangeShapeType="1"/>
          </p:cNvSpPr>
          <p:nvPr/>
        </p:nvSpPr>
        <p:spPr bwMode="auto">
          <a:xfrm flipH="1">
            <a:off x="2615762" y="3009900"/>
            <a:ext cx="1600200" cy="762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28683" name="Line 66"/>
          <p:cNvSpPr>
            <a:spLocks noChangeShapeType="1"/>
          </p:cNvSpPr>
          <p:nvPr/>
        </p:nvSpPr>
        <p:spPr bwMode="auto">
          <a:xfrm flipH="1">
            <a:off x="2844362" y="4343400"/>
            <a:ext cx="1524000" cy="3810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Tree>
    <p:extLst>
      <p:ext uri="{BB962C8B-B14F-4D97-AF65-F5344CB8AC3E}">
        <p14:creationId xmlns:p14="http://schemas.microsoft.com/office/powerpoint/2010/main" val="47751820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58"/>
          <p:cNvSpPr>
            <a:spLocks noChangeArrowheads="1"/>
          </p:cNvSpPr>
          <p:nvPr/>
        </p:nvSpPr>
        <p:spPr bwMode="auto">
          <a:xfrm>
            <a:off x="1600200" y="1143000"/>
            <a:ext cx="6019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wrap="none" anchor="ctr"/>
          <a:lstStyle/>
          <a:p>
            <a:pPr algn="ctr"/>
            <a:endParaRPr lang="en-US" sz="3600" b="1" dirty="0">
              <a:solidFill>
                <a:srgbClr val="CCFFFF"/>
              </a:solidFill>
            </a:endParaRPr>
          </a:p>
        </p:txBody>
      </p:sp>
      <p:sp>
        <p:nvSpPr>
          <p:cNvPr id="29701" name="Rectangle 59"/>
          <p:cNvSpPr>
            <a:spLocks noChangeArrowheads="1"/>
          </p:cNvSpPr>
          <p:nvPr/>
        </p:nvSpPr>
        <p:spPr bwMode="auto">
          <a:xfrm>
            <a:off x="2362200" y="2667000"/>
            <a:ext cx="4267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sz="2800" dirty="0">
              <a:solidFill>
                <a:srgbClr val="FFFF00"/>
              </a:solidFill>
            </a:endParaRPr>
          </a:p>
          <a:p>
            <a:pPr algn="ctr"/>
            <a:endParaRPr lang="en-US" sz="2800" dirty="0">
              <a:solidFill>
                <a:srgbClr val="FFFF00"/>
              </a:solidFill>
            </a:endParaRPr>
          </a:p>
          <a:p>
            <a:pPr algn="ctr"/>
            <a:endParaRPr lang="en-US" sz="2800" dirty="0">
              <a:solidFill>
                <a:srgbClr val="FFFF00"/>
              </a:solidFill>
            </a:endParaRPr>
          </a:p>
          <a:p>
            <a:pPr algn="ctr"/>
            <a:endParaRPr lang="en-US" sz="2800" dirty="0">
              <a:solidFill>
                <a:srgbClr val="FFFF00"/>
              </a:solidFill>
            </a:endParaRPr>
          </a:p>
        </p:txBody>
      </p:sp>
      <p:pic>
        <p:nvPicPr>
          <p:cNvPr id="29703" name="Picture 13"/>
          <p:cNvPicPr>
            <a:picLocks noGrp="1" noChangeAspect="1" noChangeArrowheads="1"/>
          </p:cNvPicPr>
          <p:nvPr>
            <p:ph sz="quarter" idx="11"/>
          </p:nvPr>
        </p:nvPicPr>
        <p:blipFill>
          <a:blip r:embed="rId3">
            <a:extLst>
              <a:ext uri="{28A0092B-C50C-407E-A947-70E740481C1C}">
                <a14:useLocalDpi xmlns:a14="http://schemas.microsoft.com/office/drawing/2010/main" val="0"/>
              </a:ext>
            </a:extLst>
          </a:blip>
          <a:stretch>
            <a:fillRect/>
          </a:stretch>
        </p:blipFill>
        <p:spPr>
          <a:xfrm>
            <a:off x="834259" y="1905000"/>
            <a:ext cx="3810000" cy="3324225"/>
          </a:xfrm>
        </p:spPr>
      </p:pic>
      <p:sp>
        <p:nvSpPr>
          <p:cNvPr id="29702" name="Rectangle 12"/>
          <p:cNvSpPr>
            <a:spLocks noGrp="1" noChangeArrowheads="1"/>
          </p:cNvSpPr>
          <p:nvPr>
            <p:ph type="title"/>
          </p:nvPr>
        </p:nvSpPr>
        <p:spPr/>
        <p:txBody>
          <a:bodyPr/>
          <a:lstStyle/>
          <a:p>
            <a:r>
              <a:rPr lang="en-US" dirty="0" smtClean="0"/>
              <a:t>Excess Flow Valve</a:t>
            </a:r>
            <a:br>
              <a:rPr lang="en-US" dirty="0" smtClean="0"/>
            </a:br>
            <a:r>
              <a:rPr lang="en-US" dirty="0" smtClean="0"/>
              <a:t>Liquid Lines Only</a:t>
            </a:r>
          </a:p>
        </p:txBody>
      </p:sp>
      <p:sp>
        <p:nvSpPr>
          <p:cNvPr id="29704" name="Rectangle 14"/>
          <p:cNvSpPr>
            <a:spLocks noGrp="1" noChangeArrowheads="1"/>
          </p:cNvSpPr>
          <p:nvPr>
            <p:ph type="body" sz="half" idx="4294967295"/>
          </p:nvPr>
        </p:nvSpPr>
        <p:spPr>
          <a:xfrm>
            <a:off x="5105400" y="1813718"/>
            <a:ext cx="3276600" cy="4053682"/>
          </a:xfrm>
        </p:spPr>
        <p:txBody>
          <a:bodyPr/>
          <a:lstStyle/>
          <a:p>
            <a:pPr>
              <a:spcBef>
                <a:spcPts val="600"/>
              </a:spcBef>
              <a:spcAft>
                <a:spcPts val="600"/>
              </a:spcAft>
            </a:pPr>
            <a:r>
              <a:rPr lang="en-US" sz="1800" dirty="0" smtClean="0"/>
              <a:t>7,000 lbs/hr</a:t>
            </a:r>
          </a:p>
          <a:p>
            <a:pPr>
              <a:spcBef>
                <a:spcPts val="600"/>
              </a:spcBef>
              <a:spcAft>
                <a:spcPts val="600"/>
              </a:spcAft>
            </a:pPr>
            <a:r>
              <a:rPr lang="en-US" sz="1800" dirty="0" smtClean="0"/>
              <a:t>11,000 lbs/hr</a:t>
            </a:r>
          </a:p>
          <a:p>
            <a:pPr>
              <a:spcBef>
                <a:spcPts val="600"/>
              </a:spcBef>
              <a:spcAft>
                <a:spcPts val="600"/>
              </a:spcAft>
            </a:pPr>
            <a:r>
              <a:rPr lang="en-US" sz="1800" dirty="0" smtClean="0"/>
              <a:t>15,000 lbs/hr</a:t>
            </a:r>
          </a:p>
          <a:p>
            <a:pPr>
              <a:spcBef>
                <a:spcPts val="600"/>
              </a:spcBef>
              <a:spcAft>
                <a:spcPts val="600"/>
              </a:spcAft>
            </a:pPr>
            <a:r>
              <a:rPr lang="en-US" sz="1800" dirty="0" smtClean="0"/>
              <a:t>37,000 lbs/hr</a:t>
            </a:r>
            <a:br>
              <a:rPr lang="en-US" sz="1800" dirty="0" smtClean="0"/>
            </a:br>
            <a:r>
              <a:rPr lang="en-US" sz="1800" dirty="0" smtClean="0"/>
              <a:t>Dual Valve Systems covered later</a:t>
            </a:r>
          </a:p>
          <a:p>
            <a:pPr>
              <a:spcBef>
                <a:spcPts val="600"/>
              </a:spcBef>
              <a:spcAft>
                <a:spcPts val="600"/>
              </a:spcAft>
            </a:pPr>
            <a:r>
              <a:rPr lang="en-US" sz="1800" dirty="0" smtClean="0"/>
              <a:t>Different Styles</a:t>
            </a:r>
          </a:p>
          <a:p>
            <a:pPr lvl="1">
              <a:spcBef>
                <a:spcPts val="600"/>
              </a:spcBef>
              <a:spcAft>
                <a:spcPts val="600"/>
              </a:spcAft>
            </a:pPr>
            <a:r>
              <a:rPr lang="en-US" sz="1800" dirty="0" smtClean="0"/>
              <a:t>Midland</a:t>
            </a:r>
          </a:p>
          <a:p>
            <a:pPr lvl="1">
              <a:spcBef>
                <a:spcPts val="600"/>
              </a:spcBef>
              <a:spcAft>
                <a:spcPts val="600"/>
              </a:spcAft>
            </a:pPr>
            <a:r>
              <a:rPr lang="en-US" sz="1800" dirty="0" smtClean="0"/>
              <a:t>Pneumatically operated valves (POV’s)</a:t>
            </a:r>
          </a:p>
        </p:txBody>
      </p:sp>
    </p:spTree>
    <p:extLst>
      <p:ext uri="{BB962C8B-B14F-4D97-AF65-F5344CB8AC3E}">
        <p14:creationId xmlns:p14="http://schemas.microsoft.com/office/powerpoint/2010/main" val="122961390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Rectangle 58"/>
          <p:cNvSpPr>
            <a:spLocks noChangeArrowheads="1"/>
          </p:cNvSpPr>
          <p:nvPr/>
        </p:nvSpPr>
        <p:spPr bwMode="auto">
          <a:xfrm>
            <a:off x="1600200" y="1143000"/>
            <a:ext cx="6019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wrap="none" anchor="ctr"/>
          <a:lstStyle/>
          <a:p>
            <a:pPr algn="ctr"/>
            <a:endParaRPr lang="en-US" sz="3600" b="1" dirty="0">
              <a:solidFill>
                <a:srgbClr val="CCFFFF"/>
              </a:solidFill>
            </a:endParaRPr>
          </a:p>
        </p:txBody>
      </p:sp>
      <p:sp>
        <p:nvSpPr>
          <p:cNvPr id="30725" name="Rectangle 59"/>
          <p:cNvSpPr>
            <a:spLocks noChangeArrowheads="1"/>
          </p:cNvSpPr>
          <p:nvPr/>
        </p:nvSpPr>
        <p:spPr bwMode="auto">
          <a:xfrm>
            <a:off x="2362200" y="2667000"/>
            <a:ext cx="4267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sz="2800" dirty="0">
              <a:solidFill>
                <a:srgbClr val="FFFF00"/>
              </a:solidFill>
            </a:endParaRPr>
          </a:p>
          <a:p>
            <a:pPr algn="ctr"/>
            <a:endParaRPr lang="en-US" sz="2800" dirty="0">
              <a:solidFill>
                <a:srgbClr val="FFFF00"/>
              </a:solidFill>
            </a:endParaRPr>
          </a:p>
          <a:p>
            <a:pPr algn="ctr"/>
            <a:endParaRPr lang="en-US" sz="2800" dirty="0">
              <a:solidFill>
                <a:srgbClr val="FFFF00"/>
              </a:solidFill>
            </a:endParaRPr>
          </a:p>
          <a:p>
            <a:pPr algn="ctr"/>
            <a:endParaRPr lang="en-US" sz="2800" dirty="0">
              <a:solidFill>
                <a:srgbClr val="FFFF00"/>
              </a:solidFill>
            </a:endParaRPr>
          </a:p>
        </p:txBody>
      </p:sp>
      <p:sp>
        <p:nvSpPr>
          <p:cNvPr id="30727" name="Rectangle 13"/>
          <p:cNvSpPr>
            <a:spLocks noGrp="1" noChangeArrowheads="1"/>
          </p:cNvSpPr>
          <p:nvPr>
            <p:ph sz="quarter" idx="11"/>
          </p:nvPr>
        </p:nvSpPr>
        <p:spPr/>
        <p:txBody>
          <a:bodyPr/>
          <a:lstStyle/>
          <a:p>
            <a:pPr>
              <a:spcBef>
                <a:spcPts val="600"/>
              </a:spcBef>
              <a:spcAft>
                <a:spcPts val="600"/>
              </a:spcAft>
            </a:pPr>
            <a:r>
              <a:rPr lang="en-US" dirty="0" smtClean="0"/>
              <a:t>Pressure Relief Device (PRD’S)</a:t>
            </a:r>
          </a:p>
          <a:p>
            <a:pPr lvl="1">
              <a:spcBef>
                <a:spcPts val="600"/>
              </a:spcBef>
              <a:spcAft>
                <a:spcPts val="600"/>
              </a:spcAft>
            </a:pPr>
            <a:r>
              <a:rPr lang="en-US" dirty="0" smtClean="0"/>
              <a:t>Breaking pin and rupture disc assemblies</a:t>
            </a:r>
          </a:p>
          <a:p>
            <a:pPr lvl="1">
              <a:spcBef>
                <a:spcPts val="600"/>
              </a:spcBef>
              <a:spcAft>
                <a:spcPts val="600"/>
              </a:spcAft>
            </a:pPr>
            <a:r>
              <a:rPr lang="en-US" dirty="0" smtClean="0"/>
              <a:t>Spring loaded relief</a:t>
            </a:r>
          </a:p>
          <a:p>
            <a:pPr lvl="2">
              <a:spcBef>
                <a:spcPts val="600"/>
              </a:spcBef>
              <a:spcAft>
                <a:spcPts val="600"/>
              </a:spcAft>
            </a:pPr>
            <a:r>
              <a:rPr lang="en-US" dirty="0" smtClean="0"/>
              <a:t>Set to 375 PSIG</a:t>
            </a:r>
          </a:p>
          <a:p>
            <a:pPr lvl="2">
              <a:spcBef>
                <a:spcPts val="600"/>
              </a:spcBef>
              <a:spcAft>
                <a:spcPts val="600"/>
              </a:spcAft>
            </a:pPr>
            <a:r>
              <a:rPr lang="en-US" dirty="0" smtClean="0"/>
              <a:t>Some have tell-tale valves</a:t>
            </a:r>
          </a:p>
          <a:p>
            <a:pPr lvl="2">
              <a:spcBef>
                <a:spcPts val="600"/>
              </a:spcBef>
              <a:spcAft>
                <a:spcPts val="600"/>
              </a:spcAft>
            </a:pPr>
            <a:r>
              <a:rPr lang="en-US" dirty="0" smtClean="0"/>
              <a:t>Two main manufactures, Midland and Crosby</a:t>
            </a:r>
          </a:p>
          <a:p>
            <a:pPr lvl="2">
              <a:spcBef>
                <a:spcPts val="600"/>
              </a:spcBef>
              <a:spcAft>
                <a:spcPts val="600"/>
              </a:spcAft>
            </a:pPr>
            <a:r>
              <a:rPr lang="en-US" dirty="0" smtClean="0"/>
              <a:t>Same basic design</a:t>
            </a:r>
          </a:p>
          <a:p>
            <a:pPr lvl="2">
              <a:spcBef>
                <a:spcPts val="600"/>
              </a:spcBef>
              <a:spcAft>
                <a:spcPts val="600"/>
              </a:spcAft>
            </a:pPr>
            <a:r>
              <a:rPr lang="en-US" dirty="0" smtClean="0"/>
              <a:t>C-Kit must be applicable to all designs</a:t>
            </a:r>
          </a:p>
          <a:p>
            <a:pPr lvl="2"/>
            <a:endParaRPr lang="en-US" dirty="0" smtClean="0"/>
          </a:p>
        </p:txBody>
      </p:sp>
      <p:sp>
        <p:nvSpPr>
          <p:cNvPr id="30726" name="Rectangle 12"/>
          <p:cNvSpPr>
            <a:spLocks noGrp="1" noChangeArrowheads="1"/>
          </p:cNvSpPr>
          <p:nvPr>
            <p:ph type="title"/>
          </p:nvPr>
        </p:nvSpPr>
        <p:spPr/>
        <p:txBody>
          <a:bodyPr/>
          <a:lstStyle/>
          <a:p>
            <a:r>
              <a:rPr lang="en-US" dirty="0" smtClean="0"/>
              <a:t>Pressure Relief Device</a:t>
            </a:r>
          </a:p>
        </p:txBody>
      </p:sp>
    </p:spTree>
    <p:extLst>
      <p:ext uri="{BB962C8B-B14F-4D97-AF65-F5344CB8AC3E}">
        <p14:creationId xmlns:p14="http://schemas.microsoft.com/office/powerpoint/2010/main" val="328150275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906</TotalTime>
  <Words>2504</Words>
  <Application>Microsoft Macintosh PowerPoint</Application>
  <PresentationFormat>On-screen Show (4:3)</PresentationFormat>
  <Paragraphs>296</Paragraphs>
  <Slides>39</Slides>
  <Notes>37</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39</vt:i4>
      </vt:variant>
    </vt:vector>
  </HeadingPairs>
  <TitlesOfParts>
    <vt:vector size="41" baseType="lpstr">
      <vt:lpstr>Office Theme</vt:lpstr>
      <vt:lpstr>Photo Editor Photo</vt:lpstr>
      <vt:lpstr>Chlorine Tank Car Valves and C-Kit</vt:lpstr>
      <vt:lpstr>Tank Car Valves</vt:lpstr>
      <vt:lpstr>ACF Angle Valve</vt:lpstr>
      <vt:lpstr>ACF Angle Valve (cont.)</vt:lpstr>
      <vt:lpstr> Midland Angle Valve</vt:lpstr>
      <vt:lpstr>Midland Angle Valve (cont.)</vt:lpstr>
      <vt:lpstr>Gaskets in Manway</vt:lpstr>
      <vt:lpstr>Excess Flow Valve Liquid Lines Only</vt:lpstr>
      <vt:lpstr>Pressure Relief Device</vt:lpstr>
      <vt:lpstr>Potential Leak Points</vt:lpstr>
      <vt:lpstr>Potential Leak Points (cont.)</vt:lpstr>
      <vt:lpstr>Potential Leak Points (cont.)</vt:lpstr>
      <vt:lpstr>Potential Leak Points (cont.)</vt:lpstr>
      <vt:lpstr>Potential Leak Points (cont.)</vt:lpstr>
      <vt:lpstr>Potential Leak Points (cont.)</vt:lpstr>
      <vt:lpstr>ACF Angle Valve</vt:lpstr>
      <vt:lpstr>Potential Leak Points (cont.)</vt:lpstr>
      <vt:lpstr>Potential Leak Points (cont.)</vt:lpstr>
      <vt:lpstr>Midland Pressure Relief Valve</vt:lpstr>
      <vt:lpstr>Midland Pressure Relief Valve</vt:lpstr>
      <vt:lpstr>Before Applying the Emergency Kit “C”</vt:lpstr>
      <vt:lpstr>Chlorine Institute Emergency Kit “C”</vt:lpstr>
      <vt:lpstr>Additional Tools and Items Needed</vt:lpstr>
      <vt:lpstr>Additional Tools and Items Needed</vt:lpstr>
      <vt:lpstr>Leaks on the Pressure Plate Flange</vt:lpstr>
      <vt:lpstr>Leaks Around the Safety Relief Valve</vt:lpstr>
      <vt:lpstr>Leaks Around the Product/Use Valve</vt:lpstr>
      <vt:lpstr>C-Kit Mounting to the NGRTC “Enhanced Fittings” Package (Dual Valve System)</vt:lpstr>
      <vt:lpstr>Capping NGRTC “Enhanced Fittings”</vt:lpstr>
      <vt:lpstr>Mounting Options for Emergency Kits</vt:lpstr>
      <vt:lpstr>Mounting Options for Emergency Kits (cont.)</vt:lpstr>
      <vt:lpstr>Mounting Options for Emergency Kits (cont.)</vt:lpstr>
      <vt:lpstr>Mounting Options for Emergency Kits (cont.)</vt:lpstr>
      <vt:lpstr>Side View of the NGRTC Assembly</vt:lpstr>
      <vt:lpstr>NGRTC Valve Operation</vt:lpstr>
      <vt:lpstr>Movement Requirements</vt:lpstr>
      <vt:lpstr>Hands On C- Kit </vt:lpstr>
      <vt:lpstr>Gasket Inspection and Replacement</vt:lpstr>
      <vt:lpstr>WHAT DID WE COVER?</vt:lpstr>
    </vt:vector>
  </TitlesOfParts>
  <Company>Andrew Johnson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Shane Fast</dc:creator>
  <cp:lastModifiedBy>Andrew Johnson</cp:lastModifiedBy>
  <cp:revision>122</cp:revision>
  <dcterms:modified xsi:type="dcterms:W3CDTF">2013-10-22T11:42:09Z</dcterms:modified>
</cp:coreProperties>
</file>