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46"/>
  </p:notesMasterIdLst>
  <p:sldIdLst>
    <p:sldId id="303" r:id="rId2"/>
    <p:sldId id="315" r:id="rId3"/>
    <p:sldId id="306" r:id="rId4"/>
    <p:sldId id="308" r:id="rId5"/>
    <p:sldId id="307" r:id="rId6"/>
    <p:sldId id="329" r:id="rId7"/>
    <p:sldId id="330" r:id="rId8"/>
    <p:sldId id="331" r:id="rId9"/>
    <p:sldId id="328" r:id="rId10"/>
    <p:sldId id="323" r:id="rId11"/>
    <p:sldId id="324" r:id="rId12"/>
    <p:sldId id="325" r:id="rId13"/>
    <p:sldId id="326" r:id="rId14"/>
    <p:sldId id="309" r:id="rId15"/>
    <p:sldId id="322" r:id="rId16"/>
    <p:sldId id="327" r:id="rId17"/>
    <p:sldId id="313" r:id="rId18"/>
    <p:sldId id="310" r:id="rId19"/>
    <p:sldId id="314" r:id="rId20"/>
    <p:sldId id="319" r:id="rId21"/>
    <p:sldId id="332" r:id="rId22"/>
    <p:sldId id="333" r:id="rId23"/>
    <p:sldId id="334" r:id="rId24"/>
    <p:sldId id="335" r:id="rId25"/>
    <p:sldId id="336" r:id="rId26"/>
    <p:sldId id="337" r:id="rId27"/>
    <p:sldId id="338" r:id="rId28"/>
    <p:sldId id="339" r:id="rId29"/>
    <p:sldId id="340" r:id="rId30"/>
    <p:sldId id="341" r:id="rId31"/>
    <p:sldId id="342" r:id="rId32"/>
    <p:sldId id="343" r:id="rId33"/>
    <p:sldId id="344" r:id="rId34"/>
    <p:sldId id="345" r:id="rId35"/>
    <p:sldId id="346" r:id="rId36"/>
    <p:sldId id="347" r:id="rId37"/>
    <p:sldId id="348" r:id="rId38"/>
    <p:sldId id="349" r:id="rId39"/>
    <p:sldId id="351" r:id="rId40"/>
    <p:sldId id="352" r:id="rId41"/>
    <p:sldId id="353" r:id="rId42"/>
    <p:sldId id="362" r:id="rId43"/>
    <p:sldId id="363" r:id="rId44"/>
    <p:sldId id="364" r:id="rId45"/>
  </p:sldIdLst>
  <p:sldSz cx="9144000" cy="6858000" type="screen4x3"/>
  <p:notesSz cx="6954838" cy="93091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BA3E"/>
    <a:srgbClr val="800080"/>
    <a:srgbClr val="660033"/>
    <a:srgbClr val="FFB005"/>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79041" autoAdjust="0"/>
  </p:normalViewPr>
  <p:slideViewPr>
    <p:cSldViewPr showGuides="1">
      <p:cViewPr>
        <p:scale>
          <a:sx n="60" d="100"/>
          <a:sy n="60" d="100"/>
        </p:scale>
        <p:origin x="-1910" y="-293"/>
      </p:cViewPr>
      <p:guideLst>
        <p:guide orient="horz" pos="9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5052"/>
    </p:cViewPr>
  </p:sorterViewPr>
  <p:notesViewPr>
    <p:cSldViewPr>
      <p:cViewPr>
        <p:scale>
          <a:sx n="90" d="100"/>
          <a:sy n="90" d="100"/>
        </p:scale>
        <p:origin x="-2088" y="60"/>
      </p:cViewPr>
      <p:guideLst>
        <p:guide orient="horz" pos="2932"/>
        <p:guide pos="219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39466" y="0"/>
            <a:ext cx="3013763" cy="465455"/>
          </a:xfrm>
          <a:prstGeom prst="rect">
            <a:avLst/>
          </a:prstGeom>
        </p:spPr>
        <p:txBody>
          <a:bodyPr vert="horz" wrap="square" lIns="92930" tIns="46465" rIns="92930" bIns="46465" numCol="1" anchor="t" anchorCtr="0" compatLnSpc="1">
            <a:prstTxWarp prst="textNoShape">
              <a:avLst/>
            </a:prstTxWarp>
          </a:bodyPr>
          <a:lstStyle>
            <a:lvl1pPr algn="r">
              <a:defRPr sz="1200">
                <a:latin typeface="Calibri" pitchFamily="34" charset="0"/>
                <a:cs typeface="Arial" pitchFamily="34" charset="0"/>
              </a:defRPr>
            </a:lvl1pPr>
          </a:lstStyle>
          <a:p>
            <a:fld id="{DD244831-79D8-4E75-A973-96346E11FA2D}" type="datetimeFigureOut">
              <a:rPr lang="en-US"/>
              <a:pPr/>
              <a:t>8/7/2013</a:t>
            </a:fld>
            <a:endParaRPr lang="en-US" dirty="0"/>
          </a:p>
        </p:txBody>
      </p:sp>
      <p:sp>
        <p:nvSpPr>
          <p:cNvPr id="4" name="Slide Image Placeholder 3"/>
          <p:cNvSpPr>
            <a:spLocks noGrp="1" noRot="1" noChangeAspect="1"/>
          </p:cNvSpPr>
          <p:nvPr>
            <p:ph type="sldImg" idx="2"/>
          </p:nvPr>
        </p:nvSpPr>
        <p:spPr>
          <a:xfrm>
            <a:off x="1150938" y="698500"/>
            <a:ext cx="4652962" cy="3490913"/>
          </a:xfrm>
          <a:prstGeom prst="rect">
            <a:avLst/>
          </a:prstGeom>
          <a:noFill/>
          <a:ln w="12700">
            <a:solidFill>
              <a:prstClr val="black"/>
            </a:solidFill>
          </a:ln>
        </p:spPr>
        <p:txBody>
          <a:bodyPr vert="horz" lIns="92930" tIns="46465" rIns="92930" bIns="46465" rtlCol="0" anchor="ctr"/>
          <a:lstStyle/>
          <a:p>
            <a:pPr lvl="0"/>
            <a:endParaRPr lang="en-US" noProof="0" dirty="0" smtClean="0"/>
          </a:p>
        </p:txBody>
      </p:sp>
      <p:sp>
        <p:nvSpPr>
          <p:cNvPr id="5" name="Notes Placeholder 4"/>
          <p:cNvSpPr>
            <a:spLocks noGrp="1"/>
          </p:cNvSpPr>
          <p:nvPr>
            <p:ph type="body" sz="quarter" idx="3"/>
          </p:nvPr>
        </p:nvSpPr>
        <p:spPr>
          <a:xfrm>
            <a:off x="695484" y="4421823"/>
            <a:ext cx="5563870" cy="4189095"/>
          </a:xfrm>
          <a:prstGeom prst="rect">
            <a:avLst/>
          </a:prstGeom>
        </p:spPr>
        <p:txBody>
          <a:bodyPr vert="horz" lIns="92930" tIns="46465" rIns="92930" bIns="4646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42029"/>
            <a:ext cx="3013763" cy="465455"/>
          </a:xfrm>
          <a:prstGeom prst="rect">
            <a:avLst/>
          </a:prstGeom>
        </p:spPr>
        <p:txBody>
          <a:bodyPr vert="horz" lIns="92930" tIns="46465" rIns="92930" bIns="46465"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39466" y="8842029"/>
            <a:ext cx="3013763" cy="465455"/>
          </a:xfrm>
          <a:prstGeom prst="rect">
            <a:avLst/>
          </a:prstGeom>
        </p:spPr>
        <p:txBody>
          <a:bodyPr vert="horz" wrap="square" lIns="92930" tIns="46465" rIns="92930" bIns="46465" numCol="1" anchor="b" anchorCtr="0" compatLnSpc="1">
            <a:prstTxWarp prst="textNoShape">
              <a:avLst/>
            </a:prstTxWarp>
          </a:bodyPr>
          <a:lstStyle>
            <a:lvl1pPr algn="r">
              <a:defRPr sz="1200">
                <a:latin typeface="Calibri" pitchFamily="34" charset="0"/>
                <a:cs typeface="Arial" pitchFamily="34" charset="0"/>
              </a:defRPr>
            </a:lvl1pPr>
          </a:lstStyle>
          <a:p>
            <a:fld id="{F1D60A9B-DCC2-47F4-A773-E04E572C4E92}" type="slidenum">
              <a:rPr lang="en-US"/>
              <a:pPr/>
              <a:t>‹#›</a:t>
            </a:fld>
            <a:endParaRPr lang="en-US" dirty="0"/>
          </a:p>
        </p:txBody>
      </p:sp>
    </p:spTree>
    <p:extLst>
      <p:ext uri="{BB962C8B-B14F-4D97-AF65-F5344CB8AC3E}">
        <p14:creationId xmlns:p14="http://schemas.microsoft.com/office/powerpoint/2010/main" val="27305133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p:spPr>
        <p:txBody>
          <a:bodyPr/>
          <a:lstStyle/>
          <a:p>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p:spPr>
        <p:txBody>
          <a:bodyPr/>
          <a:lstStyle/>
          <a:p>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54">
              <a:defRPr sz="2400">
                <a:solidFill>
                  <a:schemeClr val="tx1"/>
                </a:solidFill>
                <a:latin typeface="Times New Roman" pitchFamily="18" charset="0"/>
              </a:defRPr>
            </a:lvl1pPr>
            <a:lvl2pPr marL="764498" indent="-294038" defTabSz="937654">
              <a:defRPr sz="2400">
                <a:solidFill>
                  <a:schemeClr val="tx1"/>
                </a:solidFill>
                <a:latin typeface="Times New Roman" pitchFamily="18" charset="0"/>
              </a:defRPr>
            </a:lvl2pPr>
            <a:lvl3pPr marL="1176152" indent="-235231" defTabSz="937654">
              <a:defRPr sz="2400">
                <a:solidFill>
                  <a:schemeClr val="tx1"/>
                </a:solidFill>
                <a:latin typeface="Times New Roman" pitchFamily="18" charset="0"/>
              </a:defRPr>
            </a:lvl3pPr>
            <a:lvl4pPr marL="1646612" indent="-235231" defTabSz="937654">
              <a:defRPr sz="2400">
                <a:solidFill>
                  <a:schemeClr val="tx1"/>
                </a:solidFill>
                <a:latin typeface="Times New Roman" pitchFamily="18" charset="0"/>
              </a:defRPr>
            </a:lvl4pPr>
            <a:lvl5pPr marL="2117073" indent="-235231" defTabSz="937654">
              <a:defRPr sz="2400">
                <a:solidFill>
                  <a:schemeClr val="tx1"/>
                </a:solidFill>
                <a:latin typeface="Times New Roman" pitchFamily="18" charset="0"/>
              </a:defRPr>
            </a:lvl5pPr>
            <a:lvl6pPr marL="2587533" indent="-235231" defTabSz="937654" fontAlgn="base">
              <a:spcBef>
                <a:spcPct val="0"/>
              </a:spcBef>
              <a:spcAft>
                <a:spcPct val="0"/>
              </a:spcAft>
              <a:defRPr sz="2400">
                <a:solidFill>
                  <a:schemeClr val="tx1"/>
                </a:solidFill>
                <a:latin typeface="Times New Roman" pitchFamily="18" charset="0"/>
              </a:defRPr>
            </a:lvl6pPr>
            <a:lvl7pPr marL="3057994" indent="-235231" defTabSz="937654" fontAlgn="base">
              <a:spcBef>
                <a:spcPct val="0"/>
              </a:spcBef>
              <a:spcAft>
                <a:spcPct val="0"/>
              </a:spcAft>
              <a:defRPr sz="2400">
                <a:solidFill>
                  <a:schemeClr val="tx1"/>
                </a:solidFill>
                <a:latin typeface="Times New Roman" pitchFamily="18" charset="0"/>
              </a:defRPr>
            </a:lvl7pPr>
            <a:lvl8pPr marL="3528454" indent="-235231" defTabSz="937654" fontAlgn="base">
              <a:spcBef>
                <a:spcPct val="0"/>
              </a:spcBef>
              <a:spcAft>
                <a:spcPct val="0"/>
              </a:spcAft>
              <a:defRPr sz="2400">
                <a:solidFill>
                  <a:schemeClr val="tx1"/>
                </a:solidFill>
                <a:latin typeface="Times New Roman" pitchFamily="18" charset="0"/>
              </a:defRPr>
            </a:lvl8pPr>
            <a:lvl9pPr marL="3998915" indent="-235231" defTabSz="937654" fontAlgn="base">
              <a:spcBef>
                <a:spcPct val="0"/>
              </a:spcBef>
              <a:spcAft>
                <a:spcPct val="0"/>
              </a:spcAft>
              <a:defRPr sz="2400">
                <a:solidFill>
                  <a:schemeClr val="tx1"/>
                </a:solidFill>
                <a:latin typeface="Times New Roman" pitchFamily="18" charset="0"/>
              </a:defRPr>
            </a:lvl9pPr>
          </a:lstStyle>
          <a:p>
            <a:pPr>
              <a:defRPr/>
            </a:pPr>
            <a:fld id="{DF8DFD9C-0381-4178-A811-91F3F48CAA61}" type="slidenum">
              <a:rPr lang="en-US" sz="1200"/>
              <a:pPr>
                <a:defRPr/>
              </a:pPr>
              <a:t>14</a:t>
            </a:fld>
            <a:endParaRPr lang="en-US" sz="1200" dirty="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smtClean="0">
                <a:latin typeface="Verdana" pitchFamily="2" charset="0"/>
              </a:rPr>
              <a:t>This is currently</a:t>
            </a:r>
            <a:r>
              <a:rPr lang="en-US" baseline="0" dirty="0" smtClean="0">
                <a:latin typeface="Verdana" pitchFamily="2" charset="0"/>
              </a:rPr>
              <a:t> the most common </a:t>
            </a:r>
            <a:r>
              <a:rPr lang="en-US" dirty="0" smtClean="0">
                <a:latin typeface="Verdana" pitchFamily="2" charset="0"/>
              </a:rPr>
              <a:t>chlorine valve arrangement</a:t>
            </a:r>
            <a:r>
              <a:rPr lang="en-US" baseline="0" dirty="0" smtClean="0">
                <a:latin typeface="Verdana" pitchFamily="2" charset="0"/>
              </a:rPr>
              <a:t> found on cars built prior to 2012.  </a:t>
            </a:r>
            <a:r>
              <a:rPr lang="en-US" dirty="0" smtClean="0">
                <a:latin typeface="Verdana" pitchFamily="2" charset="0"/>
              </a:rPr>
              <a:t>The valve arrangement inside the manway cover of both tank cars and tank trucks are identical. There are two liquid valves, which are attached to dip tubes that run down inside the tank to the bottom of the tank, and two vapor valves, which provide access to the vapor space above the liquid. The liquid valves will always be oriented lengthwise with the tank </a:t>
            </a:r>
            <a:r>
              <a:rPr lang="en-US" dirty="0" smtClean="0">
                <a:latin typeface="Times New Roman"/>
              </a:rPr>
              <a:t>–</a:t>
            </a:r>
            <a:r>
              <a:rPr lang="en-US" dirty="0" smtClean="0">
                <a:latin typeface="Verdana" pitchFamily="2" charset="0"/>
              </a:rPr>
              <a:t> this is to allow the dip tubes to be submerged in as much liquid as possible. </a:t>
            </a:r>
            <a:r>
              <a:rPr lang="en-US" dirty="0"/>
              <a:t>For this valve arrangement, liquid valves also have excess flow check valves located below them. They typically allow flow of around 15,000 pounds of product per </a:t>
            </a:r>
            <a:r>
              <a:rPr lang="en-US" dirty="0" smtClean="0"/>
              <a:t>hour per valve</a:t>
            </a:r>
            <a:r>
              <a:rPr lang="en-US" dirty="0"/>
              <a:t>.  </a:t>
            </a:r>
            <a:r>
              <a:rPr lang="en-US" dirty="0" smtClean="0">
                <a:latin typeface="Verdana" pitchFamily="2" charset="0"/>
              </a:rPr>
              <a:t>The vapor valves will always run perpendicular to the length of the tank. The component in the center of the valves is the car’s pressure relief device. This is necessary to relieve elevated pressure from inside the tank.  The pressure relief device is </a:t>
            </a:r>
            <a:r>
              <a:rPr lang="en-US" baseline="0" dirty="0" smtClean="0">
                <a:latin typeface="Verdana" pitchFamily="2" charset="0"/>
              </a:rPr>
              <a:t>set to relieve at 375 psig. Chlorine cars are typically shipped with a seal placed on the car’s closed protective housing lid.  I</a:t>
            </a:r>
            <a:r>
              <a:rPr lang="en-US" dirty="0" smtClean="0"/>
              <a:t>f the seal </a:t>
            </a:r>
            <a:r>
              <a:rPr lang="en-US" dirty="0"/>
              <a:t>has to be </a:t>
            </a:r>
            <a:r>
              <a:rPr lang="en-US" dirty="0" smtClean="0"/>
              <a:t>removed, </a:t>
            </a:r>
            <a:r>
              <a:rPr lang="en-US" dirty="0"/>
              <a:t>write down the number of the seal.  Full </a:t>
            </a:r>
            <a:r>
              <a:rPr lang="en-US" dirty="0" smtClean="0"/>
              <a:t>cars </a:t>
            </a:r>
            <a:r>
              <a:rPr lang="en-US" dirty="0"/>
              <a:t>are typically at around 80-150 psig pressure.  Residue cars can have pad pressures exceeding 180 psig.</a:t>
            </a:r>
          </a:p>
          <a:p>
            <a:pPr defTabSz="929305">
              <a:defRPr/>
            </a:pPr>
            <a:endParaRPr lang="en-US" dirty="0" smtClean="0">
              <a:latin typeface="Verdana" pitchFamily="2" charset="0"/>
            </a:endParaRPr>
          </a:p>
          <a:p>
            <a:endParaRPr lang="en-US" dirty="0" smtClean="0">
              <a:latin typeface="Times New Roman" pitchFamily="2"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p:spPr>
        <p:txBody>
          <a:bodyPr/>
          <a:lstStyle/>
          <a:p>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Bookman Old Style" pitchFamily="18" charset="0"/>
              </a:rPr>
              <a:t>Positive seal under all fittings (true check valve)</a:t>
            </a:r>
          </a:p>
          <a:p>
            <a:r>
              <a:rPr lang="en-US" dirty="0">
                <a:latin typeface="Bookman Old Style" pitchFamily="18" charset="0"/>
              </a:rPr>
              <a:t>Design requires valve pairing between top valve and check valve</a:t>
            </a:r>
          </a:p>
          <a:p>
            <a:r>
              <a:rPr lang="en-US" dirty="0">
                <a:latin typeface="Bookman Old Style" pitchFamily="18" charset="0"/>
              </a:rPr>
              <a:t>Design to fit in 18- and 20-inch manway cover plates</a:t>
            </a:r>
          </a:p>
          <a:p>
            <a:r>
              <a:rPr lang="en-US" dirty="0">
                <a:latin typeface="Bookman Old Style" pitchFamily="18" charset="0"/>
              </a:rPr>
              <a:t>CI recommendations include option of 3 valves or 4 valves on manway</a:t>
            </a:r>
          </a:p>
        </p:txBody>
      </p:sp>
      <p:sp>
        <p:nvSpPr>
          <p:cNvPr id="4" name="Slide Number Placeholder 3"/>
          <p:cNvSpPr>
            <a:spLocks noGrp="1"/>
          </p:cNvSpPr>
          <p:nvPr>
            <p:ph type="sldNum" sz="quarter" idx="10"/>
          </p:nvPr>
        </p:nvSpPr>
        <p:spPr/>
        <p:txBody>
          <a:bodyPr/>
          <a:lstStyle/>
          <a:p>
            <a:fld id="{F1D60A9B-DCC2-47F4-A773-E04E572C4E92}" type="slidenum">
              <a:rPr lang="en-US" smtClean="0"/>
              <a:pPr/>
              <a:t>17</a:t>
            </a:fld>
            <a:endParaRPr lang="en-US" dirty="0"/>
          </a:p>
        </p:txBody>
      </p:sp>
    </p:spTree>
    <p:extLst>
      <p:ext uri="{BB962C8B-B14F-4D97-AF65-F5344CB8AC3E}">
        <p14:creationId xmlns:p14="http://schemas.microsoft.com/office/powerpoint/2010/main" val="444975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2"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Tank cars are normally pressured off with very dry air through the vapor valve assembly (at least -40 degree dew point air) or nitrogen</a:t>
            </a:r>
          </a:p>
          <a:p>
            <a:pPr lvl="0"/>
            <a:r>
              <a:rPr lang="en-US" dirty="0"/>
              <a:t>The liquid unload valves have internal dip legs that get within ~2 inches of the bottom of the car</a:t>
            </a:r>
          </a:p>
        </p:txBody>
      </p:sp>
      <p:sp>
        <p:nvSpPr>
          <p:cNvPr id="4" name="Slide Number Placeholder 3"/>
          <p:cNvSpPr>
            <a:spLocks noGrp="1"/>
          </p:cNvSpPr>
          <p:nvPr>
            <p:ph type="sldNum" sz="quarter" idx="10"/>
          </p:nvPr>
        </p:nvSpPr>
        <p:spPr/>
        <p:txBody>
          <a:bodyPr/>
          <a:lstStyle/>
          <a:p>
            <a:fld id="{F1D60A9B-DCC2-47F4-A773-E04E572C4E92}" type="slidenum">
              <a:rPr lang="en-US" smtClean="0"/>
              <a:pPr/>
              <a:t>19</a:t>
            </a:fld>
            <a:endParaRPr lang="en-US" dirty="0"/>
          </a:p>
        </p:txBody>
      </p:sp>
    </p:spTree>
    <p:extLst>
      <p:ext uri="{BB962C8B-B14F-4D97-AF65-F5344CB8AC3E}">
        <p14:creationId xmlns:p14="http://schemas.microsoft.com/office/powerpoint/2010/main" val="1986704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2" charset="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itchFamily="2" charset="0"/>
              </a:defRPr>
            </a:lvl1pPr>
            <a:lvl2pPr marL="755060" indent="-290408">
              <a:defRPr sz="1000">
                <a:solidFill>
                  <a:schemeClr val="tx1"/>
                </a:solidFill>
                <a:latin typeface="Times New Roman" pitchFamily="2" charset="0"/>
              </a:defRPr>
            </a:lvl2pPr>
            <a:lvl3pPr marL="1161631" indent="-232326">
              <a:defRPr sz="1000">
                <a:solidFill>
                  <a:schemeClr val="tx1"/>
                </a:solidFill>
                <a:latin typeface="Times New Roman" pitchFamily="2" charset="0"/>
              </a:defRPr>
            </a:lvl3pPr>
            <a:lvl4pPr marL="1626283" indent="-232326">
              <a:defRPr sz="1000">
                <a:solidFill>
                  <a:schemeClr val="tx1"/>
                </a:solidFill>
                <a:latin typeface="Times New Roman" pitchFamily="2" charset="0"/>
              </a:defRPr>
            </a:lvl4pPr>
            <a:lvl5pPr marL="2090936" indent="-232326">
              <a:defRPr sz="1000">
                <a:solidFill>
                  <a:schemeClr val="tx1"/>
                </a:solidFill>
                <a:latin typeface="Times New Roman" pitchFamily="2" charset="0"/>
              </a:defRPr>
            </a:lvl5pPr>
            <a:lvl6pPr marL="2555588" indent="-232326" eaLnBrk="0" fontAlgn="base" hangingPunct="0">
              <a:spcBef>
                <a:spcPct val="0"/>
              </a:spcBef>
              <a:spcAft>
                <a:spcPct val="0"/>
              </a:spcAft>
              <a:defRPr sz="1000">
                <a:solidFill>
                  <a:schemeClr val="tx1"/>
                </a:solidFill>
                <a:latin typeface="Times New Roman" pitchFamily="2" charset="0"/>
              </a:defRPr>
            </a:lvl6pPr>
            <a:lvl7pPr marL="3020240" indent="-232326" eaLnBrk="0" fontAlgn="base" hangingPunct="0">
              <a:spcBef>
                <a:spcPct val="0"/>
              </a:spcBef>
              <a:spcAft>
                <a:spcPct val="0"/>
              </a:spcAft>
              <a:defRPr sz="1000">
                <a:solidFill>
                  <a:schemeClr val="tx1"/>
                </a:solidFill>
                <a:latin typeface="Times New Roman" pitchFamily="2" charset="0"/>
              </a:defRPr>
            </a:lvl7pPr>
            <a:lvl8pPr marL="3484893" indent="-232326" eaLnBrk="0" fontAlgn="base" hangingPunct="0">
              <a:spcBef>
                <a:spcPct val="0"/>
              </a:spcBef>
              <a:spcAft>
                <a:spcPct val="0"/>
              </a:spcAft>
              <a:defRPr sz="1000">
                <a:solidFill>
                  <a:schemeClr val="tx1"/>
                </a:solidFill>
                <a:latin typeface="Times New Roman" pitchFamily="2" charset="0"/>
              </a:defRPr>
            </a:lvl8pPr>
            <a:lvl9pPr marL="3949545" indent="-232326" eaLnBrk="0" fontAlgn="base" hangingPunct="0">
              <a:spcBef>
                <a:spcPct val="0"/>
              </a:spcBef>
              <a:spcAft>
                <a:spcPct val="0"/>
              </a:spcAft>
              <a:defRPr sz="1000">
                <a:solidFill>
                  <a:schemeClr val="tx1"/>
                </a:solidFill>
                <a:latin typeface="Times New Roman" pitchFamily="2" charset="0"/>
              </a:defRPr>
            </a:lvl9pPr>
          </a:lstStyle>
          <a:p>
            <a:fld id="{1ADE3B2A-5624-4D9C-B322-534971C3E133}" type="slidenum">
              <a:rPr lang="en-US" sz="1200"/>
              <a:pPr/>
              <a:t>21</a:t>
            </a:fld>
            <a:endParaRPr lang="en-US" sz="12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itchFamily="2" charset="0"/>
              </a:defRPr>
            </a:lvl1pPr>
            <a:lvl2pPr marL="755060" indent="-290408">
              <a:defRPr sz="1000">
                <a:solidFill>
                  <a:schemeClr val="tx1"/>
                </a:solidFill>
                <a:latin typeface="Times New Roman" pitchFamily="2" charset="0"/>
              </a:defRPr>
            </a:lvl2pPr>
            <a:lvl3pPr marL="1161631" indent="-232326">
              <a:defRPr sz="1000">
                <a:solidFill>
                  <a:schemeClr val="tx1"/>
                </a:solidFill>
                <a:latin typeface="Times New Roman" pitchFamily="2" charset="0"/>
              </a:defRPr>
            </a:lvl3pPr>
            <a:lvl4pPr marL="1626283" indent="-232326">
              <a:defRPr sz="1000">
                <a:solidFill>
                  <a:schemeClr val="tx1"/>
                </a:solidFill>
                <a:latin typeface="Times New Roman" pitchFamily="2" charset="0"/>
              </a:defRPr>
            </a:lvl4pPr>
            <a:lvl5pPr marL="2090936" indent="-232326">
              <a:defRPr sz="1000">
                <a:solidFill>
                  <a:schemeClr val="tx1"/>
                </a:solidFill>
                <a:latin typeface="Times New Roman" pitchFamily="2" charset="0"/>
              </a:defRPr>
            </a:lvl5pPr>
            <a:lvl6pPr marL="2555588" indent="-232326" eaLnBrk="0" fontAlgn="base" hangingPunct="0">
              <a:spcBef>
                <a:spcPct val="0"/>
              </a:spcBef>
              <a:spcAft>
                <a:spcPct val="0"/>
              </a:spcAft>
              <a:defRPr sz="1000">
                <a:solidFill>
                  <a:schemeClr val="tx1"/>
                </a:solidFill>
                <a:latin typeface="Times New Roman" pitchFamily="2" charset="0"/>
              </a:defRPr>
            </a:lvl6pPr>
            <a:lvl7pPr marL="3020240" indent="-232326" eaLnBrk="0" fontAlgn="base" hangingPunct="0">
              <a:spcBef>
                <a:spcPct val="0"/>
              </a:spcBef>
              <a:spcAft>
                <a:spcPct val="0"/>
              </a:spcAft>
              <a:defRPr sz="1000">
                <a:solidFill>
                  <a:schemeClr val="tx1"/>
                </a:solidFill>
                <a:latin typeface="Times New Roman" pitchFamily="2" charset="0"/>
              </a:defRPr>
            </a:lvl7pPr>
            <a:lvl8pPr marL="3484893" indent="-232326" eaLnBrk="0" fontAlgn="base" hangingPunct="0">
              <a:spcBef>
                <a:spcPct val="0"/>
              </a:spcBef>
              <a:spcAft>
                <a:spcPct val="0"/>
              </a:spcAft>
              <a:defRPr sz="1000">
                <a:solidFill>
                  <a:schemeClr val="tx1"/>
                </a:solidFill>
                <a:latin typeface="Times New Roman" pitchFamily="2" charset="0"/>
              </a:defRPr>
            </a:lvl8pPr>
            <a:lvl9pPr marL="3949545" indent="-232326" eaLnBrk="0" fontAlgn="base" hangingPunct="0">
              <a:spcBef>
                <a:spcPct val="0"/>
              </a:spcBef>
              <a:spcAft>
                <a:spcPct val="0"/>
              </a:spcAft>
              <a:defRPr sz="1000">
                <a:solidFill>
                  <a:schemeClr val="tx1"/>
                </a:solidFill>
                <a:latin typeface="Times New Roman" pitchFamily="2" charset="0"/>
              </a:defRPr>
            </a:lvl9pPr>
          </a:lstStyle>
          <a:p>
            <a:fld id="{0B69BAAC-AD46-46EA-9633-3CEF7E14BC4B}" type="slidenum">
              <a:rPr lang="en-US" sz="1200"/>
              <a:pPr/>
              <a:t>22</a:t>
            </a:fld>
            <a:endParaRPr lang="en-US" sz="1200" dirty="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2">
              <a:spcBef>
                <a:spcPts val="610"/>
              </a:spcBef>
            </a:pPr>
            <a:r>
              <a:rPr lang="en-US" dirty="0" smtClean="0">
                <a:latin typeface="Arial" charset="0"/>
              </a:rPr>
              <a:t>The US Department of Transportation (DOT) tracks hazardous materials transportation statistics and reports this information annually.</a:t>
            </a:r>
          </a:p>
          <a:p>
            <a:pPr marL="0" lvl="2">
              <a:spcBef>
                <a:spcPts val="610"/>
              </a:spcBef>
            </a:pPr>
            <a:r>
              <a:rPr lang="en-US" dirty="0" smtClean="0">
                <a:latin typeface="Arial" charset="0"/>
              </a:rPr>
              <a:t>Railroad transport over 1.7 million bulk shipments in the United States each year.</a:t>
            </a:r>
          </a:p>
          <a:p>
            <a:pPr marL="0" lvl="2">
              <a:spcBef>
                <a:spcPts val="610"/>
              </a:spcBef>
            </a:pPr>
            <a:r>
              <a:rPr lang="en-US" dirty="0" smtClean="0">
                <a:solidFill>
                  <a:srgbClr val="000000"/>
                </a:solidFill>
                <a:latin typeface="Arial" charset="0"/>
              </a:rPr>
              <a:t>Over 99.96 percent arrive at destination without incident.</a:t>
            </a:r>
          </a:p>
          <a:p>
            <a:endParaRPr lang="en-US" dirty="0" smtClean="0">
              <a:solidFill>
                <a:schemeClr val="bg1"/>
              </a:solidFill>
              <a:latin typeface="Times New Roman" pitchFamily="2"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9305">
              <a:defRPr/>
            </a:pPr>
            <a:r>
              <a:rPr lang="en-US" dirty="0" smtClean="0">
                <a:latin typeface="Verdana" pitchFamily="2" charset="0"/>
              </a:rPr>
              <a:t>The largest mode of chlorine transportation by rail or highway</a:t>
            </a:r>
            <a:r>
              <a:rPr lang="en-US" baseline="0" dirty="0" smtClean="0">
                <a:latin typeface="Verdana" pitchFamily="2" charset="0"/>
              </a:rPr>
              <a:t> </a:t>
            </a:r>
            <a:r>
              <a:rPr lang="en-US" dirty="0" smtClean="0">
                <a:latin typeface="Verdana" pitchFamily="2" charset="0"/>
              </a:rPr>
              <a:t>is the 90-ton rail tank car.  Railcars are special purpose DOT</a:t>
            </a:r>
            <a:r>
              <a:rPr lang="en-US" baseline="0" dirty="0" smtClean="0">
                <a:latin typeface="Verdana" pitchFamily="2" charset="0"/>
              </a:rPr>
              <a:t> Specification 105J500W or 105J600W cars (built according to the Interim Rule)</a:t>
            </a:r>
            <a:r>
              <a:rPr lang="en-US" dirty="0"/>
              <a:t> that are jacketed and </a:t>
            </a:r>
            <a:r>
              <a:rPr lang="en-US" dirty="0" smtClean="0"/>
              <a:t>insulated.</a:t>
            </a:r>
            <a:endParaRPr lang="en-US" dirty="0"/>
          </a:p>
          <a:p>
            <a:pPr lvl="0"/>
            <a:r>
              <a:rPr lang="en-US" dirty="0" smtClean="0"/>
              <a:t>The cars have </a:t>
            </a:r>
            <a:r>
              <a:rPr lang="en-US" dirty="0"/>
              <a:t>no bottom outlets.</a:t>
            </a:r>
          </a:p>
          <a:p>
            <a:pPr lvl="0"/>
            <a:r>
              <a:rPr lang="en-US" dirty="0" smtClean="0"/>
              <a:t>The cars </a:t>
            </a:r>
            <a:r>
              <a:rPr lang="en-US" dirty="0"/>
              <a:t>are constructed of unlined carbon </a:t>
            </a:r>
            <a:r>
              <a:rPr lang="en-US" dirty="0" smtClean="0"/>
              <a:t>steel.</a:t>
            </a:r>
            <a:endParaRPr lang="en-US" dirty="0"/>
          </a:p>
          <a:p>
            <a:r>
              <a:rPr lang="en-US" dirty="0" smtClean="0"/>
              <a:t>The typical </a:t>
            </a:r>
            <a:r>
              <a:rPr lang="en-US" dirty="0"/>
              <a:t>lading is around 14,700 gallons or 180,000 pounds</a:t>
            </a:r>
            <a:endParaRPr lang="en-US" dirty="0" smtClean="0">
              <a:latin typeface="Verdana" pitchFamily="2" charset="0"/>
            </a:endParaRPr>
          </a:p>
          <a:p>
            <a:endParaRPr lang="en-US" dirty="0" smtClean="0">
              <a:latin typeface="Times New Roman" pitchFamily="2"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itchFamily="2" charset="0"/>
              </a:defRPr>
            </a:lvl1pPr>
            <a:lvl2pPr marL="755060" indent="-290408">
              <a:defRPr sz="1000">
                <a:solidFill>
                  <a:schemeClr val="tx1"/>
                </a:solidFill>
                <a:latin typeface="Times New Roman" pitchFamily="2" charset="0"/>
              </a:defRPr>
            </a:lvl2pPr>
            <a:lvl3pPr marL="1161631" indent="-232326">
              <a:defRPr sz="1000">
                <a:solidFill>
                  <a:schemeClr val="tx1"/>
                </a:solidFill>
                <a:latin typeface="Times New Roman" pitchFamily="2" charset="0"/>
              </a:defRPr>
            </a:lvl3pPr>
            <a:lvl4pPr marL="1626283" indent="-232326">
              <a:defRPr sz="1000">
                <a:solidFill>
                  <a:schemeClr val="tx1"/>
                </a:solidFill>
                <a:latin typeface="Times New Roman" pitchFamily="2" charset="0"/>
              </a:defRPr>
            </a:lvl4pPr>
            <a:lvl5pPr marL="2090936" indent="-232326">
              <a:defRPr sz="1000">
                <a:solidFill>
                  <a:schemeClr val="tx1"/>
                </a:solidFill>
                <a:latin typeface="Times New Roman" pitchFamily="2" charset="0"/>
              </a:defRPr>
            </a:lvl5pPr>
            <a:lvl6pPr marL="2555588" indent="-232326" eaLnBrk="0" fontAlgn="base" hangingPunct="0">
              <a:spcBef>
                <a:spcPct val="0"/>
              </a:spcBef>
              <a:spcAft>
                <a:spcPct val="0"/>
              </a:spcAft>
              <a:defRPr sz="1000">
                <a:solidFill>
                  <a:schemeClr val="tx1"/>
                </a:solidFill>
                <a:latin typeface="Times New Roman" pitchFamily="2" charset="0"/>
              </a:defRPr>
            </a:lvl6pPr>
            <a:lvl7pPr marL="3020240" indent="-232326" eaLnBrk="0" fontAlgn="base" hangingPunct="0">
              <a:spcBef>
                <a:spcPct val="0"/>
              </a:spcBef>
              <a:spcAft>
                <a:spcPct val="0"/>
              </a:spcAft>
              <a:defRPr sz="1000">
                <a:solidFill>
                  <a:schemeClr val="tx1"/>
                </a:solidFill>
                <a:latin typeface="Times New Roman" pitchFamily="2" charset="0"/>
              </a:defRPr>
            </a:lvl7pPr>
            <a:lvl8pPr marL="3484893" indent="-232326" eaLnBrk="0" fontAlgn="base" hangingPunct="0">
              <a:spcBef>
                <a:spcPct val="0"/>
              </a:spcBef>
              <a:spcAft>
                <a:spcPct val="0"/>
              </a:spcAft>
              <a:defRPr sz="1000">
                <a:solidFill>
                  <a:schemeClr val="tx1"/>
                </a:solidFill>
                <a:latin typeface="Times New Roman" pitchFamily="2" charset="0"/>
              </a:defRPr>
            </a:lvl8pPr>
            <a:lvl9pPr marL="3949545" indent="-232326" eaLnBrk="0" fontAlgn="base" hangingPunct="0">
              <a:spcBef>
                <a:spcPct val="0"/>
              </a:spcBef>
              <a:spcAft>
                <a:spcPct val="0"/>
              </a:spcAft>
              <a:defRPr sz="1000">
                <a:solidFill>
                  <a:schemeClr val="tx1"/>
                </a:solidFill>
                <a:latin typeface="Times New Roman" pitchFamily="2" charset="0"/>
              </a:defRPr>
            </a:lvl9pPr>
          </a:lstStyle>
          <a:p>
            <a:fld id="{C48DB4B1-E5B2-426A-857C-5B6B4A9F8EC9}" type="slidenum">
              <a:rPr lang="en-US" sz="1200"/>
              <a:pPr/>
              <a:t>23</a:t>
            </a:fld>
            <a:endParaRPr lang="en-US" sz="1200" dirty="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cs typeface="Arial" charset="0"/>
              </a:rPr>
              <a:t>When accidents occur, the railroads are there to help you handle the incident - you are not in the situation alone.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itchFamily="2" charset="0"/>
              </a:defRPr>
            </a:lvl1pPr>
            <a:lvl2pPr marL="755060" indent="-290408">
              <a:defRPr sz="1000">
                <a:solidFill>
                  <a:schemeClr val="tx1"/>
                </a:solidFill>
                <a:latin typeface="Times New Roman" pitchFamily="2" charset="0"/>
              </a:defRPr>
            </a:lvl2pPr>
            <a:lvl3pPr marL="1161631" indent="-232326">
              <a:defRPr sz="1000">
                <a:solidFill>
                  <a:schemeClr val="tx1"/>
                </a:solidFill>
                <a:latin typeface="Times New Roman" pitchFamily="2" charset="0"/>
              </a:defRPr>
            </a:lvl3pPr>
            <a:lvl4pPr marL="1626283" indent="-232326">
              <a:defRPr sz="1000">
                <a:solidFill>
                  <a:schemeClr val="tx1"/>
                </a:solidFill>
                <a:latin typeface="Times New Roman" pitchFamily="2" charset="0"/>
              </a:defRPr>
            </a:lvl4pPr>
            <a:lvl5pPr marL="2090936" indent="-232326">
              <a:defRPr sz="1000">
                <a:solidFill>
                  <a:schemeClr val="tx1"/>
                </a:solidFill>
                <a:latin typeface="Times New Roman" pitchFamily="2" charset="0"/>
              </a:defRPr>
            </a:lvl5pPr>
            <a:lvl6pPr marL="2555588" indent="-232326" eaLnBrk="0" fontAlgn="base" hangingPunct="0">
              <a:spcBef>
                <a:spcPct val="0"/>
              </a:spcBef>
              <a:spcAft>
                <a:spcPct val="0"/>
              </a:spcAft>
              <a:defRPr sz="1000">
                <a:solidFill>
                  <a:schemeClr val="tx1"/>
                </a:solidFill>
                <a:latin typeface="Times New Roman" pitchFamily="2" charset="0"/>
              </a:defRPr>
            </a:lvl6pPr>
            <a:lvl7pPr marL="3020240" indent="-232326" eaLnBrk="0" fontAlgn="base" hangingPunct="0">
              <a:spcBef>
                <a:spcPct val="0"/>
              </a:spcBef>
              <a:spcAft>
                <a:spcPct val="0"/>
              </a:spcAft>
              <a:defRPr sz="1000">
                <a:solidFill>
                  <a:schemeClr val="tx1"/>
                </a:solidFill>
                <a:latin typeface="Times New Roman" pitchFamily="2" charset="0"/>
              </a:defRPr>
            </a:lvl7pPr>
            <a:lvl8pPr marL="3484893" indent="-232326" eaLnBrk="0" fontAlgn="base" hangingPunct="0">
              <a:spcBef>
                <a:spcPct val="0"/>
              </a:spcBef>
              <a:spcAft>
                <a:spcPct val="0"/>
              </a:spcAft>
              <a:defRPr sz="1000">
                <a:solidFill>
                  <a:schemeClr val="tx1"/>
                </a:solidFill>
                <a:latin typeface="Times New Roman" pitchFamily="2" charset="0"/>
              </a:defRPr>
            </a:lvl8pPr>
            <a:lvl9pPr marL="3949545" indent="-232326" eaLnBrk="0" fontAlgn="base" hangingPunct="0">
              <a:spcBef>
                <a:spcPct val="0"/>
              </a:spcBef>
              <a:spcAft>
                <a:spcPct val="0"/>
              </a:spcAft>
              <a:defRPr sz="1000">
                <a:solidFill>
                  <a:schemeClr val="tx1"/>
                </a:solidFill>
                <a:latin typeface="Times New Roman" pitchFamily="2" charset="0"/>
              </a:defRPr>
            </a:lvl9pPr>
          </a:lstStyle>
          <a:p>
            <a:fld id="{AA40CE73-1CD0-4ECE-849B-1D4ED75D86F1}" type="slidenum">
              <a:rPr lang="en-US" sz="1200"/>
              <a:pPr/>
              <a:t>24</a:t>
            </a:fld>
            <a:endParaRPr lang="en-US" sz="1200" dirty="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ln/>
        </p:spPr>
        <p:txBody>
          <a:bodyPr/>
          <a:lstStyle/>
          <a:p>
            <a:pPr marL="0" lvl="2">
              <a:spcBef>
                <a:spcPts val="610"/>
              </a:spcBef>
              <a:defRPr/>
            </a:pPr>
            <a:r>
              <a:rPr lang="en-US" dirty="0" smtClean="0">
                <a:latin typeface="Arial" charset="0"/>
              </a:rPr>
              <a:t>Review the topics you are going to discuss in this segment . . .  what you want the responder to get out of the segment:  </a:t>
            </a:r>
          </a:p>
          <a:p>
            <a:pPr marL="232326" lvl="2" indent="-232326">
              <a:spcBef>
                <a:spcPts val="610"/>
              </a:spcBef>
              <a:buFont typeface="Courier New" pitchFamily="49" charset="0"/>
              <a:buChar char="o"/>
              <a:defRPr/>
            </a:pPr>
            <a:r>
              <a:rPr lang="en-US" b="1" dirty="0" smtClean="0">
                <a:latin typeface="Arial" charset="0"/>
              </a:rPr>
              <a:t>Contacting and working with the railroad</a:t>
            </a:r>
            <a:r>
              <a:rPr lang="en-US" dirty="0" smtClean="0">
                <a:latin typeface="Arial" charset="0"/>
              </a:rPr>
              <a:t> - Importance of contacting the railroad; how to contact the railroad; what information they need; what resources does the railroad bring to the incident; railroad role in ICS</a:t>
            </a:r>
          </a:p>
          <a:p>
            <a:pPr marL="232326" lvl="3" indent="-232326">
              <a:spcBef>
                <a:spcPts val="610"/>
              </a:spcBef>
              <a:buFont typeface="Courier New" pitchFamily="49" charset="0"/>
              <a:buChar char="o"/>
              <a:defRPr/>
            </a:pPr>
            <a:r>
              <a:rPr lang="en-US" b="1" dirty="0" smtClean="0">
                <a:latin typeface="Arial" charset="0"/>
              </a:rPr>
              <a:t>Assessing  the incident</a:t>
            </a:r>
            <a:r>
              <a:rPr lang="en-US" dirty="0" smtClean="0">
                <a:latin typeface="Arial" charset="0"/>
              </a:rPr>
              <a:t> - using the shipping papers to identify materials (introduce shipping papers, reporting marks and number)</a:t>
            </a:r>
          </a:p>
          <a:p>
            <a:pPr marL="232326" lvl="3" indent="-232326">
              <a:spcBef>
                <a:spcPts val="610"/>
              </a:spcBef>
              <a:buFont typeface="Courier New" pitchFamily="49" charset="0"/>
              <a:buChar char="o"/>
              <a:defRPr/>
            </a:pPr>
            <a:r>
              <a:rPr lang="en-US" b="1" dirty="0" smtClean="0">
                <a:latin typeface="Arial" charset="0"/>
              </a:rPr>
              <a:t>Identifying pressure tank cars for transporting chlorine</a:t>
            </a:r>
            <a:r>
              <a:rPr lang="en-US" dirty="0" smtClean="0">
                <a:latin typeface="Arial" charset="0"/>
              </a:rPr>
              <a:t> - construction features, safety systems, shelf couplers, head shields, thermal protection and jackets, service equipment (valves and fittings)</a:t>
            </a:r>
          </a:p>
          <a:p>
            <a:pPr marL="232326" lvl="3" indent="-232326">
              <a:spcBef>
                <a:spcPts val="610"/>
              </a:spcBef>
              <a:buFont typeface="Courier New" pitchFamily="49" charset="0"/>
              <a:buChar char="o"/>
              <a:defRPr/>
            </a:pPr>
            <a:r>
              <a:rPr lang="en-US" b="1" dirty="0" smtClean="0">
                <a:latin typeface="Arial" charset="0"/>
              </a:rPr>
              <a:t>Assessing tank car damage</a:t>
            </a:r>
            <a:r>
              <a:rPr lang="en-US" dirty="0" smtClean="0">
                <a:latin typeface="Arial" charset="0"/>
              </a:rPr>
              <a:t> (using the railroad teams to do damage assessment).</a:t>
            </a:r>
          </a:p>
          <a:p>
            <a:pPr>
              <a:defRPr/>
            </a:pPr>
            <a:endParaRPr lang="en-US" dirty="0" smtClean="0">
              <a:latin typeface="Times New Roman" pitchFamily="2"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itchFamily="2" charset="0"/>
              </a:defRPr>
            </a:lvl1pPr>
            <a:lvl2pPr marL="755060" indent="-290408">
              <a:defRPr sz="1000">
                <a:solidFill>
                  <a:schemeClr val="tx1"/>
                </a:solidFill>
                <a:latin typeface="Times New Roman" pitchFamily="2" charset="0"/>
              </a:defRPr>
            </a:lvl2pPr>
            <a:lvl3pPr marL="1161631" indent="-232326">
              <a:defRPr sz="1000">
                <a:solidFill>
                  <a:schemeClr val="tx1"/>
                </a:solidFill>
                <a:latin typeface="Times New Roman" pitchFamily="2" charset="0"/>
              </a:defRPr>
            </a:lvl3pPr>
            <a:lvl4pPr marL="1626283" indent="-232326">
              <a:defRPr sz="1000">
                <a:solidFill>
                  <a:schemeClr val="tx1"/>
                </a:solidFill>
                <a:latin typeface="Times New Roman" pitchFamily="2" charset="0"/>
              </a:defRPr>
            </a:lvl4pPr>
            <a:lvl5pPr marL="2090936" indent="-232326">
              <a:defRPr sz="1000">
                <a:solidFill>
                  <a:schemeClr val="tx1"/>
                </a:solidFill>
                <a:latin typeface="Times New Roman" pitchFamily="2" charset="0"/>
              </a:defRPr>
            </a:lvl5pPr>
            <a:lvl6pPr marL="2555588" indent="-232326" eaLnBrk="0" fontAlgn="base" hangingPunct="0">
              <a:spcBef>
                <a:spcPct val="0"/>
              </a:spcBef>
              <a:spcAft>
                <a:spcPct val="0"/>
              </a:spcAft>
              <a:defRPr sz="1000">
                <a:solidFill>
                  <a:schemeClr val="tx1"/>
                </a:solidFill>
                <a:latin typeface="Times New Roman" pitchFamily="2" charset="0"/>
              </a:defRPr>
            </a:lvl6pPr>
            <a:lvl7pPr marL="3020240" indent="-232326" eaLnBrk="0" fontAlgn="base" hangingPunct="0">
              <a:spcBef>
                <a:spcPct val="0"/>
              </a:spcBef>
              <a:spcAft>
                <a:spcPct val="0"/>
              </a:spcAft>
              <a:defRPr sz="1000">
                <a:solidFill>
                  <a:schemeClr val="tx1"/>
                </a:solidFill>
                <a:latin typeface="Times New Roman" pitchFamily="2" charset="0"/>
              </a:defRPr>
            </a:lvl7pPr>
            <a:lvl8pPr marL="3484893" indent="-232326" eaLnBrk="0" fontAlgn="base" hangingPunct="0">
              <a:spcBef>
                <a:spcPct val="0"/>
              </a:spcBef>
              <a:spcAft>
                <a:spcPct val="0"/>
              </a:spcAft>
              <a:defRPr sz="1000">
                <a:solidFill>
                  <a:schemeClr val="tx1"/>
                </a:solidFill>
                <a:latin typeface="Times New Roman" pitchFamily="2" charset="0"/>
              </a:defRPr>
            </a:lvl8pPr>
            <a:lvl9pPr marL="3949545" indent="-232326" eaLnBrk="0" fontAlgn="base" hangingPunct="0">
              <a:spcBef>
                <a:spcPct val="0"/>
              </a:spcBef>
              <a:spcAft>
                <a:spcPct val="0"/>
              </a:spcAft>
              <a:defRPr sz="1000">
                <a:solidFill>
                  <a:schemeClr val="tx1"/>
                </a:solidFill>
                <a:latin typeface="Times New Roman" pitchFamily="2" charset="0"/>
              </a:defRPr>
            </a:lvl9pPr>
          </a:lstStyle>
          <a:p>
            <a:fld id="{2F324702-FEAE-4B26-B3D3-98AD45595412}" type="slidenum">
              <a:rPr lang="en-US" sz="1200"/>
              <a:pPr/>
              <a:t>25</a:t>
            </a:fld>
            <a:endParaRPr lang="en-US" sz="1200" dirty="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2">
              <a:spcBef>
                <a:spcPts val="610"/>
              </a:spcBef>
            </a:pPr>
            <a:r>
              <a:rPr lang="en-US" dirty="0" smtClean="0">
                <a:latin typeface="Arial" charset="0"/>
              </a:rPr>
              <a:t>When accidents occur, </a:t>
            </a:r>
          </a:p>
          <a:p>
            <a:pPr marL="232326" lvl="4" indent="-232326">
              <a:spcBef>
                <a:spcPts val="610"/>
              </a:spcBef>
              <a:buFont typeface="Courier New" pitchFamily="2" charset="0"/>
              <a:buChar char="o"/>
            </a:pPr>
            <a:r>
              <a:rPr lang="en-US" dirty="0" smtClean="0">
                <a:solidFill>
                  <a:srgbClr val="252525"/>
                </a:solidFill>
                <a:latin typeface="Arial" charset="0"/>
              </a:rPr>
              <a:t>Call the railroad and make sure the railroad knows there is an emergency and that you are responding.</a:t>
            </a:r>
            <a:endParaRPr lang="en-US" dirty="0" smtClean="0">
              <a:latin typeface="Arial" charset="0"/>
            </a:endParaRPr>
          </a:p>
          <a:p>
            <a:pPr marL="232326" lvl="4" indent="-232326" algn="just">
              <a:spcBef>
                <a:spcPts val="610"/>
              </a:spcBef>
              <a:buFont typeface="Courier New" pitchFamily="2" charset="0"/>
              <a:buChar char="o"/>
            </a:pPr>
            <a:r>
              <a:rPr lang="en-US" dirty="0" smtClean="0">
                <a:solidFill>
                  <a:srgbClr val="252525"/>
                </a:solidFill>
                <a:latin typeface="Arial" charset="0"/>
              </a:rPr>
              <a:t>You may have gotten a call through 911, but the call may have originated from a private citizen and the railroad may not be aware of the emergency.  </a:t>
            </a:r>
            <a:endParaRPr lang="en-US" dirty="0" smtClean="0">
              <a:latin typeface="Arial" charset="0"/>
            </a:endParaRPr>
          </a:p>
          <a:p>
            <a:endParaRPr lang="en-US" dirty="0" smtClean="0">
              <a:latin typeface="Times New Roman" pitchFamily="2"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itchFamily="2" charset="0"/>
              </a:defRPr>
            </a:lvl1pPr>
            <a:lvl2pPr marL="755060" indent="-290408">
              <a:defRPr sz="1000">
                <a:solidFill>
                  <a:schemeClr val="tx1"/>
                </a:solidFill>
                <a:latin typeface="Times New Roman" pitchFamily="2" charset="0"/>
              </a:defRPr>
            </a:lvl2pPr>
            <a:lvl3pPr marL="1161631" indent="-232326">
              <a:defRPr sz="1000">
                <a:solidFill>
                  <a:schemeClr val="tx1"/>
                </a:solidFill>
                <a:latin typeface="Times New Roman" pitchFamily="2" charset="0"/>
              </a:defRPr>
            </a:lvl3pPr>
            <a:lvl4pPr marL="1626283" indent="-232326">
              <a:defRPr sz="1000">
                <a:solidFill>
                  <a:schemeClr val="tx1"/>
                </a:solidFill>
                <a:latin typeface="Times New Roman" pitchFamily="2" charset="0"/>
              </a:defRPr>
            </a:lvl4pPr>
            <a:lvl5pPr marL="2090936" indent="-232326">
              <a:defRPr sz="1000">
                <a:solidFill>
                  <a:schemeClr val="tx1"/>
                </a:solidFill>
                <a:latin typeface="Times New Roman" pitchFamily="2" charset="0"/>
              </a:defRPr>
            </a:lvl5pPr>
            <a:lvl6pPr marL="2555588" indent="-232326" eaLnBrk="0" fontAlgn="base" hangingPunct="0">
              <a:spcBef>
                <a:spcPct val="0"/>
              </a:spcBef>
              <a:spcAft>
                <a:spcPct val="0"/>
              </a:spcAft>
              <a:defRPr sz="1000">
                <a:solidFill>
                  <a:schemeClr val="tx1"/>
                </a:solidFill>
                <a:latin typeface="Times New Roman" pitchFamily="2" charset="0"/>
              </a:defRPr>
            </a:lvl6pPr>
            <a:lvl7pPr marL="3020240" indent="-232326" eaLnBrk="0" fontAlgn="base" hangingPunct="0">
              <a:spcBef>
                <a:spcPct val="0"/>
              </a:spcBef>
              <a:spcAft>
                <a:spcPct val="0"/>
              </a:spcAft>
              <a:defRPr sz="1000">
                <a:solidFill>
                  <a:schemeClr val="tx1"/>
                </a:solidFill>
                <a:latin typeface="Times New Roman" pitchFamily="2" charset="0"/>
              </a:defRPr>
            </a:lvl7pPr>
            <a:lvl8pPr marL="3484893" indent="-232326" eaLnBrk="0" fontAlgn="base" hangingPunct="0">
              <a:spcBef>
                <a:spcPct val="0"/>
              </a:spcBef>
              <a:spcAft>
                <a:spcPct val="0"/>
              </a:spcAft>
              <a:defRPr sz="1000">
                <a:solidFill>
                  <a:schemeClr val="tx1"/>
                </a:solidFill>
                <a:latin typeface="Times New Roman" pitchFamily="2" charset="0"/>
              </a:defRPr>
            </a:lvl8pPr>
            <a:lvl9pPr marL="3949545" indent="-232326" eaLnBrk="0" fontAlgn="base" hangingPunct="0">
              <a:spcBef>
                <a:spcPct val="0"/>
              </a:spcBef>
              <a:spcAft>
                <a:spcPct val="0"/>
              </a:spcAft>
              <a:defRPr sz="1000">
                <a:solidFill>
                  <a:schemeClr val="tx1"/>
                </a:solidFill>
                <a:latin typeface="Times New Roman" pitchFamily="2" charset="0"/>
              </a:defRPr>
            </a:lvl9pPr>
          </a:lstStyle>
          <a:p>
            <a:fld id="{F9F73DFB-E877-4AA7-93C1-EB101E971BE9}" type="slidenum">
              <a:rPr lang="en-US" sz="1200"/>
              <a:pPr/>
              <a:t>26</a:t>
            </a:fld>
            <a:endParaRPr lang="en-US" sz="1200" dirty="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ln/>
        </p:spPr>
        <p:txBody>
          <a:bodyPr/>
          <a:lstStyle/>
          <a:p>
            <a:pPr marL="0" lvl="2">
              <a:spcBef>
                <a:spcPts val="610"/>
              </a:spcBef>
            </a:pPr>
            <a:r>
              <a:rPr lang="en-US" dirty="0" smtClean="0">
                <a:latin typeface="Arial" charset="0"/>
              </a:rPr>
              <a:t>The crossing sign will contain the following information: </a:t>
            </a:r>
          </a:p>
          <a:p>
            <a:pPr marL="232326" lvl="4" indent="-232326">
              <a:spcBef>
                <a:spcPts val="610"/>
              </a:spcBef>
              <a:buFont typeface="Courier New" pitchFamily="2" charset="0"/>
              <a:buChar char="o"/>
            </a:pPr>
            <a:r>
              <a:rPr lang="en-US" dirty="0" smtClean="0">
                <a:solidFill>
                  <a:srgbClr val="252525"/>
                </a:solidFill>
                <a:latin typeface="Arial" charset="0"/>
              </a:rPr>
              <a:t>Railroad ownership</a:t>
            </a:r>
          </a:p>
          <a:p>
            <a:pPr marL="232326" lvl="4" indent="-232326" algn="just">
              <a:spcBef>
                <a:spcPts val="610"/>
              </a:spcBef>
              <a:buFont typeface="Courier New" pitchFamily="2" charset="0"/>
              <a:buChar char="o"/>
            </a:pPr>
            <a:r>
              <a:rPr lang="en-US" dirty="0" smtClean="0">
                <a:solidFill>
                  <a:srgbClr val="252525"/>
                </a:solidFill>
                <a:latin typeface="Arial" charset="0"/>
              </a:rPr>
              <a:t>Emergency telephone number </a:t>
            </a:r>
          </a:p>
          <a:p>
            <a:pPr marL="232326" lvl="4" indent="-232326" algn="just">
              <a:spcBef>
                <a:spcPts val="610"/>
              </a:spcBef>
              <a:buFont typeface="Courier New" pitchFamily="2" charset="0"/>
              <a:buChar char="o"/>
            </a:pPr>
            <a:r>
              <a:rPr lang="en-US" dirty="0" smtClean="0">
                <a:solidFill>
                  <a:srgbClr val="252525"/>
                </a:solidFill>
                <a:latin typeface="Arial" charset="0"/>
              </a:rPr>
              <a:t>Crossing identification number</a:t>
            </a:r>
          </a:p>
          <a:p>
            <a:pPr marL="232326" lvl="4" indent="-232326">
              <a:spcBef>
                <a:spcPts val="610"/>
              </a:spcBef>
              <a:buFont typeface="Courier New" pitchFamily="49" charset="0"/>
              <a:buChar char="o"/>
            </a:pPr>
            <a:r>
              <a:rPr lang="en-US" dirty="0" smtClean="0">
                <a:solidFill>
                  <a:srgbClr val="252525"/>
                </a:solidFill>
                <a:latin typeface="Arial" charset="0"/>
              </a:rPr>
              <a:t>Milepost location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941075" y="8843645"/>
            <a:ext cx="301376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30" tIns="46465" rIns="92930" bIns="46465" anchor="b"/>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pPr algn="r"/>
            <a:fld id="{4CAF0F19-73BA-4856-989A-2444F82F8C08}" type="slidenum">
              <a:rPr lang="en-US" sz="1200"/>
              <a:pPr algn="r"/>
              <a:t>27</a:t>
            </a:fld>
            <a:endParaRPr lang="en-US" sz="1200" dirty="0"/>
          </a:p>
        </p:txBody>
      </p:sp>
      <p:sp>
        <p:nvSpPr>
          <p:cNvPr id="79875"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ln/>
        </p:spPr>
        <p:txBody>
          <a:bodyPr/>
          <a:lstStyle/>
          <a:p>
            <a:pPr marL="0" lvl="2">
              <a:spcBef>
                <a:spcPts val="610"/>
              </a:spcBef>
              <a:defRPr/>
            </a:pPr>
            <a:r>
              <a:rPr lang="en-US" dirty="0" smtClean="0">
                <a:latin typeface="Arial" charset="0"/>
              </a:rPr>
              <a:t>When you arrive on the scene, </a:t>
            </a:r>
          </a:p>
          <a:p>
            <a:pPr marL="232326" lvl="4" indent="-232326">
              <a:spcBef>
                <a:spcPts val="610"/>
              </a:spcBef>
              <a:buFont typeface="Courier New" pitchFamily="49" charset="0"/>
              <a:buChar char="o"/>
              <a:defRPr/>
            </a:pPr>
            <a:r>
              <a:rPr lang="en-US" dirty="0" smtClean="0">
                <a:solidFill>
                  <a:srgbClr val="252525"/>
                </a:solidFill>
                <a:latin typeface="Arial" charset="0"/>
              </a:rPr>
              <a:t>Contact the railroad immediately.</a:t>
            </a:r>
          </a:p>
          <a:p>
            <a:pPr marL="232326" lvl="4" indent="-232326" algn="just">
              <a:spcBef>
                <a:spcPts val="610"/>
              </a:spcBef>
              <a:buFont typeface="Courier New" pitchFamily="49" charset="0"/>
              <a:buChar char="o"/>
              <a:defRPr/>
            </a:pPr>
            <a:r>
              <a:rPr lang="en-US" dirty="0" smtClean="0">
                <a:solidFill>
                  <a:srgbClr val="252525"/>
                </a:solidFill>
                <a:latin typeface="Arial" charset="0"/>
              </a:rPr>
              <a:t>Give the exact location of the emergency using information printed on signal bungalows or signs at rail / highway crossings. </a:t>
            </a:r>
          </a:p>
          <a:p>
            <a:pPr marL="232326" lvl="4" indent="-232326" algn="just">
              <a:spcBef>
                <a:spcPts val="610"/>
              </a:spcBef>
              <a:buFont typeface="Courier New" pitchFamily="49" charset="0"/>
              <a:buChar char="o"/>
              <a:defRPr/>
            </a:pPr>
            <a:r>
              <a:rPr lang="en-US" dirty="0" smtClean="0">
                <a:solidFill>
                  <a:srgbClr val="252525"/>
                </a:solidFill>
                <a:latin typeface="Arial" charset="0"/>
              </a:rPr>
              <a:t>Information provided includes:</a:t>
            </a:r>
          </a:p>
          <a:p>
            <a:pPr marL="464652" lvl="4" indent="-232326">
              <a:spcBef>
                <a:spcPts val="610"/>
              </a:spcBef>
              <a:buFont typeface="Wingdings" pitchFamily="2" charset="2"/>
              <a:buChar char="§"/>
              <a:defRPr/>
            </a:pPr>
            <a:r>
              <a:rPr lang="en-US" dirty="0" smtClean="0">
                <a:solidFill>
                  <a:srgbClr val="252525"/>
                </a:solidFill>
                <a:latin typeface="Arial" charset="0"/>
              </a:rPr>
              <a:t>the railroad who owns the track</a:t>
            </a:r>
          </a:p>
          <a:p>
            <a:pPr marL="464652" lvl="4" indent="-232326">
              <a:spcBef>
                <a:spcPts val="610"/>
              </a:spcBef>
              <a:buFont typeface="Wingdings" pitchFamily="2" charset="2"/>
              <a:buChar char="§"/>
              <a:defRPr/>
            </a:pPr>
            <a:r>
              <a:rPr lang="en-US" dirty="0" smtClean="0">
                <a:solidFill>
                  <a:srgbClr val="252525"/>
                </a:solidFill>
                <a:latin typeface="Arial" charset="0"/>
              </a:rPr>
              <a:t>the railroad’s 24-hour emergency contact number</a:t>
            </a:r>
          </a:p>
          <a:p>
            <a:pPr marL="464652" lvl="4" indent="-232326" algn="just">
              <a:spcBef>
                <a:spcPts val="610"/>
              </a:spcBef>
              <a:buFont typeface="Wingdings" pitchFamily="2" charset="2"/>
              <a:buChar char="§"/>
              <a:defRPr/>
            </a:pPr>
            <a:r>
              <a:rPr lang="en-US" dirty="0" smtClean="0">
                <a:solidFill>
                  <a:srgbClr val="252525"/>
                </a:solidFill>
                <a:latin typeface="Arial" charset="0"/>
              </a:rPr>
              <a:t>the mile post</a:t>
            </a:r>
          </a:p>
          <a:p>
            <a:pPr marL="464652" lvl="4" indent="-232326" algn="just">
              <a:spcBef>
                <a:spcPts val="610"/>
              </a:spcBef>
              <a:buFont typeface="Wingdings" pitchFamily="2" charset="2"/>
              <a:buChar char="§"/>
              <a:defRPr/>
            </a:pPr>
            <a:r>
              <a:rPr lang="en-US" dirty="0" smtClean="0">
                <a:solidFill>
                  <a:srgbClr val="252525"/>
                </a:solidFill>
                <a:latin typeface="Arial" charset="0"/>
              </a:rPr>
              <a:t>the US DOT crossing numbers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itchFamily="2" charset="0"/>
              </a:defRPr>
            </a:lvl1pPr>
            <a:lvl2pPr marL="755060" indent="-290408">
              <a:defRPr sz="1000">
                <a:solidFill>
                  <a:schemeClr val="tx1"/>
                </a:solidFill>
                <a:latin typeface="Times New Roman" pitchFamily="2" charset="0"/>
              </a:defRPr>
            </a:lvl2pPr>
            <a:lvl3pPr marL="1161631" indent="-232326">
              <a:defRPr sz="1000">
                <a:solidFill>
                  <a:schemeClr val="tx1"/>
                </a:solidFill>
                <a:latin typeface="Times New Roman" pitchFamily="2" charset="0"/>
              </a:defRPr>
            </a:lvl3pPr>
            <a:lvl4pPr marL="1626283" indent="-232326">
              <a:defRPr sz="1000">
                <a:solidFill>
                  <a:schemeClr val="tx1"/>
                </a:solidFill>
                <a:latin typeface="Times New Roman" pitchFamily="2" charset="0"/>
              </a:defRPr>
            </a:lvl4pPr>
            <a:lvl5pPr marL="2090936" indent="-232326">
              <a:defRPr sz="1000">
                <a:solidFill>
                  <a:schemeClr val="tx1"/>
                </a:solidFill>
                <a:latin typeface="Times New Roman" pitchFamily="2" charset="0"/>
              </a:defRPr>
            </a:lvl5pPr>
            <a:lvl6pPr marL="2555588" indent="-232326" eaLnBrk="0" fontAlgn="base" hangingPunct="0">
              <a:spcBef>
                <a:spcPct val="0"/>
              </a:spcBef>
              <a:spcAft>
                <a:spcPct val="0"/>
              </a:spcAft>
              <a:defRPr sz="1000">
                <a:solidFill>
                  <a:schemeClr val="tx1"/>
                </a:solidFill>
                <a:latin typeface="Times New Roman" pitchFamily="2" charset="0"/>
              </a:defRPr>
            </a:lvl6pPr>
            <a:lvl7pPr marL="3020240" indent="-232326" eaLnBrk="0" fontAlgn="base" hangingPunct="0">
              <a:spcBef>
                <a:spcPct val="0"/>
              </a:spcBef>
              <a:spcAft>
                <a:spcPct val="0"/>
              </a:spcAft>
              <a:defRPr sz="1000">
                <a:solidFill>
                  <a:schemeClr val="tx1"/>
                </a:solidFill>
                <a:latin typeface="Times New Roman" pitchFamily="2" charset="0"/>
              </a:defRPr>
            </a:lvl7pPr>
            <a:lvl8pPr marL="3484893" indent="-232326" eaLnBrk="0" fontAlgn="base" hangingPunct="0">
              <a:spcBef>
                <a:spcPct val="0"/>
              </a:spcBef>
              <a:spcAft>
                <a:spcPct val="0"/>
              </a:spcAft>
              <a:defRPr sz="1000">
                <a:solidFill>
                  <a:schemeClr val="tx1"/>
                </a:solidFill>
                <a:latin typeface="Times New Roman" pitchFamily="2" charset="0"/>
              </a:defRPr>
            </a:lvl8pPr>
            <a:lvl9pPr marL="3949545" indent="-232326" eaLnBrk="0" fontAlgn="base" hangingPunct="0">
              <a:spcBef>
                <a:spcPct val="0"/>
              </a:spcBef>
              <a:spcAft>
                <a:spcPct val="0"/>
              </a:spcAft>
              <a:defRPr sz="1000">
                <a:solidFill>
                  <a:schemeClr val="tx1"/>
                </a:solidFill>
                <a:latin typeface="Times New Roman" pitchFamily="2" charset="0"/>
              </a:defRPr>
            </a:lvl9pPr>
          </a:lstStyle>
          <a:p>
            <a:fld id="{94A6A2A4-F9DB-4A26-87D5-752A7A82C863}" type="slidenum">
              <a:rPr lang="en-US" sz="1200"/>
              <a:pPr/>
              <a:t>28</a:t>
            </a:fld>
            <a:endParaRPr lang="en-US" sz="1200" dirty="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ln/>
        </p:spPr>
        <p:txBody>
          <a:bodyPr/>
          <a:lstStyle/>
          <a:p>
            <a:pPr marL="0" lvl="2">
              <a:spcBef>
                <a:spcPts val="610"/>
              </a:spcBef>
              <a:defRPr/>
            </a:pPr>
            <a:r>
              <a:rPr lang="en-US" dirty="0" smtClean="0">
                <a:latin typeface="Arial" charset="0"/>
              </a:rPr>
              <a:t>When you arrive on the scene, and you are in between rail crossing in a rural area</a:t>
            </a:r>
          </a:p>
          <a:p>
            <a:pPr marL="232326" lvl="4" indent="-232326" algn="just">
              <a:spcBef>
                <a:spcPts val="610"/>
              </a:spcBef>
              <a:buFont typeface="Courier New" pitchFamily="49" charset="0"/>
              <a:buChar char="o"/>
              <a:defRPr/>
            </a:pPr>
            <a:r>
              <a:rPr lang="en-US" dirty="0" smtClean="0">
                <a:solidFill>
                  <a:srgbClr val="252525"/>
                </a:solidFill>
                <a:latin typeface="Arial" charset="0"/>
              </a:rPr>
              <a:t>Look for railroad mileposts in all directions.</a:t>
            </a:r>
          </a:p>
          <a:p>
            <a:pPr marL="232326" lvl="4" indent="-232326" algn="just">
              <a:spcBef>
                <a:spcPts val="610"/>
              </a:spcBef>
              <a:buFont typeface="Courier New" pitchFamily="49" charset="0"/>
              <a:buChar char="o"/>
              <a:defRPr/>
            </a:pPr>
            <a:r>
              <a:rPr lang="en-US" dirty="0" smtClean="0">
                <a:solidFill>
                  <a:srgbClr val="252525"/>
                </a:solidFill>
                <a:latin typeface="Arial" charset="0"/>
              </a:rPr>
              <a:t>Give the railroad emergency center the closest rail milepost number you see and any other location information.</a:t>
            </a:r>
          </a:p>
          <a:p>
            <a:pPr marL="232326" lvl="4" indent="-232326" algn="just">
              <a:spcBef>
                <a:spcPts val="610"/>
              </a:spcBef>
              <a:buFont typeface="Courier New" pitchFamily="49" charset="0"/>
              <a:buChar char="o"/>
              <a:defRPr/>
            </a:pPr>
            <a:r>
              <a:rPr lang="en-US" dirty="0" smtClean="0">
                <a:solidFill>
                  <a:srgbClr val="252525"/>
                </a:solidFill>
                <a:latin typeface="Arial" charset="0"/>
              </a:rPr>
              <a:t>If you have GPS capability, give these coordinates to the railroad emergency center.</a:t>
            </a:r>
          </a:p>
          <a:p>
            <a:pPr marL="0" lvl="4" algn="just">
              <a:spcBef>
                <a:spcPts val="610"/>
              </a:spcBef>
              <a:defRPr/>
            </a:pPr>
            <a:r>
              <a:rPr lang="en-US" dirty="0" smtClean="0">
                <a:solidFill>
                  <a:srgbClr val="252525"/>
                </a:solidFill>
                <a:latin typeface="Arial" charset="0"/>
              </a:rPr>
              <a:t>(Talk about information provided by signs.)</a:t>
            </a:r>
          </a:p>
          <a:p>
            <a:pPr lvl="4" algn="just">
              <a:spcBef>
                <a:spcPts val="610"/>
              </a:spcBef>
              <a:buFont typeface="Symbol" pitchFamily="2" charset="2"/>
              <a:buChar char="ｷ"/>
              <a:defRPr/>
            </a:pPr>
            <a:endParaRPr lang="en-US" dirty="0" smtClean="0">
              <a:solidFill>
                <a:srgbClr val="252525"/>
              </a:solidFill>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itchFamily="2" charset="0"/>
              </a:defRPr>
            </a:lvl1pPr>
            <a:lvl2pPr marL="755060" indent="-290408">
              <a:defRPr sz="1000">
                <a:solidFill>
                  <a:schemeClr val="tx1"/>
                </a:solidFill>
                <a:latin typeface="Times New Roman" pitchFamily="2" charset="0"/>
              </a:defRPr>
            </a:lvl2pPr>
            <a:lvl3pPr marL="1161631" indent="-232326">
              <a:defRPr sz="1000">
                <a:solidFill>
                  <a:schemeClr val="tx1"/>
                </a:solidFill>
                <a:latin typeface="Times New Roman" pitchFamily="2" charset="0"/>
              </a:defRPr>
            </a:lvl3pPr>
            <a:lvl4pPr marL="1626283" indent="-232326">
              <a:defRPr sz="1000">
                <a:solidFill>
                  <a:schemeClr val="tx1"/>
                </a:solidFill>
                <a:latin typeface="Times New Roman" pitchFamily="2" charset="0"/>
              </a:defRPr>
            </a:lvl4pPr>
            <a:lvl5pPr marL="2090936" indent="-232326">
              <a:defRPr sz="1000">
                <a:solidFill>
                  <a:schemeClr val="tx1"/>
                </a:solidFill>
                <a:latin typeface="Times New Roman" pitchFamily="2" charset="0"/>
              </a:defRPr>
            </a:lvl5pPr>
            <a:lvl6pPr marL="2555588" indent="-232326" eaLnBrk="0" fontAlgn="base" hangingPunct="0">
              <a:spcBef>
                <a:spcPct val="0"/>
              </a:spcBef>
              <a:spcAft>
                <a:spcPct val="0"/>
              </a:spcAft>
              <a:defRPr sz="1000">
                <a:solidFill>
                  <a:schemeClr val="tx1"/>
                </a:solidFill>
                <a:latin typeface="Times New Roman" pitchFamily="2" charset="0"/>
              </a:defRPr>
            </a:lvl6pPr>
            <a:lvl7pPr marL="3020240" indent="-232326" eaLnBrk="0" fontAlgn="base" hangingPunct="0">
              <a:spcBef>
                <a:spcPct val="0"/>
              </a:spcBef>
              <a:spcAft>
                <a:spcPct val="0"/>
              </a:spcAft>
              <a:defRPr sz="1000">
                <a:solidFill>
                  <a:schemeClr val="tx1"/>
                </a:solidFill>
                <a:latin typeface="Times New Roman" pitchFamily="2" charset="0"/>
              </a:defRPr>
            </a:lvl7pPr>
            <a:lvl8pPr marL="3484893" indent="-232326" eaLnBrk="0" fontAlgn="base" hangingPunct="0">
              <a:spcBef>
                <a:spcPct val="0"/>
              </a:spcBef>
              <a:spcAft>
                <a:spcPct val="0"/>
              </a:spcAft>
              <a:defRPr sz="1000">
                <a:solidFill>
                  <a:schemeClr val="tx1"/>
                </a:solidFill>
                <a:latin typeface="Times New Roman" pitchFamily="2" charset="0"/>
              </a:defRPr>
            </a:lvl8pPr>
            <a:lvl9pPr marL="3949545" indent="-232326" eaLnBrk="0" fontAlgn="base" hangingPunct="0">
              <a:spcBef>
                <a:spcPct val="0"/>
              </a:spcBef>
              <a:spcAft>
                <a:spcPct val="0"/>
              </a:spcAft>
              <a:defRPr sz="1000">
                <a:solidFill>
                  <a:schemeClr val="tx1"/>
                </a:solidFill>
                <a:latin typeface="Times New Roman" pitchFamily="2" charset="0"/>
              </a:defRPr>
            </a:lvl9pPr>
          </a:lstStyle>
          <a:p>
            <a:fld id="{79F42BF2-3A33-4709-97EC-165FB7ACF60B}" type="slidenum">
              <a:rPr lang="en-US" sz="1200"/>
              <a:pPr/>
              <a:t>29</a:t>
            </a:fld>
            <a:endParaRPr lang="en-US" sz="1200" dirty="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ln/>
        </p:spPr>
        <p:txBody>
          <a:bodyPr/>
          <a:lstStyle/>
          <a:p>
            <a:pPr marL="0" lvl="2">
              <a:spcBef>
                <a:spcPts val="610"/>
              </a:spcBef>
              <a:defRPr/>
            </a:pPr>
            <a:r>
              <a:rPr lang="en-US" dirty="0" smtClean="0">
                <a:latin typeface="Arial" charset="0"/>
              </a:rPr>
              <a:t>At the scene, </a:t>
            </a:r>
          </a:p>
          <a:p>
            <a:pPr marL="232326" lvl="4" indent="-232326">
              <a:spcBef>
                <a:spcPts val="610"/>
              </a:spcBef>
              <a:buFont typeface="Courier New" pitchFamily="49" charset="0"/>
              <a:buChar char="o"/>
              <a:defRPr/>
            </a:pPr>
            <a:r>
              <a:rPr lang="en-US" dirty="0" smtClean="0">
                <a:solidFill>
                  <a:srgbClr val="252525"/>
                </a:solidFill>
                <a:latin typeface="Arial" charset="0"/>
              </a:rPr>
              <a:t>Be sure to stay in contact with the railroad.</a:t>
            </a:r>
          </a:p>
          <a:p>
            <a:pPr marL="232326" lvl="4" indent="-232326" algn="just">
              <a:spcBef>
                <a:spcPts val="610"/>
              </a:spcBef>
              <a:buFont typeface="Courier New" pitchFamily="49" charset="0"/>
              <a:buChar char="o"/>
              <a:defRPr/>
            </a:pPr>
            <a:r>
              <a:rPr lang="en-US" dirty="0" smtClean="0">
                <a:solidFill>
                  <a:srgbClr val="252525"/>
                </a:solidFill>
                <a:latin typeface="Arial" charset="0"/>
              </a:rPr>
              <a:t>You will be the eyes and ears of the railroad emergency center until railroad responders arrive. </a:t>
            </a:r>
          </a:p>
          <a:p>
            <a:pPr marL="464652" lvl="4" indent="-232326">
              <a:spcBef>
                <a:spcPts val="610"/>
              </a:spcBef>
              <a:buFont typeface="Wingdings" pitchFamily="2" charset="2"/>
              <a:buChar char="§"/>
              <a:defRPr/>
            </a:pPr>
            <a:r>
              <a:rPr lang="en-US" dirty="0" smtClean="0">
                <a:solidFill>
                  <a:srgbClr val="252525"/>
                </a:solidFill>
                <a:latin typeface="Arial" charset="0"/>
              </a:rPr>
              <a:t>Railroad emergency centers are staffed 24 hours a day.  They are typically located along with the primary dispatching center for controlling trains and operations for the railroad. </a:t>
            </a:r>
          </a:p>
          <a:p>
            <a:pPr marL="464652" lvl="4" indent="-232326">
              <a:spcBef>
                <a:spcPts val="610"/>
              </a:spcBef>
              <a:buFont typeface="Wingdings" pitchFamily="2" charset="2"/>
              <a:buChar char="§"/>
              <a:defRPr/>
            </a:pPr>
            <a:r>
              <a:rPr lang="en-US" dirty="0" smtClean="0">
                <a:solidFill>
                  <a:srgbClr val="252525"/>
                </a:solidFill>
                <a:latin typeface="Arial" charset="0"/>
              </a:rPr>
              <a:t>The railroad emergency center will make continuing reports and calls to CHEMTREC, the National Response Center, and the chemical shippers whose cars are involved in the incident.</a:t>
            </a:r>
          </a:p>
          <a:p>
            <a:pPr marL="464652" lvl="4" indent="-232326" algn="just">
              <a:spcBef>
                <a:spcPts val="610"/>
              </a:spcBef>
              <a:buFont typeface="Wingdings" pitchFamily="2" charset="2"/>
              <a:buChar char="§"/>
              <a:defRPr/>
            </a:pPr>
            <a:r>
              <a:rPr lang="en-US" dirty="0" smtClean="0">
                <a:solidFill>
                  <a:srgbClr val="252525"/>
                </a:solidFill>
                <a:latin typeface="Arial" charset="0"/>
              </a:rPr>
              <a:t>The railroad emergency center will also make mandatory notifications and updates to state and federal agencies throughout the incident.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itchFamily="2" charset="0"/>
              </a:defRPr>
            </a:lvl1pPr>
            <a:lvl2pPr marL="755060" indent="-290408">
              <a:defRPr sz="1000">
                <a:solidFill>
                  <a:schemeClr val="tx1"/>
                </a:solidFill>
                <a:latin typeface="Times New Roman" pitchFamily="2" charset="0"/>
              </a:defRPr>
            </a:lvl2pPr>
            <a:lvl3pPr marL="1161631" indent="-232326">
              <a:defRPr sz="1000">
                <a:solidFill>
                  <a:schemeClr val="tx1"/>
                </a:solidFill>
                <a:latin typeface="Times New Roman" pitchFamily="2" charset="0"/>
              </a:defRPr>
            </a:lvl3pPr>
            <a:lvl4pPr marL="1626283" indent="-232326">
              <a:defRPr sz="1000">
                <a:solidFill>
                  <a:schemeClr val="tx1"/>
                </a:solidFill>
                <a:latin typeface="Times New Roman" pitchFamily="2" charset="0"/>
              </a:defRPr>
            </a:lvl4pPr>
            <a:lvl5pPr marL="2090936" indent="-232326">
              <a:defRPr sz="1000">
                <a:solidFill>
                  <a:schemeClr val="tx1"/>
                </a:solidFill>
                <a:latin typeface="Times New Roman" pitchFamily="2" charset="0"/>
              </a:defRPr>
            </a:lvl5pPr>
            <a:lvl6pPr marL="2555588" indent="-232326" eaLnBrk="0" fontAlgn="base" hangingPunct="0">
              <a:spcBef>
                <a:spcPct val="0"/>
              </a:spcBef>
              <a:spcAft>
                <a:spcPct val="0"/>
              </a:spcAft>
              <a:defRPr sz="1000">
                <a:solidFill>
                  <a:schemeClr val="tx1"/>
                </a:solidFill>
                <a:latin typeface="Times New Roman" pitchFamily="2" charset="0"/>
              </a:defRPr>
            </a:lvl6pPr>
            <a:lvl7pPr marL="3020240" indent="-232326" eaLnBrk="0" fontAlgn="base" hangingPunct="0">
              <a:spcBef>
                <a:spcPct val="0"/>
              </a:spcBef>
              <a:spcAft>
                <a:spcPct val="0"/>
              </a:spcAft>
              <a:defRPr sz="1000">
                <a:solidFill>
                  <a:schemeClr val="tx1"/>
                </a:solidFill>
                <a:latin typeface="Times New Roman" pitchFamily="2" charset="0"/>
              </a:defRPr>
            </a:lvl7pPr>
            <a:lvl8pPr marL="3484893" indent="-232326" eaLnBrk="0" fontAlgn="base" hangingPunct="0">
              <a:spcBef>
                <a:spcPct val="0"/>
              </a:spcBef>
              <a:spcAft>
                <a:spcPct val="0"/>
              </a:spcAft>
              <a:defRPr sz="1000">
                <a:solidFill>
                  <a:schemeClr val="tx1"/>
                </a:solidFill>
                <a:latin typeface="Times New Roman" pitchFamily="2" charset="0"/>
              </a:defRPr>
            </a:lvl8pPr>
            <a:lvl9pPr marL="3949545" indent="-232326" eaLnBrk="0" fontAlgn="base" hangingPunct="0">
              <a:spcBef>
                <a:spcPct val="0"/>
              </a:spcBef>
              <a:spcAft>
                <a:spcPct val="0"/>
              </a:spcAft>
              <a:defRPr sz="1000">
                <a:solidFill>
                  <a:schemeClr val="tx1"/>
                </a:solidFill>
                <a:latin typeface="Times New Roman" pitchFamily="2" charset="0"/>
              </a:defRPr>
            </a:lvl9pPr>
          </a:lstStyle>
          <a:p>
            <a:fld id="{6C2BD3DD-A03F-4E32-9592-14113B12437F}" type="slidenum">
              <a:rPr lang="en-US" sz="1200"/>
              <a:pPr/>
              <a:t>30</a:t>
            </a:fld>
            <a:endParaRPr lang="en-US" sz="1200" dirty="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ln/>
        </p:spPr>
        <p:txBody>
          <a:bodyPr/>
          <a:lstStyle/>
          <a:p>
            <a:pPr marL="0" lvl="2">
              <a:spcBef>
                <a:spcPts val="610"/>
              </a:spcBef>
              <a:defRPr/>
            </a:pPr>
            <a:r>
              <a:rPr lang="en-US" dirty="0" smtClean="0">
                <a:latin typeface="Arial" charset="0"/>
              </a:rPr>
              <a:t>Many railroad emergency centers have Geographic Information Systems that can provide useful information for responders.  For those that do:</a:t>
            </a:r>
          </a:p>
          <a:p>
            <a:pPr marL="232326" lvl="4" indent="-232326">
              <a:spcBef>
                <a:spcPts val="610"/>
              </a:spcBef>
              <a:buFont typeface="Courier New" pitchFamily="49" charset="0"/>
              <a:buChar char="o"/>
              <a:defRPr/>
            </a:pPr>
            <a:r>
              <a:rPr lang="en-US" dirty="0" smtClean="0">
                <a:latin typeface="Arial" charset="0"/>
              </a:rPr>
              <a:t>Within minutes of a call, the emergency center typically will have detailed maps that likely include information about pipelines, roads and infrastructure, soil types, streams, waterways, environmentally sensitive areas, schools, hospitals, etc.  </a:t>
            </a:r>
          </a:p>
          <a:p>
            <a:pPr marL="232326" lvl="4" indent="-232326">
              <a:spcBef>
                <a:spcPts val="610"/>
              </a:spcBef>
              <a:buFont typeface="Courier New" pitchFamily="49" charset="0"/>
              <a:buChar char="o"/>
              <a:defRPr/>
            </a:pPr>
            <a:r>
              <a:rPr lang="en-US" dirty="0" smtClean="0">
                <a:latin typeface="Arial" charset="0"/>
              </a:rPr>
              <a:t>Railroads work with the Incident Commander and responders.</a:t>
            </a:r>
          </a:p>
          <a:p>
            <a:pPr marL="464652" lvl="4" indent="-232326">
              <a:spcBef>
                <a:spcPts val="610"/>
              </a:spcBef>
              <a:buFont typeface="Wingdings" pitchFamily="2" charset="2"/>
              <a:buChar char="§"/>
              <a:defRPr/>
            </a:pPr>
            <a:r>
              <a:rPr lang="en-US" dirty="0" smtClean="0">
                <a:latin typeface="Arial" charset="0"/>
              </a:rPr>
              <a:t>Railroads share information of what is involved and what resources are en-route to help deal with the incident.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itchFamily="2" charset="0"/>
              </a:defRPr>
            </a:lvl1pPr>
            <a:lvl2pPr marL="755060" indent="-290408">
              <a:defRPr sz="1000">
                <a:solidFill>
                  <a:schemeClr val="tx1"/>
                </a:solidFill>
                <a:latin typeface="Times New Roman" pitchFamily="2" charset="0"/>
              </a:defRPr>
            </a:lvl2pPr>
            <a:lvl3pPr marL="1161631" indent="-232326">
              <a:defRPr sz="1000">
                <a:solidFill>
                  <a:schemeClr val="tx1"/>
                </a:solidFill>
                <a:latin typeface="Times New Roman" pitchFamily="2" charset="0"/>
              </a:defRPr>
            </a:lvl3pPr>
            <a:lvl4pPr marL="1626283" indent="-232326">
              <a:defRPr sz="1000">
                <a:solidFill>
                  <a:schemeClr val="tx1"/>
                </a:solidFill>
                <a:latin typeface="Times New Roman" pitchFamily="2" charset="0"/>
              </a:defRPr>
            </a:lvl4pPr>
            <a:lvl5pPr marL="2090936" indent="-232326">
              <a:defRPr sz="1000">
                <a:solidFill>
                  <a:schemeClr val="tx1"/>
                </a:solidFill>
                <a:latin typeface="Times New Roman" pitchFamily="2" charset="0"/>
              </a:defRPr>
            </a:lvl5pPr>
            <a:lvl6pPr marL="2555588" indent="-232326" eaLnBrk="0" fontAlgn="base" hangingPunct="0">
              <a:spcBef>
                <a:spcPct val="0"/>
              </a:spcBef>
              <a:spcAft>
                <a:spcPct val="0"/>
              </a:spcAft>
              <a:defRPr sz="1000">
                <a:solidFill>
                  <a:schemeClr val="tx1"/>
                </a:solidFill>
                <a:latin typeface="Times New Roman" pitchFamily="2" charset="0"/>
              </a:defRPr>
            </a:lvl6pPr>
            <a:lvl7pPr marL="3020240" indent="-232326" eaLnBrk="0" fontAlgn="base" hangingPunct="0">
              <a:spcBef>
                <a:spcPct val="0"/>
              </a:spcBef>
              <a:spcAft>
                <a:spcPct val="0"/>
              </a:spcAft>
              <a:defRPr sz="1000">
                <a:solidFill>
                  <a:schemeClr val="tx1"/>
                </a:solidFill>
                <a:latin typeface="Times New Roman" pitchFamily="2" charset="0"/>
              </a:defRPr>
            </a:lvl7pPr>
            <a:lvl8pPr marL="3484893" indent="-232326" eaLnBrk="0" fontAlgn="base" hangingPunct="0">
              <a:spcBef>
                <a:spcPct val="0"/>
              </a:spcBef>
              <a:spcAft>
                <a:spcPct val="0"/>
              </a:spcAft>
              <a:defRPr sz="1000">
                <a:solidFill>
                  <a:schemeClr val="tx1"/>
                </a:solidFill>
                <a:latin typeface="Times New Roman" pitchFamily="2" charset="0"/>
              </a:defRPr>
            </a:lvl8pPr>
            <a:lvl9pPr marL="3949545" indent="-232326" eaLnBrk="0" fontAlgn="base" hangingPunct="0">
              <a:spcBef>
                <a:spcPct val="0"/>
              </a:spcBef>
              <a:spcAft>
                <a:spcPct val="0"/>
              </a:spcAft>
              <a:defRPr sz="1000">
                <a:solidFill>
                  <a:schemeClr val="tx1"/>
                </a:solidFill>
                <a:latin typeface="Times New Roman" pitchFamily="2" charset="0"/>
              </a:defRPr>
            </a:lvl9pPr>
          </a:lstStyle>
          <a:p>
            <a:fld id="{250C3A71-8B09-41BD-A745-6C74F78D254D}" type="slidenum">
              <a:rPr lang="en-US" sz="1200"/>
              <a:pPr/>
              <a:t>31</a:t>
            </a:fld>
            <a:endParaRPr lang="en-US" sz="1200" dirty="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2">
              <a:spcBef>
                <a:spcPts val="610"/>
              </a:spcBef>
            </a:pPr>
            <a:r>
              <a:rPr lang="en-US" dirty="0" smtClean="0">
                <a:latin typeface="Arial" charset="0"/>
              </a:rPr>
              <a:t>The railroad emergency response center can also contact contractors and</a:t>
            </a:r>
            <a:r>
              <a:rPr lang="en-US" baseline="0" dirty="0" smtClean="0">
                <a:latin typeface="Arial" charset="0"/>
              </a:rPr>
              <a:t> other </a:t>
            </a:r>
            <a:r>
              <a:rPr lang="en-US" dirty="0" smtClean="0">
                <a:latin typeface="Arial" charset="0"/>
              </a:rPr>
              <a:t>organizations</a:t>
            </a:r>
            <a:r>
              <a:rPr lang="en-US" baseline="0" dirty="0" smtClean="0">
                <a:latin typeface="Arial" charset="0"/>
              </a:rPr>
              <a:t> </a:t>
            </a:r>
            <a:r>
              <a:rPr lang="en-US" dirty="0" smtClean="0">
                <a:latin typeface="Arial" charset="0"/>
              </a:rPr>
              <a:t>that can provide plume modeling of suspected or verified hazmat releases.</a:t>
            </a:r>
            <a:r>
              <a:rPr lang="en-US" baseline="0" dirty="0" smtClean="0">
                <a:latin typeface="Arial" charset="0"/>
              </a:rPr>
              <a:t>  </a:t>
            </a:r>
            <a:r>
              <a:rPr lang="en-US" dirty="0" smtClean="0">
                <a:latin typeface="Arial" charset="0"/>
              </a:rPr>
              <a:t>This information can be made available to you by fax or email.</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itchFamily="2" charset="0"/>
              </a:defRPr>
            </a:lvl1pPr>
            <a:lvl2pPr marL="755060" indent="-290408">
              <a:defRPr sz="1000">
                <a:solidFill>
                  <a:schemeClr val="tx1"/>
                </a:solidFill>
                <a:latin typeface="Times New Roman" pitchFamily="2" charset="0"/>
              </a:defRPr>
            </a:lvl2pPr>
            <a:lvl3pPr marL="1161631" indent="-232326">
              <a:defRPr sz="1000">
                <a:solidFill>
                  <a:schemeClr val="tx1"/>
                </a:solidFill>
                <a:latin typeface="Times New Roman" pitchFamily="2" charset="0"/>
              </a:defRPr>
            </a:lvl3pPr>
            <a:lvl4pPr marL="1626283" indent="-232326">
              <a:defRPr sz="1000">
                <a:solidFill>
                  <a:schemeClr val="tx1"/>
                </a:solidFill>
                <a:latin typeface="Times New Roman" pitchFamily="2" charset="0"/>
              </a:defRPr>
            </a:lvl4pPr>
            <a:lvl5pPr marL="2090936" indent="-232326">
              <a:defRPr sz="1000">
                <a:solidFill>
                  <a:schemeClr val="tx1"/>
                </a:solidFill>
                <a:latin typeface="Times New Roman" pitchFamily="2" charset="0"/>
              </a:defRPr>
            </a:lvl5pPr>
            <a:lvl6pPr marL="2555588" indent="-232326" eaLnBrk="0" fontAlgn="base" hangingPunct="0">
              <a:spcBef>
                <a:spcPct val="0"/>
              </a:spcBef>
              <a:spcAft>
                <a:spcPct val="0"/>
              </a:spcAft>
              <a:defRPr sz="1000">
                <a:solidFill>
                  <a:schemeClr val="tx1"/>
                </a:solidFill>
                <a:latin typeface="Times New Roman" pitchFamily="2" charset="0"/>
              </a:defRPr>
            </a:lvl6pPr>
            <a:lvl7pPr marL="3020240" indent="-232326" eaLnBrk="0" fontAlgn="base" hangingPunct="0">
              <a:spcBef>
                <a:spcPct val="0"/>
              </a:spcBef>
              <a:spcAft>
                <a:spcPct val="0"/>
              </a:spcAft>
              <a:defRPr sz="1000">
                <a:solidFill>
                  <a:schemeClr val="tx1"/>
                </a:solidFill>
                <a:latin typeface="Times New Roman" pitchFamily="2" charset="0"/>
              </a:defRPr>
            </a:lvl7pPr>
            <a:lvl8pPr marL="3484893" indent="-232326" eaLnBrk="0" fontAlgn="base" hangingPunct="0">
              <a:spcBef>
                <a:spcPct val="0"/>
              </a:spcBef>
              <a:spcAft>
                <a:spcPct val="0"/>
              </a:spcAft>
              <a:defRPr sz="1000">
                <a:solidFill>
                  <a:schemeClr val="tx1"/>
                </a:solidFill>
                <a:latin typeface="Times New Roman" pitchFamily="2" charset="0"/>
              </a:defRPr>
            </a:lvl8pPr>
            <a:lvl9pPr marL="3949545" indent="-232326" eaLnBrk="0" fontAlgn="base" hangingPunct="0">
              <a:spcBef>
                <a:spcPct val="0"/>
              </a:spcBef>
              <a:spcAft>
                <a:spcPct val="0"/>
              </a:spcAft>
              <a:defRPr sz="1000">
                <a:solidFill>
                  <a:schemeClr val="tx1"/>
                </a:solidFill>
                <a:latin typeface="Times New Roman" pitchFamily="2" charset="0"/>
              </a:defRPr>
            </a:lvl9pPr>
          </a:lstStyle>
          <a:p>
            <a:fld id="{3D7AC4DE-8522-4025-B1DA-FA341F879A47}" type="slidenum">
              <a:rPr lang="en-US" sz="1200"/>
              <a:pPr/>
              <a:t>32</a:t>
            </a:fld>
            <a:endParaRPr lang="en-US" sz="1200" dirty="0"/>
          </a:p>
        </p:txBody>
      </p:sp>
      <p:sp>
        <p:nvSpPr>
          <p:cNvPr id="43011"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ln/>
        </p:spPr>
        <p:txBody>
          <a:bodyPr/>
          <a:lstStyle/>
          <a:p>
            <a:pPr marL="3227" lvl="2">
              <a:spcBef>
                <a:spcPts val="610"/>
              </a:spcBef>
              <a:defRPr/>
            </a:pPr>
            <a:r>
              <a:rPr lang="en-US" dirty="0" smtClean="0">
                <a:latin typeface="Arial" charset="0"/>
              </a:rPr>
              <a:t>Here are a few of the primary resources the railroad will bring to any major incident. </a:t>
            </a:r>
          </a:p>
          <a:p>
            <a:pPr marL="229099" lvl="4" indent="-225873">
              <a:spcBef>
                <a:spcPts val="610"/>
              </a:spcBef>
              <a:buFont typeface="Courier New" pitchFamily="49" charset="0"/>
              <a:buChar char="o"/>
              <a:defRPr/>
            </a:pPr>
            <a:r>
              <a:rPr lang="en-US" dirty="0" smtClean="0">
                <a:latin typeface="Arial" charset="0"/>
              </a:rPr>
              <a:t>Managers and personnel from the transportation, mechanical, and engineering departments</a:t>
            </a:r>
          </a:p>
          <a:p>
            <a:pPr marL="229099" lvl="4" indent="-225873" algn="just">
              <a:spcBef>
                <a:spcPts val="610"/>
              </a:spcBef>
              <a:buFont typeface="Courier New" pitchFamily="49" charset="0"/>
              <a:buChar char="o"/>
              <a:defRPr/>
            </a:pPr>
            <a:r>
              <a:rPr lang="en-US" dirty="0" smtClean="0">
                <a:latin typeface="Arial" charset="0"/>
              </a:rPr>
              <a:t>Re-railing contractors</a:t>
            </a:r>
          </a:p>
          <a:p>
            <a:pPr marL="229099" lvl="4" indent="-225873" algn="just">
              <a:spcBef>
                <a:spcPts val="610"/>
              </a:spcBef>
              <a:buFont typeface="Courier New" pitchFamily="49" charset="0"/>
              <a:buChar char="o"/>
              <a:defRPr/>
            </a:pPr>
            <a:r>
              <a:rPr lang="en-US" dirty="0" smtClean="0">
                <a:latin typeface="Arial" charset="0"/>
              </a:rPr>
              <a:t>Railroad hazardous materials response team personnel, railroad police, and outside contractors</a:t>
            </a:r>
          </a:p>
          <a:p>
            <a:pPr marL="3227" lvl="4" indent="-3227">
              <a:spcBef>
                <a:spcPts val="610"/>
              </a:spcBef>
              <a:defRPr/>
            </a:pPr>
            <a:r>
              <a:rPr lang="en-US" dirty="0" smtClean="0">
                <a:latin typeface="Arial" charset="0"/>
              </a:rPr>
              <a:t>Because of their expertise, hazardous materials response personnel from the railroad can help you assess the damage to the tank car.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54">
              <a:defRPr sz="2400">
                <a:solidFill>
                  <a:schemeClr val="tx1"/>
                </a:solidFill>
                <a:latin typeface="Times New Roman" pitchFamily="18" charset="0"/>
              </a:defRPr>
            </a:lvl1pPr>
            <a:lvl2pPr marL="764498" indent="-294038" defTabSz="937654">
              <a:defRPr sz="2400">
                <a:solidFill>
                  <a:schemeClr val="tx1"/>
                </a:solidFill>
                <a:latin typeface="Times New Roman" pitchFamily="18" charset="0"/>
              </a:defRPr>
            </a:lvl2pPr>
            <a:lvl3pPr marL="1176152" indent="-235231" defTabSz="937654">
              <a:defRPr sz="2400">
                <a:solidFill>
                  <a:schemeClr val="tx1"/>
                </a:solidFill>
                <a:latin typeface="Times New Roman" pitchFamily="18" charset="0"/>
              </a:defRPr>
            </a:lvl3pPr>
            <a:lvl4pPr marL="1646612" indent="-235231" defTabSz="937654">
              <a:defRPr sz="2400">
                <a:solidFill>
                  <a:schemeClr val="tx1"/>
                </a:solidFill>
                <a:latin typeface="Times New Roman" pitchFamily="18" charset="0"/>
              </a:defRPr>
            </a:lvl4pPr>
            <a:lvl5pPr marL="2117073" indent="-235231" defTabSz="937654">
              <a:defRPr sz="2400">
                <a:solidFill>
                  <a:schemeClr val="tx1"/>
                </a:solidFill>
                <a:latin typeface="Times New Roman" pitchFamily="18" charset="0"/>
              </a:defRPr>
            </a:lvl5pPr>
            <a:lvl6pPr marL="2587533" indent="-235231" defTabSz="937654" fontAlgn="base">
              <a:spcBef>
                <a:spcPct val="0"/>
              </a:spcBef>
              <a:spcAft>
                <a:spcPct val="0"/>
              </a:spcAft>
              <a:defRPr sz="2400">
                <a:solidFill>
                  <a:schemeClr val="tx1"/>
                </a:solidFill>
                <a:latin typeface="Times New Roman" pitchFamily="18" charset="0"/>
              </a:defRPr>
            </a:lvl6pPr>
            <a:lvl7pPr marL="3057994" indent="-235231" defTabSz="937654" fontAlgn="base">
              <a:spcBef>
                <a:spcPct val="0"/>
              </a:spcBef>
              <a:spcAft>
                <a:spcPct val="0"/>
              </a:spcAft>
              <a:defRPr sz="2400">
                <a:solidFill>
                  <a:schemeClr val="tx1"/>
                </a:solidFill>
                <a:latin typeface="Times New Roman" pitchFamily="18" charset="0"/>
              </a:defRPr>
            </a:lvl7pPr>
            <a:lvl8pPr marL="3528454" indent="-235231" defTabSz="937654" fontAlgn="base">
              <a:spcBef>
                <a:spcPct val="0"/>
              </a:spcBef>
              <a:spcAft>
                <a:spcPct val="0"/>
              </a:spcAft>
              <a:defRPr sz="2400">
                <a:solidFill>
                  <a:schemeClr val="tx1"/>
                </a:solidFill>
                <a:latin typeface="Times New Roman" pitchFamily="18" charset="0"/>
              </a:defRPr>
            </a:lvl8pPr>
            <a:lvl9pPr marL="3998915" indent="-235231" defTabSz="937654" fontAlgn="base">
              <a:spcBef>
                <a:spcPct val="0"/>
              </a:spcBef>
              <a:spcAft>
                <a:spcPct val="0"/>
              </a:spcAft>
              <a:defRPr sz="2400">
                <a:solidFill>
                  <a:schemeClr val="tx1"/>
                </a:solidFill>
                <a:latin typeface="Times New Roman" pitchFamily="18" charset="0"/>
              </a:defRPr>
            </a:lvl9pPr>
          </a:lstStyle>
          <a:p>
            <a:pPr>
              <a:defRPr/>
            </a:pPr>
            <a:fld id="{77FBA2D8-149C-47AD-A660-1379CD9FF2C9}" type="slidenum">
              <a:rPr lang="en-US" sz="1200"/>
              <a:pPr>
                <a:defRPr/>
              </a:pPr>
              <a:t>4</a:t>
            </a:fld>
            <a:endParaRPr lang="en-US" sz="1200" dirty="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Verdana" pitchFamily="2" charset="0"/>
              </a:rPr>
              <a:t>If a derailment or accident obscures the placards and stencils, there are construction features you can recognize in an emergency. Chlorine tank cars are constructed specifically for chlorine, but may share some construction characteristics with other hazardous materials tank cars.</a:t>
            </a:r>
          </a:p>
          <a:p>
            <a:endParaRPr lang="en-US" dirty="0" smtClean="0">
              <a:latin typeface="Verdana" pitchFamily="2" charset="0"/>
            </a:endParaRPr>
          </a:p>
          <a:p>
            <a:r>
              <a:rPr lang="en-US" dirty="0" smtClean="0">
                <a:latin typeface="Verdana" pitchFamily="2" charset="0"/>
              </a:rPr>
              <a:t>Tank cars are constructed of carbon steel and will have a pressure rating up to 500 or 600 psig. Chlorine tank cars are insulated, covered by a metal jacket. You can identify a jacketed car by the type of welds on the car </a:t>
            </a:r>
            <a:r>
              <a:rPr lang="en-US" dirty="0" smtClean="0">
                <a:latin typeface="Times New Roman"/>
              </a:rPr>
              <a:t>–</a:t>
            </a:r>
            <a:r>
              <a:rPr lang="en-US" dirty="0" smtClean="0">
                <a:latin typeface="Verdana" pitchFamily="2" charset="0"/>
              </a:rPr>
              <a:t> lap welds, not super-strong hand welds </a:t>
            </a:r>
            <a:r>
              <a:rPr lang="en-US" dirty="0" smtClean="0">
                <a:latin typeface="Times New Roman"/>
              </a:rPr>
              <a:t>–</a:t>
            </a:r>
            <a:r>
              <a:rPr lang="en-US" dirty="0" smtClean="0">
                <a:latin typeface="Verdana" pitchFamily="2" charset="0"/>
              </a:rPr>
              <a:t> and the covering over the body bolsters. You may see the car’s jacket ripped away in an accident, exposing the insulation and tank underneath. One of most recognizable features is that they have top outlets only </a:t>
            </a:r>
            <a:r>
              <a:rPr lang="en-US" dirty="0" smtClean="0">
                <a:latin typeface="Times New Roman"/>
              </a:rPr>
              <a:t>–</a:t>
            </a:r>
            <a:r>
              <a:rPr lang="en-US" dirty="0" smtClean="0">
                <a:latin typeface="Verdana" pitchFamily="2" charset="0"/>
              </a:rPr>
              <a:t> no underside valves or pipes. The cars also have double shelf couplers which are used to help prevent the cars from becoming uncoupled in a derailment </a:t>
            </a:r>
            <a:r>
              <a:rPr lang="en-US" dirty="0" smtClean="0">
                <a:latin typeface="Times New Roman"/>
              </a:rPr>
              <a:t>–</a:t>
            </a:r>
            <a:r>
              <a:rPr lang="en-US" dirty="0" smtClean="0">
                <a:latin typeface="Verdana" pitchFamily="2" charset="0"/>
              </a:rPr>
              <a:t> an uncoupled car can become a piercing threat to neighboring cars.</a:t>
            </a:r>
          </a:p>
          <a:p>
            <a:endParaRPr lang="en-US" dirty="0" smtClean="0">
              <a:latin typeface="Verdana" pitchFamily="2" charset="0"/>
            </a:endParaRPr>
          </a:p>
          <a:p>
            <a:endParaRPr lang="en-US" dirty="0" smtClean="0">
              <a:latin typeface="Times New Roman" pitchFamily="2"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itchFamily="2" charset="0"/>
              </a:defRPr>
            </a:lvl1pPr>
            <a:lvl2pPr marL="755060" indent="-290408">
              <a:defRPr sz="1000">
                <a:solidFill>
                  <a:schemeClr val="tx1"/>
                </a:solidFill>
                <a:latin typeface="Times New Roman" pitchFamily="2" charset="0"/>
              </a:defRPr>
            </a:lvl2pPr>
            <a:lvl3pPr marL="1161631" indent="-232326">
              <a:defRPr sz="1000">
                <a:solidFill>
                  <a:schemeClr val="tx1"/>
                </a:solidFill>
                <a:latin typeface="Times New Roman" pitchFamily="2" charset="0"/>
              </a:defRPr>
            </a:lvl3pPr>
            <a:lvl4pPr marL="1626283" indent="-232326">
              <a:defRPr sz="1000">
                <a:solidFill>
                  <a:schemeClr val="tx1"/>
                </a:solidFill>
                <a:latin typeface="Times New Roman" pitchFamily="2" charset="0"/>
              </a:defRPr>
            </a:lvl4pPr>
            <a:lvl5pPr marL="2090936" indent="-232326">
              <a:defRPr sz="1000">
                <a:solidFill>
                  <a:schemeClr val="tx1"/>
                </a:solidFill>
                <a:latin typeface="Times New Roman" pitchFamily="2" charset="0"/>
              </a:defRPr>
            </a:lvl5pPr>
            <a:lvl6pPr marL="2555588" indent="-232326" eaLnBrk="0" fontAlgn="base" hangingPunct="0">
              <a:spcBef>
                <a:spcPct val="0"/>
              </a:spcBef>
              <a:spcAft>
                <a:spcPct val="0"/>
              </a:spcAft>
              <a:defRPr sz="1000">
                <a:solidFill>
                  <a:schemeClr val="tx1"/>
                </a:solidFill>
                <a:latin typeface="Times New Roman" pitchFamily="2" charset="0"/>
              </a:defRPr>
            </a:lvl6pPr>
            <a:lvl7pPr marL="3020240" indent="-232326" eaLnBrk="0" fontAlgn="base" hangingPunct="0">
              <a:spcBef>
                <a:spcPct val="0"/>
              </a:spcBef>
              <a:spcAft>
                <a:spcPct val="0"/>
              </a:spcAft>
              <a:defRPr sz="1000">
                <a:solidFill>
                  <a:schemeClr val="tx1"/>
                </a:solidFill>
                <a:latin typeface="Times New Roman" pitchFamily="2" charset="0"/>
              </a:defRPr>
            </a:lvl7pPr>
            <a:lvl8pPr marL="3484893" indent="-232326" eaLnBrk="0" fontAlgn="base" hangingPunct="0">
              <a:spcBef>
                <a:spcPct val="0"/>
              </a:spcBef>
              <a:spcAft>
                <a:spcPct val="0"/>
              </a:spcAft>
              <a:defRPr sz="1000">
                <a:solidFill>
                  <a:schemeClr val="tx1"/>
                </a:solidFill>
                <a:latin typeface="Times New Roman" pitchFamily="2" charset="0"/>
              </a:defRPr>
            </a:lvl8pPr>
            <a:lvl9pPr marL="3949545" indent="-232326" eaLnBrk="0" fontAlgn="base" hangingPunct="0">
              <a:spcBef>
                <a:spcPct val="0"/>
              </a:spcBef>
              <a:spcAft>
                <a:spcPct val="0"/>
              </a:spcAft>
              <a:defRPr sz="1000">
                <a:solidFill>
                  <a:schemeClr val="tx1"/>
                </a:solidFill>
                <a:latin typeface="Times New Roman" pitchFamily="2" charset="0"/>
              </a:defRPr>
            </a:lvl9pPr>
          </a:lstStyle>
          <a:p>
            <a:fld id="{DD810932-5B01-4C88-8080-3A60DE7ED6CD}" type="slidenum">
              <a:rPr lang="en-US" sz="1200"/>
              <a:pPr/>
              <a:t>33</a:t>
            </a:fld>
            <a:endParaRPr lang="en-US" sz="1200"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9390" lvl="2">
              <a:spcBef>
                <a:spcPts val="610"/>
              </a:spcBef>
            </a:pPr>
            <a:r>
              <a:rPr lang="en-US" dirty="0" smtClean="0">
                <a:latin typeface="Arial" charset="0"/>
              </a:rPr>
              <a:t>Do a thorough size-up, so you know what you are dealing with.</a:t>
            </a:r>
          </a:p>
          <a:p>
            <a:pPr marL="345263" lvl="4" indent="-225873">
              <a:spcBef>
                <a:spcPts val="610"/>
              </a:spcBef>
              <a:buFont typeface="Courier New" pitchFamily="2" charset="0"/>
              <a:buChar char="o"/>
            </a:pPr>
            <a:r>
              <a:rPr lang="en-US" dirty="0" smtClean="0">
                <a:latin typeface="Arial" charset="0"/>
              </a:rPr>
              <a:t>From a safe location using your binoculars, look to see if smoke or vapor is visible or if any liquids or leaks are visible</a:t>
            </a:r>
          </a:p>
          <a:p>
            <a:pPr marL="345263" lvl="4" indent="-225873">
              <a:spcBef>
                <a:spcPts val="610"/>
              </a:spcBef>
              <a:buFont typeface="Courier New" pitchFamily="2" charset="0"/>
              <a:buChar char="o"/>
            </a:pPr>
            <a:r>
              <a:rPr lang="en-US" dirty="0" smtClean="0">
                <a:latin typeface="Arial" charset="0"/>
              </a:rPr>
              <a:t>Seek out railroad personnel and ask them about the situation.</a:t>
            </a:r>
          </a:p>
          <a:p>
            <a:pPr marL="345263" lvl="4" indent="-225873">
              <a:spcBef>
                <a:spcPts val="610"/>
              </a:spcBef>
              <a:buFont typeface="Courier New" pitchFamily="2" charset="0"/>
              <a:buChar char="o"/>
            </a:pPr>
            <a:r>
              <a:rPr lang="en-US" dirty="0" smtClean="0">
                <a:latin typeface="Arial" charset="0"/>
              </a:rPr>
              <a:t>Get the shipping papers from the railroad personnel.</a:t>
            </a:r>
          </a:p>
          <a:p>
            <a:pPr marL="345263" lvl="4" indent="-225873">
              <a:spcBef>
                <a:spcPts val="610"/>
              </a:spcBef>
              <a:buFont typeface="Courier New" pitchFamily="2" charset="0"/>
              <a:buChar char="o"/>
            </a:pPr>
            <a:r>
              <a:rPr lang="en-US" dirty="0" smtClean="0">
                <a:latin typeface="Arial" charset="0"/>
              </a:rPr>
              <a:t>Pay attention to the weather conditions and find out how they may change as the incident progresses.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itchFamily="2" charset="0"/>
              </a:defRPr>
            </a:lvl1pPr>
            <a:lvl2pPr marL="755060" indent="-290408">
              <a:defRPr sz="1000">
                <a:solidFill>
                  <a:schemeClr val="tx1"/>
                </a:solidFill>
                <a:latin typeface="Times New Roman" pitchFamily="2" charset="0"/>
              </a:defRPr>
            </a:lvl2pPr>
            <a:lvl3pPr marL="1161631" indent="-232326">
              <a:defRPr sz="1000">
                <a:solidFill>
                  <a:schemeClr val="tx1"/>
                </a:solidFill>
                <a:latin typeface="Times New Roman" pitchFamily="2" charset="0"/>
              </a:defRPr>
            </a:lvl3pPr>
            <a:lvl4pPr marL="1626283" indent="-232326">
              <a:defRPr sz="1000">
                <a:solidFill>
                  <a:schemeClr val="tx1"/>
                </a:solidFill>
                <a:latin typeface="Times New Roman" pitchFamily="2" charset="0"/>
              </a:defRPr>
            </a:lvl4pPr>
            <a:lvl5pPr marL="2090936" indent="-232326">
              <a:defRPr sz="1000">
                <a:solidFill>
                  <a:schemeClr val="tx1"/>
                </a:solidFill>
                <a:latin typeface="Times New Roman" pitchFamily="2" charset="0"/>
              </a:defRPr>
            </a:lvl5pPr>
            <a:lvl6pPr marL="2555588" indent="-232326" eaLnBrk="0" fontAlgn="base" hangingPunct="0">
              <a:spcBef>
                <a:spcPct val="0"/>
              </a:spcBef>
              <a:spcAft>
                <a:spcPct val="0"/>
              </a:spcAft>
              <a:defRPr sz="1000">
                <a:solidFill>
                  <a:schemeClr val="tx1"/>
                </a:solidFill>
                <a:latin typeface="Times New Roman" pitchFamily="2" charset="0"/>
              </a:defRPr>
            </a:lvl6pPr>
            <a:lvl7pPr marL="3020240" indent="-232326" eaLnBrk="0" fontAlgn="base" hangingPunct="0">
              <a:spcBef>
                <a:spcPct val="0"/>
              </a:spcBef>
              <a:spcAft>
                <a:spcPct val="0"/>
              </a:spcAft>
              <a:defRPr sz="1000">
                <a:solidFill>
                  <a:schemeClr val="tx1"/>
                </a:solidFill>
                <a:latin typeface="Times New Roman" pitchFamily="2" charset="0"/>
              </a:defRPr>
            </a:lvl7pPr>
            <a:lvl8pPr marL="3484893" indent="-232326" eaLnBrk="0" fontAlgn="base" hangingPunct="0">
              <a:spcBef>
                <a:spcPct val="0"/>
              </a:spcBef>
              <a:spcAft>
                <a:spcPct val="0"/>
              </a:spcAft>
              <a:defRPr sz="1000">
                <a:solidFill>
                  <a:schemeClr val="tx1"/>
                </a:solidFill>
                <a:latin typeface="Times New Roman" pitchFamily="2" charset="0"/>
              </a:defRPr>
            </a:lvl8pPr>
            <a:lvl9pPr marL="3949545" indent="-232326" eaLnBrk="0" fontAlgn="base" hangingPunct="0">
              <a:spcBef>
                <a:spcPct val="0"/>
              </a:spcBef>
              <a:spcAft>
                <a:spcPct val="0"/>
              </a:spcAft>
              <a:defRPr sz="1000">
                <a:solidFill>
                  <a:schemeClr val="tx1"/>
                </a:solidFill>
                <a:latin typeface="Times New Roman" pitchFamily="2" charset="0"/>
              </a:defRPr>
            </a:lvl9pPr>
          </a:lstStyle>
          <a:p>
            <a:fld id="{794F24EF-3F22-424D-BA1A-E12E26A030C9}" type="slidenum">
              <a:rPr lang="en-US" sz="1200"/>
              <a:pPr/>
              <a:t>34</a:t>
            </a:fld>
            <a:endParaRPr lang="en-US" sz="1200" dirty="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227" lvl="2">
              <a:spcBef>
                <a:spcPts val="610"/>
              </a:spcBef>
            </a:pPr>
            <a:r>
              <a:rPr lang="en-US" dirty="0" smtClean="0">
                <a:latin typeface="Arial" charset="0"/>
              </a:rPr>
              <a:t>The key to dealing with a hazardous materials emergency is obtaining and understanding the shipping papers.</a:t>
            </a:r>
          </a:p>
          <a:p>
            <a:pPr marL="229099" lvl="4" indent="-225873">
              <a:spcBef>
                <a:spcPts val="610"/>
              </a:spcBef>
              <a:buFont typeface="Courier New" pitchFamily="2" charset="0"/>
              <a:buChar char="o"/>
            </a:pPr>
            <a:r>
              <a:rPr lang="en-US" dirty="0" smtClean="0">
                <a:latin typeface="Arial" charset="0"/>
              </a:rPr>
              <a:t>Find the train crew. </a:t>
            </a:r>
          </a:p>
          <a:p>
            <a:pPr marL="229099" lvl="4" indent="-225873">
              <a:spcBef>
                <a:spcPts val="610"/>
              </a:spcBef>
              <a:buFont typeface="Courier New" pitchFamily="2" charset="0"/>
              <a:buChar char="o"/>
            </a:pPr>
            <a:r>
              <a:rPr lang="en-US" dirty="0" smtClean="0">
                <a:latin typeface="Arial" charset="0"/>
              </a:rPr>
              <a:t>The conductor is responsible for the papers and will have the most complete train list immediately available to you.</a:t>
            </a:r>
          </a:p>
          <a:p>
            <a:pPr marL="229099" lvl="4" indent="-225873">
              <a:spcBef>
                <a:spcPts val="610"/>
              </a:spcBef>
              <a:buFont typeface="Courier New" pitchFamily="2" charset="0"/>
              <a:buChar char="o"/>
            </a:pPr>
            <a:r>
              <a:rPr lang="en-US" dirty="0" smtClean="0">
                <a:latin typeface="Arial" charset="0"/>
              </a:rPr>
              <a:t>The train crew will share the paperwork with and help you read and understand it.</a:t>
            </a:r>
          </a:p>
          <a:p>
            <a:pPr marL="229099" lvl="4" indent="-225873" algn="just">
              <a:spcBef>
                <a:spcPts val="610"/>
              </a:spcBef>
              <a:buFont typeface="Courier New" pitchFamily="2" charset="0"/>
              <a:buChar char="o"/>
            </a:pPr>
            <a:r>
              <a:rPr lang="en-US" dirty="0" smtClean="0">
                <a:latin typeface="Arial" charset="0"/>
              </a:rPr>
              <a:t>If the crew is not available, call the railroad emergency center and ask them to fax or email you copy of the train list or have them read the information over the phone or radio</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itchFamily="2" charset="0"/>
              </a:defRPr>
            </a:lvl1pPr>
            <a:lvl2pPr marL="755060" indent="-290408">
              <a:defRPr sz="1000">
                <a:solidFill>
                  <a:schemeClr val="tx1"/>
                </a:solidFill>
                <a:latin typeface="Times New Roman" pitchFamily="2" charset="0"/>
              </a:defRPr>
            </a:lvl2pPr>
            <a:lvl3pPr marL="1161631" indent="-232326">
              <a:defRPr sz="1000">
                <a:solidFill>
                  <a:schemeClr val="tx1"/>
                </a:solidFill>
                <a:latin typeface="Times New Roman" pitchFamily="2" charset="0"/>
              </a:defRPr>
            </a:lvl3pPr>
            <a:lvl4pPr marL="1626283" indent="-232326">
              <a:defRPr sz="1000">
                <a:solidFill>
                  <a:schemeClr val="tx1"/>
                </a:solidFill>
                <a:latin typeface="Times New Roman" pitchFamily="2" charset="0"/>
              </a:defRPr>
            </a:lvl4pPr>
            <a:lvl5pPr marL="2090936" indent="-232326">
              <a:defRPr sz="1000">
                <a:solidFill>
                  <a:schemeClr val="tx1"/>
                </a:solidFill>
                <a:latin typeface="Times New Roman" pitchFamily="2" charset="0"/>
              </a:defRPr>
            </a:lvl5pPr>
            <a:lvl6pPr marL="2555588" indent="-232326" eaLnBrk="0" fontAlgn="base" hangingPunct="0">
              <a:spcBef>
                <a:spcPct val="0"/>
              </a:spcBef>
              <a:spcAft>
                <a:spcPct val="0"/>
              </a:spcAft>
              <a:defRPr sz="1000">
                <a:solidFill>
                  <a:schemeClr val="tx1"/>
                </a:solidFill>
                <a:latin typeface="Times New Roman" pitchFamily="2" charset="0"/>
              </a:defRPr>
            </a:lvl6pPr>
            <a:lvl7pPr marL="3020240" indent="-232326" eaLnBrk="0" fontAlgn="base" hangingPunct="0">
              <a:spcBef>
                <a:spcPct val="0"/>
              </a:spcBef>
              <a:spcAft>
                <a:spcPct val="0"/>
              </a:spcAft>
              <a:defRPr sz="1000">
                <a:solidFill>
                  <a:schemeClr val="tx1"/>
                </a:solidFill>
                <a:latin typeface="Times New Roman" pitchFamily="2" charset="0"/>
              </a:defRPr>
            </a:lvl7pPr>
            <a:lvl8pPr marL="3484893" indent="-232326" eaLnBrk="0" fontAlgn="base" hangingPunct="0">
              <a:spcBef>
                <a:spcPct val="0"/>
              </a:spcBef>
              <a:spcAft>
                <a:spcPct val="0"/>
              </a:spcAft>
              <a:defRPr sz="1000">
                <a:solidFill>
                  <a:schemeClr val="tx1"/>
                </a:solidFill>
                <a:latin typeface="Times New Roman" pitchFamily="2" charset="0"/>
              </a:defRPr>
            </a:lvl8pPr>
            <a:lvl9pPr marL="3949545" indent="-232326" eaLnBrk="0" fontAlgn="base" hangingPunct="0">
              <a:spcBef>
                <a:spcPct val="0"/>
              </a:spcBef>
              <a:spcAft>
                <a:spcPct val="0"/>
              </a:spcAft>
              <a:defRPr sz="1000">
                <a:solidFill>
                  <a:schemeClr val="tx1"/>
                </a:solidFill>
                <a:latin typeface="Times New Roman" pitchFamily="2" charset="0"/>
              </a:defRPr>
            </a:lvl9pPr>
          </a:lstStyle>
          <a:p>
            <a:fld id="{8BC677BD-5580-4F53-BFF7-701FB1D1BD61}" type="slidenum">
              <a:rPr lang="en-US" sz="1200"/>
              <a:pPr/>
              <a:t>35</a:t>
            </a:fld>
            <a:endParaRPr lang="en-US" sz="1200" dirty="0"/>
          </a:p>
        </p:txBody>
      </p:sp>
      <p:sp>
        <p:nvSpPr>
          <p:cNvPr id="46083"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ln/>
        </p:spPr>
        <p:txBody>
          <a:bodyPr/>
          <a:lstStyle/>
          <a:p>
            <a:pPr marL="3227" lvl="2">
              <a:spcBef>
                <a:spcPts val="610"/>
              </a:spcBef>
            </a:pPr>
            <a:r>
              <a:rPr lang="en-US" dirty="0" smtClean="0">
                <a:latin typeface="Arial" charset="0"/>
              </a:rPr>
              <a:t>Shipping papers are the primary safety instrument at a rail emergency when hazardous materials are involved.  The shipping papers (typically at train list) provides the following information:</a:t>
            </a:r>
          </a:p>
          <a:p>
            <a:pPr marL="3227" lvl="2">
              <a:spcBef>
                <a:spcPts val="610"/>
              </a:spcBef>
              <a:buFont typeface="Courier New" pitchFamily="2" charset="0"/>
              <a:buChar char="o"/>
            </a:pPr>
            <a:r>
              <a:rPr lang="en-US" dirty="0" smtClean="0">
                <a:latin typeface="Arial" charset="0"/>
              </a:rPr>
              <a:t>Location of each hazardous material shipment in a train</a:t>
            </a:r>
          </a:p>
          <a:p>
            <a:pPr marL="3227" lvl="2">
              <a:spcBef>
                <a:spcPts val="610"/>
              </a:spcBef>
              <a:buFont typeface="Courier New" pitchFamily="2" charset="0"/>
              <a:buChar char="o"/>
            </a:pPr>
            <a:r>
              <a:rPr lang="en-US" dirty="0" smtClean="0">
                <a:latin typeface="Arial" charset="0"/>
              </a:rPr>
              <a:t>Description of contents of each hazardous material shipment</a:t>
            </a:r>
          </a:p>
          <a:p>
            <a:pPr marL="3227" lvl="2">
              <a:spcBef>
                <a:spcPts val="610"/>
              </a:spcBef>
              <a:buFont typeface="Courier New" pitchFamily="2" charset="0"/>
              <a:buChar char="o"/>
            </a:pPr>
            <a:r>
              <a:rPr lang="en-US" dirty="0" smtClean="0">
                <a:latin typeface="Arial" charset="0"/>
              </a:rPr>
              <a:t>Emergency response information for each hazardous material</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itchFamily="2" charset="0"/>
              </a:defRPr>
            </a:lvl1pPr>
            <a:lvl2pPr marL="755060" indent="-290408">
              <a:defRPr sz="1000">
                <a:solidFill>
                  <a:schemeClr val="tx1"/>
                </a:solidFill>
                <a:latin typeface="Times New Roman" pitchFamily="2" charset="0"/>
              </a:defRPr>
            </a:lvl2pPr>
            <a:lvl3pPr marL="1161631" indent="-232326">
              <a:defRPr sz="1000">
                <a:solidFill>
                  <a:schemeClr val="tx1"/>
                </a:solidFill>
                <a:latin typeface="Times New Roman" pitchFamily="2" charset="0"/>
              </a:defRPr>
            </a:lvl3pPr>
            <a:lvl4pPr marL="1626283" indent="-232326">
              <a:defRPr sz="1000">
                <a:solidFill>
                  <a:schemeClr val="tx1"/>
                </a:solidFill>
                <a:latin typeface="Times New Roman" pitchFamily="2" charset="0"/>
              </a:defRPr>
            </a:lvl4pPr>
            <a:lvl5pPr marL="2090936" indent="-232326">
              <a:defRPr sz="1000">
                <a:solidFill>
                  <a:schemeClr val="tx1"/>
                </a:solidFill>
                <a:latin typeface="Times New Roman" pitchFamily="2" charset="0"/>
              </a:defRPr>
            </a:lvl5pPr>
            <a:lvl6pPr marL="2555588" indent="-232326" eaLnBrk="0" fontAlgn="base" hangingPunct="0">
              <a:spcBef>
                <a:spcPct val="0"/>
              </a:spcBef>
              <a:spcAft>
                <a:spcPct val="0"/>
              </a:spcAft>
              <a:defRPr sz="1000">
                <a:solidFill>
                  <a:schemeClr val="tx1"/>
                </a:solidFill>
                <a:latin typeface="Times New Roman" pitchFamily="2" charset="0"/>
              </a:defRPr>
            </a:lvl6pPr>
            <a:lvl7pPr marL="3020240" indent="-232326" eaLnBrk="0" fontAlgn="base" hangingPunct="0">
              <a:spcBef>
                <a:spcPct val="0"/>
              </a:spcBef>
              <a:spcAft>
                <a:spcPct val="0"/>
              </a:spcAft>
              <a:defRPr sz="1000">
                <a:solidFill>
                  <a:schemeClr val="tx1"/>
                </a:solidFill>
                <a:latin typeface="Times New Roman" pitchFamily="2" charset="0"/>
              </a:defRPr>
            </a:lvl7pPr>
            <a:lvl8pPr marL="3484893" indent="-232326" eaLnBrk="0" fontAlgn="base" hangingPunct="0">
              <a:spcBef>
                <a:spcPct val="0"/>
              </a:spcBef>
              <a:spcAft>
                <a:spcPct val="0"/>
              </a:spcAft>
              <a:defRPr sz="1000">
                <a:solidFill>
                  <a:schemeClr val="tx1"/>
                </a:solidFill>
                <a:latin typeface="Times New Roman" pitchFamily="2" charset="0"/>
              </a:defRPr>
            </a:lvl8pPr>
            <a:lvl9pPr marL="3949545" indent="-232326" eaLnBrk="0" fontAlgn="base" hangingPunct="0">
              <a:spcBef>
                <a:spcPct val="0"/>
              </a:spcBef>
              <a:spcAft>
                <a:spcPct val="0"/>
              </a:spcAft>
              <a:defRPr sz="1000">
                <a:solidFill>
                  <a:schemeClr val="tx1"/>
                </a:solidFill>
                <a:latin typeface="Times New Roman" pitchFamily="2" charset="0"/>
              </a:defRPr>
            </a:lvl9pPr>
          </a:lstStyle>
          <a:p>
            <a:fld id="{496C08CF-D02D-45BC-A00A-60C4891C2C9B}" type="slidenum">
              <a:rPr lang="en-US" sz="1200"/>
              <a:pPr/>
              <a:t>36</a:t>
            </a:fld>
            <a:endParaRPr lang="en-US" sz="1200" dirty="0"/>
          </a:p>
        </p:txBody>
      </p:sp>
      <p:sp>
        <p:nvSpPr>
          <p:cNvPr id="47107"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ln/>
        </p:spPr>
        <p:txBody>
          <a:bodyPr/>
          <a:lstStyle/>
          <a:p>
            <a:pPr marL="0" lvl="2">
              <a:spcBef>
                <a:spcPts val="610"/>
              </a:spcBef>
              <a:defRPr/>
            </a:pPr>
            <a:r>
              <a:rPr lang="en-US" dirty="0" smtClean="0">
                <a:latin typeface="Arial" charset="0"/>
              </a:rPr>
              <a:t>The primary safety instrument at a railroad emergency is the shipping papers.</a:t>
            </a:r>
          </a:p>
          <a:p>
            <a:pPr marL="232326" lvl="4" indent="-232326">
              <a:spcBef>
                <a:spcPts val="610"/>
              </a:spcBef>
              <a:buFont typeface="Courier New" pitchFamily="49" charset="0"/>
              <a:buChar char="o"/>
              <a:defRPr/>
            </a:pPr>
            <a:r>
              <a:rPr lang="en-US" dirty="0" smtClean="0">
                <a:solidFill>
                  <a:srgbClr val="252525"/>
                </a:solidFill>
                <a:latin typeface="Arial" charset="0"/>
              </a:rPr>
              <a:t>The train list will show the reporting marks (initials) and number, an indication of Loaded or Empty (L or E) status, an emergency contact number, and the hazardous materials description per the regulations associated with a line number.  </a:t>
            </a:r>
          </a:p>
          <a:p>
            <a:pPr marL="464652" lvl="4" indent="-232326">
              <a:spcBef>
                <a:spcPts val="610"/>
              </a:spcBef>
              <a:buFont typeface="Wingdings" pitchFamily="2" charset="2"/>
              <a:buChar char="§"/>
              <a:defRPr/>
            </a:pPr>
            <a:r>
              <a:rPr lang="en-US" dirty="0" smtClean="0">
                <a:solidFill>
                  <a:srgbClr val="252525"/>
                </a:solidFill>
                <a:latin typeface="Arial" charset="0"/>
              </a:rPr>
              <a:t>Line number – show position of car in train [discuss issue with counting from front or rear of train . . .  UP is the odd-ball)</a:t>
            </a:r>
          </a:p>
          <a:p>
            <a:pPr marL="464652" lvl="4" indent="-232326">
              <a:spcBef>
                <a:spcPts val="610"/>
              </a:spcBef>
              <a:buFont typeface="Wingdings" pitchFamily="2" charset="2"/>
              <a:buChar char="§"/>
              <a:defRPr/>
            </a:pPr>
            <a:r>
              <a:rPr lang="en-US" dirty="0" smtClean="0">
                <a:solidFill>
                  <a:srgbClr val="252525"/>
                </a:solidFill>
                <a:latin typeface="Arial" charset="0"/>
              </a:rPr>
              <a:t>Reporting marks (initials) and number – Cars are identified on the train list by their reporting marks (initials) and number.  This car is UTLX 95248.  This alpha-numeric stencil is the positive identifier of this rail car.  No other rail car in North America will have these initials and numbers.  They are like a license plate number.  Spot them with your binoculars and match the car to the shipping papers.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itchFamily="2" charset="0"/>
              </a:defRPr>
            </a:lvl1pPr>
            <a:lvl2pPr marL="755060" indent="-290408">
              <a:defRPr sz="1000">
                <a:solidFill>
                  <a:schemeClr val="tx1"/>
                </a:solidFill>
                <a:latin typeface="Times New Roman" pitchFamily="2" charset="0"/>
              </a:defRPr>
            </a:lvl2pPr>
            <a:lvl3pPr marL="1161631" indent="-232326">
              <a:defRPr sz="1000">
                <a:solidFill>
                  <a:schemeClr val="tx1"/>
                </a:solidFill>
                <a:latin typeface="Times New Roman" pitchFamily="2" charset="0"/>
              </a:defRPr>
            </a:lvl3pPr>
            <a:lvl4pPr marL="1626283" indent="-232326">
              <a:defRPr sz="1000">
                <a:solidFill>
                  <a:schemeClr val="tx1"/>
                </a:solidFill>
                <a:latin typeface="Times New Roman" pitchFamily="2" charset="0"/>
              </a:defRPr>
            </a:lvl4pPr>
            <a:lvl5pPr marL="2090936" indent="-232326">
              <a:defRPr sz="1000">
                <a:solidFill>
                  <a:schemeClr val="tx1"/>
                </a:solidFill>
                <a:latin typeface="Times New Roman" pitchFamily="2" charset="0"/>
              </a:defRPr>
            </a:lvl5pPr>
            <a:lvl6pPr marL="2555588" indent="-232326" eaLnBrk="0" fontAlgn="base" hangingPunct="0">
              <a:spcBef>
                <a:spcPct val="0"/>
              </a:spcBef>
              <a:spcAft>
                <a:spcPct val="0"/>
              </a:spcAft>
              <a:defRPr sz="1000">
                <a:solidFill>
                  <a:schemeClr val="tx1"/>
                </a:solidFill>
                <a:latin typeface="Times New Roman" pitchFamily="2" charset="0"/>
              </a:defRPr>
            </a:lvl6pPr>
            <a:lvl7pPr marL="3020240" indent="-232326" eaLnBrk="0" fontAlgn="base" hangingPunct="0">
              <a:spcBef>
                <a:spcPct val="0"/>
              </a:spcBef>
              <a:spcAft>
                <a:spcPct val="0"/>
              </a:spcAft>
              <a:defRPr sz="1000">
                <a:solidFill>
                  <a:schemeClr val="tx1"/>
                </a:solidFill>
                <a:latin typeface="Times New Roman" pitchFamily="2" charset="0"/>
              </a:defRPr>
            </a:lvl7pPr>
            <a:lvl8pPr marL="3484893" indent="-232326" eaLnBrk="0" fontAlgn="base" hangingPunct="0">
              <a:spcBef>
                <a:spcPct val="0"/>
              </a:spcBef>
              <a:spcAft>
                <a:spcPct val="0"/>
              </a:spcAft>
              <a:defRPr sz="1000">
                <a:solidFill>
                  <a:schemeClr val="tx1"/>
                </a:solidFill>
                <a:latin typeface="Times New Roman" pitchFamily="2" charset="0"/>
              </a:defRPr>
            </a:lvl8pPr>
            <a:lvl9pPr marL="3949545" indent="-232326" eaLnBrk="0" fontAlgn="base" hangingPunct="0">
              <a:spcBef>
                <a:spcPct val="0"/>
              </a:spcBef>
              <a:spcAft>
                <a:spcPct val="0"/>
              </a:spcAft>
              <a:defRPr sz="1000">
                <a:solidFill>
                  <a:schemeClr val="tx1"/>
                </a:solidFill>
                <a:latin typeface="Times New Roman" pitchFamily="2" charset="0"/>
              </a:defRPr>
            </a:lvl9pPr>
          </a:lstStyle>
          <a:p>
            <a:fld id="{5EE12E26-F730-4488-AE59-2D204C79B06D}" type="slidenum">
              <a:rPr lang="en-US" sz="1200"/>
              <a:pPr/>
              <a:t>37</a:t>
            </a:fld>
            <a:endParaRPr lang="en-US" sz="1200" dirty="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227" lvl="3">
              <a:spcBef>
                <a:spcPts val="610"/>
              </a:spcBef>
            </a:pPr>
            <a:r>
              <a:rPr lang="en-US" dirty="0" smtClean="0">
                <a:latin typeface="Arial" charset="0"/>
                <a:cs typeface="Arial" charset="0"/>
              </a:rPr>
              <a:t>If the train’s cars are listed in order from rear to front, the shipping papers will indicate that at the top.</a:t>
            </a:r>
            <a:endParaRPr lang="en-US" dirty="0" smtClean="0">
              <a:solidFill>
                <a:srgbClr val="252525"/>
              </a:solidFill>
              <a:latin typeface="Arial" charset="0"/>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941075" y="8843645"/>
            <a:ext cx="301376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30" tIns="46465" rIns="92930" bIns="46465" anchor="b"/>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pPr algn="r"/>
            <a:fld id="{9CAD5FA8-18FF-4C71-8AF1-987A32E80686}" type="slidenum">
              <a:rPr lang="en-US" sz="1200"/>
              <a:pPr algn="r"/>
              <a:t>38</a:t>
            </a:fld>
            <a:endParaRPr lang="en-US" sz="1200"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227" lvl="3">
              <a:spcBef>
                <a:spcPts val="610"/>
              </a:spcBef>
            </a:pPr>
            <a:r>
              <a:rPr lang="en-US" dirty="0" smtClean="0">
                <a:latin typeface="Arial" charset="0"/>
                <a:cs typeface="Arial" charset="0"/>
              </a:rPr>
              <a:t>Using this graphic, explain the key entries  - box of asterisks with or without wording, emergency contact number, total quantity notation, identification number (possibly two locations today), proper shipping name, hazard class (US/Canada), packing group, RQ designation, Inhalation hazard notation,  TN notation, shipper contact, hazardous material STCC, shipper/ consignee information if present</a:t>
            </a:r>
            <a:endParaRPr lang="en-US" dirty="0" smtClean="0">
              <a:solidFill>
                <a:srgbClr val="252525"/>
              </a:solidFill>
              <a:latin typeface="Arial" charset="0"/>
              <a:cs typeface="Arial" charset="0"/>
            </a:endParaRPr>
          </a:p>
          <a:p>
            <a:pPr marL="3227" lvl="3">
              <a:spcBef>
                <a:spcPts val="610"/>
              </a:spcBef>
            </a:pPr>
            <a:r>
              <a:rPr lang="en-US" dirty="0" smtClean="0">
                <a:solidFill>
                  <a:srgbClr val="252525"/>
                </a:solidFill>
                <a:latin typeface="Arial" charset="0"/>
                <a:cs typeface="Arial" charset="0"/>
              </a:rPr>
              <a:t>Hazardous material shipments are quickly identified on rail shipping papers by the presence of a box of asterisks.  Within this hazmat indicator box you may see words such as generic contraction HAZMAT, or words such DANGEROUS, POISON GAS, EXPLOSIVES, or RADIOACTIVE -- or it may be blank. </a:t>
            </a:r>
            <a:endParaRPr lang="en-US" dirty="0" smtClean="0">
              <a:solidFill>
                <a:srgbClr val="252525"/>
              </a:solidFill>
              <a:latin typeface="Arial" charset="0"/>
              <a:cs typeface="Arial" charset="0"/>
              <a:sym typeface="Symbol" pitchFamily="2" charset="2"/>
            </a:endParaRPr>
          </a:p>
          <a:p>
            <a:pPr marL="3227" lvl="3">
              <a:spcBef>
                <a:spcPts val="610"/>
              </a:spcBef>
            </a:pPr>
            <a:r>
              <a:rPr lang="en-US" dirty="0" smtClean="0">
                <a:solidFill>
                  <a:srgbClr val="252525"/>
                </a:solidFill>
                <a:latin typeface="Arial" charset="0"/>
                <a:cs typeface="Arial" charset="0"/>
              </a:rPr>
              <a:t>You will also find an emergency contact telephone number,  the rail consignee (who is receiving the shipment) and rail shipper (who shipped the car).</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itchFamily="2" charset="0"/>
              </a:defRPr>
            </a:lvl1pPr>
            <a:lvl2pPr marL="755060" indent="-290408">
              <a:defRPr sz="1000">
                <a:solidFill>
                  <a:schemeClr val="tx1"/>
                </a:solidFill>
                <a:latin typeface="Times New Roman" pitchFamily="2" charset="0"/>
              </a:defRPr>
            </a:lvl2pPr>
            <a:lvl3pPr marL="1161631" indent="-232326">
              <a:defRPr sz="1000">
                <a:solidFill>
                  <a:schemeClr val="tx1"/>
                </a:solidFill>
                <a:latin typeface="Times New Roman" pitchFamily="2" charset="0"/>
              </a:defRPr>
            </a:lvl3pPr>
            <a:lvl4pPr marL="1626283" indent="-232326">
              <a:defRPr sz="1000">
                <a:solidFill>
                  <a:schemeClr val="tx1"/>
                </a:solidFill>
                <a:latin typeface="Times New Roman" pitchFamily="2" charset="0"/>
              </a:defRPr>
            </a:lvl4pPr>
            <a:lvl5pPr marL="2090936" indent="-232326">
              <a:defRPr sz="1000">
                <a:solidFill>
                  <a:schemeClr val="tx1"/>
                </a:solidFill>
                <a:latin typeface="Times New Roman" pitchFamily="2" charset="0"/>
              </a:defRPr>
            </a:lvl5pPr>
            <a:lvl6pPr marL="2555588" indent="-232326" eaLnBrk="0" fontAlgn="base" hangingPunct="0">
              <a:spcBef>
                <a:spcPct val="0"/>
              </a:spcBef>
              <a:spcAft>
                <a:spcPct val="0"/>
              </a:spcAft>
              <a:defRPr sz="1000">
                <a:solidFill>
                  <a:schemeClr val="tx1"/>
                </a:solidFill>
                <a:latin typeface="Times New Roman" pitchFamily="2" charset="0"/>
              </a:defRPr>
            </a:lvl6pPr>
            <a:lvl7pPr marL="3020240" indent="-232326" eaLnBrk="0" fontAlgn="base" hangingPunct="0">
              <a:spcBef>
                <a:spcPct val="0"/>
              </a:spcBef>
              <a:spcAft>
                <a:spcPct val="0"/>
              </a:spcAft>
              <a:defRPr sz="1000">
                <a:solidFill>
                  <a:schemeClr val="tx1"/>
                </a:solidFill>
                <a:latin typeface="Times New Roman" pitchFamily="2" charset="0"/>
              </a:defRPr>
            </a:lvl7pPr>
            <a:lvl8pPr marL="3484893" indent="-232326" eaLnBrk="0" fontAlgn="base" hangingPunct="0">
              <a:spcBef>
                <a:spcPct val="0"/>
              </a:spcBef>
              <a:spcAft>
                <a:spcPct val="0"/>
              </a:spcAft>
              <a:defRPr sz="1000">
                <a:solidFill>
                  <a:schemeClr val="tx1"/>
                </a:solidFill>
                <a:latin typeface="Times New Roman" pitchFamily="2" charset="0"/>
              </a:defRPr>
            </a:lvl8pPr>
            <a:lvl9pPr marL="3949545" indent="-232326" eaLnBrk="0" fontAlgn="base" hangingPunct="0">
              <a:spcBef>
                <a:spcPct val="0"/>
              </a:spcBef>
              <a:spcAft>
                <a:spcPct val="0"/>
              </a:spcAft>
              <a:defRPr sz="1000">
                <a:solidFill>
                  <a:schemeClr val="tx1"/>
                </a:solidFill>
                <a:latin typeface="Times New Roman" pitchFamily="2" charset="0"/>
              </a:defRPr>
            </a:lvl9pPr>
          </a:lstStyle>
          <a:p>
            <a:fld id="{6C70AAFE-5D46-435B-9796-03C588DECEBF}" type="slidenum">
              <a:rPr lang="en-US" sz="1200"/>
              <a:pPr/>
              <a:t>39</a:t>
            </a:fld>
            <a:endParaRPr lang="en-US" sz="1200"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ln/>
        </p:spPr>
        <p:txBody>
          <a:bodyPr/>
          <a:lstStyle/>
          <a:p>
            <a:pPr marL="3227">
              <a:defRPr/>
            </a:pPr>
            <a:r>
              <a:rPr lang="en-US" dirty="0" smtClean="0">
                <a:latin typeface="Arial" charset="0"/>
                <a:cs typeface="Arial" charset="0"/>
              </a:rPr>
              <a:t>Note that the tank car in this example of the entries for a residue chlorine shipment. This car has a small amount of product still in the car that was not possible to unload under normal operations.  As this is typical, expect residue tank cars to still have some material remaining.  </a:t>
            </a:r>
          </a:p>
          <a:p>
            <a:pPr marL="232326" indent="-229099">
              <a:buFont typeface="Courier New" pitchFamily="49" charset="0"/>
              <a:buChar char="o"/>
              <a:defRPr/>
            </a:pPr>
            <a:r>
              <a:rPr lang="en-US" dirty="0" smtClean="0">
                <a:latin typeface="Arial" charset="0"/>
                <a:cs typeface="Arial" charset="0"/>
              </a:rPr>
              <a:t>Look for the line:  Residue: Last Contained,  preceding the Proper Shipping Name.</a:t>
            </a:r>
          </a:p>
          <a:p>
            <a:pPr marL="232326" indent="-229099">
              <a:buFont typeface="Courier New" pitchFamily="49" charset="0"/>
              <a:buChar char="o"/>
              <a:defRPr/>
            </a:pPr>
            <a:r>
              <a:rPr lang="en-US" dirty="0" smtClean="0">
                <a:latin typeface="Arial" charset="0"/>
                <a:cs typeface="Arial" charset="0"/>
              </a:rPr>
              <a:t>The placards applied to residue tank cars will look like a loaded car.</a:t>
            </a:r>
          </a:p>
          <a:p>
            <a:pPr indent="3227">
              <a:defRPr/>
            </a:pPr>
            <a:r>
              <a:rPr lang="en-US" dirty="0" smtClean="0">
                <a:latin typeface="Arial" charset="0"/>
                <a:cs typeface="Arial" charset="0"/>
              </a:rPr>
              <a:t>The only way to know if the car is a load or residue is from the shipping paper.</a:t>
            </a:r>
          </a:p>
          <a:p>
            <a:pPr marL="119390">
              <a:defRPr/>
            </a:pPr>
            <a:endParaRPr lang="en-US" dirty="0" smtClean="0">
              <a:latin typeface="Arial" charset="0"/>
              <a:cs typeface="Arial" charset="0"/>
            </a:endParaRPr>
          </a:p>
          <a:p>
            <a:pPr lvl="3">
              <a:spcBef>
                <a:spcPts val="610"/>
              </a:spcBef>
              <a:defRPr/>
            </a:pPr>
            <a:endParaRPr lang="en-US" dirty="0" smtClean="0">
              <a:solidFill>
                <a:srgbClr val="252525"/>
              </a:solidFill>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itchFamily="2" charset="0"/>
              </a:defRPr>
            </a:lvl1pPr>
            <a:lvl2pPr marL="755060" indent="-290408">
              <a:defRPr sz="1000">
                <a:solidFill>
                  <a:schemeClr val="tx1"/>
                </a:solidFill>
                <a:latin typeface="Times New Roman" pitchFamily="2" charset="0"/>
              </a:defRPr>
            </a:lvl2pPr>
            <a:lvl3pPr marL="1161631" indent="-232326">
              <a:defRPr sz="1000">
                <a:solidFill>
                  <a:schemeClr val="tx1"/>
                </a:solidFill>
                <a:latin typeface="Times New Roman" pitchFamily="2" charset="0"/>
              </a:defRPr>
            </a:lvl3pPr>
            <a:lvl4pPr marL="1626283" indent="-232326">
              <a:defRPr sz="1000">
                <a:solidFill>
                  <a:schemeClr val="tx1"/>
                </a:solidFill>
                <a:latin typeface="Times New Roman" pitchFamily="2" charset="0"/>
              </a:defRPr>
            </a:lvl4pPr>
            <a:lvl5pPr marL="2090936" indent="-232326">
              <a:defRPr sz="1000">
                <a:solidFill>
                  <a:schemeClr val="tx1"/>
                </a:solidFill>
                <a:latin typeface="Times New Roman" pitchFamily="2" charset="0"/>
              </a:defRPr>
            </a:lvl5pPr>
            <a:lvl6pPr marL="2555588" indent="-232326" eaLnBrk="0" fontAlgn="base" hangingPunct="0">
              <a:spcBef>
                <a:spcPct val="0"/>
              </a:spcBef>
              <a:spcAft>
                <a:spcPct val="0"/>
              </a:spcAft>
              <a:defRPr sz="1000">
                <a:solidFill>
                  <a:schemeClr val="tx1"/>
                </a:solidFill>
                <a:latin typeface="Times New Roman" pitchFamily="2" charset="0"/>
              </a:defRPr>
            </a:lvl6pPr>
            <a:lvl7pPr marL="3020240" indent="-232326" eaLnBrk="0" fontAlgn="base" hangingPunct="0">
              <a:spcBef>
                <a:spcPct val="0"/>
              </a:spcBef>
              <a:spcAft>
                <a:spcPct val="0"/>
              </a:spcAft>
              <a:defRPr sz="1000">
                <a:solidFill>
                  <a:schemeClr val="tx1"/>
                </a:solidFill>
                <a:latin typeface="Times New Roman" pitchFamily="2" charset="0"/>
              </a:defRPr>
            </a:lvl7pPr>
            <a:lvl8pPr marL="3484893" indent="-232326" eaLnBrk="0" fontAlgn="base" hangingPunct="0">
              <a:spcBef>
                <a:spcPct val="0"/>
              </a:spcBef>
              <a:spcAft>
                <a:spcPct val="0"/>
              </a:spcAft>
              <a:defRPr sz="1000">
                <a:solidFill>
                  <a:schemeClr val="tx1"/>
                </a:solidFill>
                <a:latin typeface="Times New Roman" pitchFamily="2" charset="0"/>
              </a:defRPr>
            </a:lvl8pPr>
            <a:lvl9pPr marL="3949545" indent="-232326" eaLnBrk="0" fontAlgn="base" hangingPunct="0">
              <a:spcBef>
                <a:spcPct val="0"/>
              </a:spcBef>
              <a:spcAft>
                <a:spcPct val="0"/>
              </a:spcAft>
              <a:defRPr sz="1000">
                <a:solidFill>
                  <a:schemeClr val="tx1"/>
                </a:solidFill>
                <a:latin typeface="Times New Roman" pitchFamily="2" charset="0"/>
              </a:defRPr>
            </a:lvl9pPr>
          </a:lstStyle>
          <a:p>
            <a:fld id="{9ECF0934-C0ED-40C6-BEDB-A8FB36DF3409}" type="slidenum">
              <a:rPr lang="en-US" sz="1200"/>
              <a:pPr/>
              <a:t>40</a:t>
            </a:fld>
            <a:endParaRPr lang="en-US" sz="1200" dirty="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227"/>
            <a:r>
              <a:rPr lang="en-US" dirty="0" smtClean="0">
                <a:latin typeface="Arial" charset="0"/>
                <a:cs typeface="Arial" charset="0"/>
              </a:rPr>
              <a:t>In addition to the USDOT Emergency Response Guidebook, many US railroads include an emergency response information listing in the train documents.  This information is pulled from an industry data file and is presented in clear, easy to read language that is more specific to the material and response than information in the ERG.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itchFamily="2" charset="0"/>
              </a:defRPr>
            </a:lvl1pPr>
            <a:lvl2pPr marL="755060" indent="-290408">
              <a:defRPr sz="1000">
                <a:solidFill>
                  <a:schemeClr val="tx1"/>
                </a:solidFill>
                <a:latin typeface="Times New Roman" pitchFamily="2" charset="0"/>
              </a:defRPr>
            </a:lvl2pPr>
            <a:lvl3pPr marL="1161631" indent="-232326">
              <a:defRPr sz="1000">
                <a:solidFill>
                  <a:schemeClr val="tx1"/>
                </a:solidFill>
                <a:latin typeface="Times New Roman" pitchFamily="2" charset="0"/>
              </a:defRPr>
            </a:lvl3pPr>
            <a:lvl4pPr marL="1626283" indent="-232326">
              <a:defRPr sz="1000">
                <a:solidFill>
                  <a:schemeClr val="tx1"/>
                </a:solidFill>
                <a:latin typeface="Times New Roman" pitchFamily="2" charset="0"/>
              </a:defRPr>
            </a:lvl4pPr>
            <a:lvl5pPr marL="2090936" indent="-232326">
              <a:defRPr sz="1000">
                <a:solidFill>
                  <a:schemeClr val="tx1"/>
                </a:solidFill>
                <a:latin typeface="Times New Roman" pitchFamily="2" charset="0"/>
              </a:defRPr>
            </a:lvl5pPr>
            <a:lvl6pPr marL="2555588" indent="-232326" eaLnBrk="0" fontAlgn="base" hangingPunct="0">
              <a:spcBef>
                <a:spcPct val="0"/>
              </a:spcBef>
              <a:spcAft>
                <a:spcPct val="0"/>
              </a:spcAft>
              <a:defRPr sz="1000">
                <a:solidFill>
                  <a:schemeClr val="tx1"/>
                </a:solidFill>
                <a:latin typeface="Times New Roman" pitchFamily="2" charset="0"/>
              </a:defRPr>
            </a:lvl6pPr>
            <a:lvl7pPr marL="3020240" indent="-232326" eaLnBrk="0" fontAlgn="base" hangingPunct="0">
              <a:spcBef>
                <a:spcPct val="0"/>
              </a:spcBef>
              <a:spcAft>
                <a:spcPct val="0"/>
              </a:spcAft>
              <a:defRPr sz="1000">
                <a:solidFill>
                  <a:schemeClr val="tx1"/>
                </a:solidFill>
                <a:latin typeface="Times New Roman" pitchFamily="2" charset="0"/>
              </a:defRPr>
            </a:lvl7pPr>
            <a:lvl8pPr marL="3484893" indent="-232326" eaLnBrk="0" fontAlgn="base" hangingPunct="0">
              <a:spcBef>
                <a:spcPct val="0"/>
              </a:spcBef>
              <a:spcAft>
                <a:spcPct val="0"/>
              </a:spcAft>
              <a:defRPr sz="1000">
                <a:solidFill>
                  <a:schemeClr val="tx1"/>
                </a:solidFill>
                <a:latin typeface="Times New Roman" pitchFamily="2" charset="0"/>
              </a:defRPr>
            </a:lvl8pPr>
            <a:lvl9pPr marL="3949545" indent="-232326" eaLnBrk="0" fontAlgn="base" hangingPunct="0">
              <a:spcBef>
                <a:spcPct val="0"/>
              </a:spcBef>
              <a:spcAft>
                <a:spcPct val="0"/>
              </a:spcAft>
              <a:defRPr sz="1000">
                <a:solidFill>
                  <a:schemeClr val="tx1"/>
                </a:solidFill>
                <a:latin typeface="Times New Roman" pitchFamily="2" charset="0"/>
              </a:defRPr>
            </a:lvl9pPr>
          </a:lstStyle>
          <a:p>
            <a:fld id="{97472D01-66AC-4DC5-AA55-B13286D08288}" type="slidenum">
              <a:rPr lang="en-US" sz="1200"/>
              <a:pPr/>
              <a:t>41</a:t>
            </a:fld>
            <a:endParaRPr lang="en-US" sz="1200" dirty="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ea typeface="Segoe UI" pitchFamily="34" charset="0"/>
                <a:cs typeface="Segoe UI" pitchFamily="34" charset="0"/>
              </a:rPr>
              <a:t>United States regulations require the Class 2 (Division</a:t>
            </a:r>
            <a:r>
              <a:rPr lang="en-US" baseline="0" dirty="0" smtClean="0">
                <a:latin typeface="Arial" charset="0"/>
                <a:ea typeface="Segoe UI" pitchFamily="34" charset="0"/>
                <a:cs typeface="Segoe UI" pitchFamily="34" charset="0"/>
              </a:rPr>
              <a:t> 2.3) </a:t>
            </a:r>
            <a:r>
              <a:rPr lang="en-US" dirty="0" smtClean="0">
                <a:latin typeface="Arial" charset="0"/>
                <a:ea typeface="Segoe UI" pitchFamily="34" charset="0"/>
                <a:cs typeface="Segoe UI" pitchFamily="34" charset="0"/>
              </a:rPr>
              <a:t>poison gas placard for chlorine.</a:t>
            </a:r>
            <a:endParaRPr lang="en-US" dirty="0" smtClean="0">
              <a:latin typeface="Times New Roman" pitchFamily="2" charset="0"/>
              <a:ea typeface="Segoe UI" pitchFamily="34" charset="0"/>
              <a:cs typeface="Segoe U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itchFamily="2" charset="0"/>
              </a:defRPr>
            </a:lvl1pPr>
            <a:lvl2pPr marL="755060" indent="-290408">
              <a:defRPr sz="1000">
                <a:solidFill>
                  <a:schemeClr val="tx1"/>
                </a:solidFill>
                <a:latin typeface="Times New Roman" pitchFamily="2" charset="0"/>
              </a:defRPr>
            </a:lvl2pPr>
            <a:lvl3pPr marL="1161631" indent="-232326">
              <a:defRPr sz="1000">
                <a:solidFill>
                  <a:schemeClr val="tx1"/>
                </a:solidFill>
                <a:latin typeface="Times New Roman" pitchFamily="2" charset="0"/>
              </a:defRPr>
            </a:lvl3pPr>
            <a:lvl4pPr marL="1626283" indent="-232326">
              <a:defRPr sz="1000">
                <a:solidFill>
                  <a:schemeClr val="tx1"/>
                </a:solidFill>
                <a:latin typeface="Times New Roman" pitchFamily="2" charset="0"/>
              </a:defRPr>
            </a:lvl4pPr>
            <a:lvl5pPr marL="2090936" indent="-232326">
              <a:defRPr sz="1000">
                <a:solidFill>
                  <a:schemeClr val="tx1"/>
                </a:solidFill>
                <a:latin typeface="Times New Roman" pitchFamily="2" charset="0"/>
              </a:defRPr>
            </a:lvl5pPr>
            <a:lvl6pPr marL="2555588" indent="-232326" eaLnBrk="0" fontAlgn="base" hangingPunct="0">
              <a:spcBef>
                <a:spcPct val="0"/>
              </a:spcBef>
              <a:spcAft>
                <a:spcPct val="0"/>
              </a:spcAft>
              <a:defRPr sz="1000">
                <a:solidFill>
                  <a:schemeClr val="tx1"/>
                </a:solidFill>
                <a:latin typeface="Times New Roman" pitchFamily="2" charset="0"/>
              </a:defRPr>
            </a:lvl6pPr>
            <a:lvl7pPr marL="3020240" indent="-232326" eaLnBrk="0" fontAlgn="base" hangingPunct="0">
              <a:spcBef>
                <a:spcPct val="0"/>
              </a:spcBef>
              <a:spcAft>
                <a:spcPct val="0"/>
              </a:spcAft>
              <a:defRPr sz="1000">
                <a:solidFill>
                  <a:schemeClr val="tx1"/>
                </a:solidFill>
                <a:latin typeface="Times New Roman" pitchFamily="2" charset="0"/>
              </a:defRPr>
            </a:lvl7pPr>
            <a:lvl8pPr marL="3484893" indent="-232326" eaLnBrk="0" fontAlgn="base" hangingPunct="0">
              <a:spcBef>
                <a:spcPct val="0"/>
              </a:spcBef>
              <a:spcAft>
                <a:spcPct val="0"/>
              </a:spcAft>
              <a:defRPr sz="1000">
                <a:solidFill>
                  <a:schemeClr val="tx1"/>
                </a:solidFill>
                <a:latin typeface="Times New Roman" pitchFamily="2" charset="0"/>
              </a:defRPr>
            </a:lvl8pPr>
            <a:lvl9pPr marL="3949545" indent="-232326" eaLnBrk="0" fontAlgn="base" hangingPunct="0">
              <a:spcBef>
                <a:spcPct val="0"/>
              </a:spcBef>
              <a:spcAft>
                <a:spcPct val="0"/>
              </a:spcAft>
              <a:defRPr sz="1000">
                <a:solidFill>
                  <a:schemeClr val="tx1"/>
                </a:solidFill>
                <a:latin typeface="Times New Roman" pitchFamily="2" charset="0"/>
              </a:defRPr>
            </a:lvl9pPr>
          </a:lstStyle>
          <a:p>
            <a:fld id="{9340152A-64EB-4B70-BEB3-5456F98A5401}" type="slidenum">
              <a:rPr lang="en-US" sz="1200"/>
              <a:pPr/>
              <a:t>42</a:t>
            </a:fld>
            <a:endParaRPr lang="en-US" sz="1200" dirty="0"/>
          </a:p>
        </p:txBody>
      </p:sp>
      <p:sp>
        <p:nvSpPr>
          <p:cNvPr id="60419"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ln/>
        </p:spPr>
        <p:txBody>
          <a:bodyPr/>
          <a:lstStyle/>
          <a:p>
            <a:pPr marL="3227">
              <a:defRPr/>
            </a:pPr>
            <a:r>
              <a:rPr lang="en-US" dirty="0" smtClean="0">
                <a:latin typeface="Arial" charset="0"/>
                <a:cs typeface="Arial" charset="0"/>
              </a:rPr>
              <a:t>Utilize railroad response teams to assess and determine damage to rail cars.  The railroad hazmat team is trained to do this kind of work.</a:t>
            </a:r>
          </a:p>
          <a:p>
            <a:pPr>
              <a:defRPr/>
            </a:pP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54">
              <a:defRPr sz="2400">
                <a:solidFill>
                  <a:schemeClr val="tx1"/>
                </a:solidFill>
                <a:latin typeface="Times New Roman" pitchFamily="18" charset="0"/>
              </a:defRPr>
            </a:lvl1pPr>
            <a:lvl2pPr marL="764498" indent="-294038" defTabSz="937654">
              <a:defRPr sz="2400">
                <a:solidFill>
                  <a:schemeClr val="tx1"/>
                </a:solidFill>
                <a:latin typeface="Times New Roman" pitchFamily="18" charset="0"/>
              </a:defRPr>
            </a:lvl2pPr>
            <a:lvl3pPr marL="1176152" indent="-235231" defTabSz="937654">
              <a:defRPr sz="2400">
                <a:solidFill>
                  <a:schemeClr val="tx1"/>
                </a:solidFill>
                <a:latin typeface="Times New Roman" pitchFamily="18" charset="0"/>
              </a:defRPr>
            </a:lvl3pPr>
            <a:lvl4pPr marL="1646612" indent="-235231" defTabSz="937654">
              <a:defRPr sz="2400">
                <a:solidFill>
                  <a:schemeClr val="tx1"/>
                </a:solidFill>
                <a:latin typeface="Times New Roman" pitchFamily="18" charset="0"/>
              </a:defRPr>
            </a:lvl4pPr>
            <a:lvl5pPr marL="2117073" indent="-235231" defTabSz="937654">
              <a:defRPr sz="2400">
                <a:solidFill>
                  <a:schemeClr val="tx1"/>
                </a:solidFill>
                <a:latin typeface="Times New Roman" pitchFamily="18" charset="0"/>
              </a:defRPr>
            </a:lvl5pPr>
            <a:lvl6pPr marL="2587533" indent="-235231" defTabSz="937654" fontAlgn="base">
              <a:spcBef>
                <a:spcPct val="0"/>
              </a:spcBef>
              <a:spcAft>
                <a:spcPct val="0"/>
              </a:spcAft>
              <a:defRPr sz="2400">
                <a:solidFill>
                  <a:schemeClr val="tx1"/>
                </a:solidFill>
                <a:latin typeface="Times New Roman" pitchFamily="18" charset="0"/>
              </a:defRPr>
            </a:lvl6pPr>
            <a:lvl7pPr marL="3057994" indent="-235231" defTabSz="937654" fontAlgn="base">
              <a:spcBef>
                <a:spcPct val="0"/>
              </a:spcBef>
              <a:spcAft>
                <a:spcPct val="0"/>
              </a:spcAft>
              <a:defRPr sz="2400">
                <a:solidFill>
                  <a:schemeClr val="tx1"/>
                </a:solidFill>
                <a:latin typeface="Times New Roman" pitchFamily="18" charset="0"/>
              </a:defRPr>
            </a:lvl7pPr>
            <a:lvl8pPr marL="3528454" indent="-235231" defTabSz="937654" fontAlgn="base">
              <a:spcBef>
                <a:spcPct val="0"/>
              </a:spcBef>
              <a:spcAft>
                <a:spcPct val="0"/>
              </a:spcAft>
              <a:defRPr sz="2400">
                <a:solidFill>
                  <a:schemeClr val="tx1"/>
                </a:solidFill>
                <a:latin typeface="Times New Roman" pitchFamily="18" charset="0"/>
              </a:defRPr>
            </a:lvl8pPr>
            <a:lvl9pPr marL="3998915" indent="-235231" defTabSz="937654" fontAlgn="base">
              <a:spcBef>
                <a:spcPct val="0"/>
              </a:spcBef>
              <a:spcAft>
                <a:spcPct val="0"/>
              </a:spcAft>
              <a:defRPr sz="2400">
                <a:solidFill>
                  <a:schemeClr val="tx1"/>
                </a:solidFill>
                <a:latin typeface="Times New Roman" pitchFamily="18" charset="0"/>
              </a:defRPr>
            </a:lvl9pPr>
          </a:lstStyle>
          <a:p>
            <a:pPr>
              <a:defRPr/>
            </a:pPr>
            <a:fld id="{6BC51580-D8E5-4624-AD23-0D3AFEACE6C8}" type="slidenum">
              <a:rPr lang="en-US" sz="1200"/>
              <a:pPr>
                <a:defRPr/>
              </a:pPr>
              <a:t>5</a:t>
            </a:fld>
            <a:endParaRPr lang="en-US" sz="1200" dirty="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Verdana" pitchFamily="2" charset="0"/>
              </a:rPr>
              <a:t>Chlorine tank cars are recognizable by two major components </a:t>
            </a:r>
            <a:r>
              <a:rPr lang="en-US" dirty="0" smtClean="0">
                <a:latin typeface="Times New Roman"/>
              </a:rPr>
              <a:t>–</a:t>
            </a:r>
            <a:r>
              <a:rPr lang="en-US" dirty="0" smtClean="0">
                <a:latin typeface="Verdana" pitchFamily="2" charset="0"/>
              </a:rPr>
              <a:t> placards and stencils. The 1017 chlorine placard will be placed on both sides of the car, as well as each end. Since chlorine is a class 2 poison inhalation hazard, chlorine tank cars will be stenciled </a:t>
            </a:r>
            <a:r>
              <a:rPr lang="en-US" altLang="en-US" dirty="0" smtClean="0">
                <a:latin typeface="Times New Roman"/>
                <a:ea typeface="ヒラギノ角ゴ ProN W3" pitchFamily="2" charset="-128"/>
              </a:rPr>
              <a:t>“</a:t>
            </a:r>
            <a:r>
              <a:rPr lang="en-US" altLang="en-US" dirty="0" smtClean="0">
                <a:latin typeface="Verdana" pitchFamily="2" charset="0"/>
                <a:ea typeface="ヒラギノ角ゴ ProN W3" pitchFamily="2" charset="-128"/>
              </a:rPr>
              <a:t>c</a:t>
            </a:r>
            <a:r>
              <a:rPr lang="en-US" dirty="0" smtClean="0">
                <a:latin typeface="Verdana" pitchFamily="2" charset="0"/>
              </a:rPr>
              <a:t>hlorine</a:t>
            </a:r>
            <a:r>
              <a:rPr lang="en-US" dirty="0" smtClean="0">
                <a:latin typeface="Times New Roman"/>
              </a:rPr>
              <a:t>”</a:t>
            </a:r>
            <a:r>
              <a:rPr lang="en-US" dirty="0" smtClean="0">
                <a:latin typeface="Verdana" pitchFamily="2" charset="0"/>
              </a:rPr>
              <a:t> and </a:t>
            </a:r>
            <a:r>
              <a:rPr lang="en-US" altLang="en-US" dirty="0" smtClean="0">
                <a:latin typeface="Times New Roman"/>
                <a:ea typeface="ヒラギノ角ゴ ProN W3" pitchFamily="2" charset="-128"/>
              </a:rPr>
              <a:t>“</a:t>
            </a:r>
            <a:r>
              <a:rPr lang="en-US" altLang="en-US" dirty="0" smtClean="0">
                <a:latin typeface="Verdana" pitchFamily="2" charset="0"/>
                <a:ea typeface="ヒラギノ角ゴ ProN W3" pitchFamily="2" charset="-128"/>
              </a:rPr>
              <a:t>i</a:t>
            </a:r>
            <a:r>
              <a:rPr lang="en-US" dirty="0" smtClean="0">
                <a:latin typeface="Verdana" pitchFamily="2" charset="0"/>
              </a:rPr>
              <a:t>nhalation hazard</a:t>
            </a:r>
            <a:r>
              <a:rPr lang="en-US" dirty="0" smtClean="0">
                <a:latin typeface="Times New Roman"/>
              </a:rPr>
              <a:t>”</a:t>
            </a:r>
            <a:r>
              <a:rPr lang="en-US" dirty="0" smtClean="0">
                <a:latin typeface="Verdana" pitchFamily="2" charset="0"/>
              </a:rPr>
              <a:t> on each side. By law, hazardous materials transport containers must provide an emergency contact number </a:t>
            </a:r>
            <a:r>
              <a:rPr lang="en-US" dirty="0" smtClean="0">
                <a:latin typeface="Times New Roman"/>
              </a:rPr>
              <a:t>–</a:t>
            </a:r>
            <a:r>
              <a:rPr lang="en-US" dirty="0" smtClean="0">
                <a:latin typeface="Verdana" pitchFamily="2" charset="0"/>
              </a:rPr>
              <a:t> look for this phone number displayed on the tank car. In these examples, the shipper has registered with CHEMTREC as their emergency contact.</a:t>
            </a:r>
          </a:p>
          <a:p>
            <a:endParaRPr lang="en-US" dirty="0" smtClean="0">
              <a:latin typeface="Times New Roman" pitchFamily="2"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itchFamily="2" charset="0"/>
              </a:defRPr>
            </a:lvl1pPr>
            <a:lvl2pPr marL="755060" indent="-290408">
              <a:defRPr sz="1000">
                <a:solidFill>
                  <a:schemeClr val="tx1"/>
                </a:solidFill>
                <a:latin typeface="Times New Roman" pitchFamily="2" charset="0"/>
              </a:defRPr>
            </a:lvl2pPr>
            <a:lvl3pPr marL="1161631" indent="-232326">
              <a:defRPr sz="1000">
                <a:solidFill>
                  <a:schemeClr val="tx1"/>
                </a:solidFill>
                <a:latin typeface="Times New Roman" pitchFamily="2" charset="0"/>
              </a:defRPr>
            </a:lvl3pPr>
            <a:lvl4pPr marL="1626283" indent="-232326">
              <a:defRPr sz="1000">
                <a:solidFill>
                  <a:schemeClr val="tx1"/>
                </a:solidFill>
                <a:latin typeface="Times New Roman" pitchFamily="2" charset="0"/>
              </a:defRPr>
            </a:lvl4pPr>
            <a:lvl5pPr marL="2090936" indent="-232326">
              <a:defRPr sz="1000">
                <a:solidFill>
                  <a:schemeClr val="tx1"/>
                </a:solidFill>
                <a:latin typeface="Times New Roman" pitchFamily="2" charset="0"/>
              </a:defRPr>
            </a:lvl5pPr>
            <a:lvl6pPr marL="2555588" indent="-232326" eaLnBrk="0" fontAlgn="base" hangingPunct="0">
              <a:spcBef>
                <a:spcPct val="0"/>
              </a:spcBef>
              <a:spcAft>
                <a:spcPct val="0"/>
              </a:spcAft>
              <a:defRPr sz="1000">
                <a:solidFill>
                  <a:schemeClr val="tx1"/>
                </a:solidFill>
                <a:latin typeface="Times New Roman" pitchFamily="2" charset="0"/>
              </a:defRPr>
            </a:lvl6pPr>
            <a:lvl7pPr marL="3020240" indent="-232326" eaLnBrk="0" fontAlgn="base" hangingPunct="0">
              <a:spcBef>
                <a:spcPct val="0"/>
              </a:spcBef>
              <a:spcAft>
                <a:spcPct val="0"/>
              </a:spcAft>
              <a:defRPr sz="1000">
                <a:solidFill>
                  <a:schemeClr val="tx1"/>
                </a:solidFill>
                <a:latin typeface="Times New Roman" pitchFamily="2" charset="0"/>
              </a:defRPr>
            </a:lvl7pPr>
            <a:lvl8pPr marL="3484893" indent="-232326" eaLnBrk="0" fontAlgn="base" hangingPunct="0">
              <a:spcBef>
                <a:spcPct val="0"/>
              </a:spcBef>
              <a:spcAft>
                <a:spcPct val="0"/>
              </a:spcAft>
              <a:defRPr sz="1000">
                <a:solidFill>
                  <a:schemeClr val="tx1"/>
                </a:solidFill>
                <a:latin typeface="Times New Roman" pitchFamily="2" charset="0"/>
              </a:defRPr>
            </a:lvl8pPr>
            <a:lvl9pPr marL="3949545" indent="-232326" eaLnBrk="0" fontAlgn="base" hangingPunct="0">
              <a:spcBef>
                <a:spcPct val="0"/>
              </a:spcBef>
              <a:spcAft>
                <a:spcPct val="0"/>
              </a:spcAft>
              <a:defRPr sz="1000">
                <a:solidFill>
                  <a:schemeClr val="tx1"/>
                </a:solidFill>
                <a:latin typeface="Times New Roman" pitchFamily="2" charset="0"/>
              </a:defRPr>
            </a:lvl9pPr>
          </a:lstStyle>
          <a:p>
            <a:fld id="{645841B0-947A-41D9-94D3-34E1DE4CB3E5}" type="slidenum">
              <a:rPr lang="en-US" sz="1200"/>
              <a:pPr/>
              <a:t>43</a:t>
            </a:fld>
            <a:endParaRPr lang="en-US" sz="1200"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227"/>
            <a:r>
              <a:rPr lang="en-US" dirty="0" smtClean="0">
                <a:solidFill>
                  <a:srgbClr val="000000"/>
                </a:solidFill>
                <a:latin typeface="Arial" charset="0"/>
                <a:cs typeface="Arial" charset="0"/>
              </a:rPr>
              <a:t>Until the railroad response team is on scene, remember that the large majority of tank cars utilized in North America have an outer wrapper known as a jacket.  This thin steel jacket, approximately 1/8 inch thick, holds the insulation and/or thermal protection in place.  As you look at the tank car, it may appear to be damaged, but the damage may be to the jacket and not the tank.  If you do not see a liquid flowing or pooling or do not see a large vapor cloud, the tank is likely in tact.  Utilize railroad responders to do damage assessment on tank cars.  These teams will need to get into the incident scene and closely approach the tank cars to determine damage and make decisions on what the appropriate steps are for dealing with the cars involved.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itchFamily="2" charset="0"/>
              </a:defRPr>
            </a:lvl1pPr>
            <a:lvl2pPr marL="755060" indent="-290408">
              <a:defRPr sz="1000">
                <a:solidFill>
                  <a:schemeClr val="tx1"/>
                </a:solidFill>
                <a:latin typeface="Times New Roman" pitchFamily="2" charset="0"/>
              </a:defRPr>
            </a:lvl2pPr>
            <a:lvl3pPr marL="1161631" indent="-232326">
              <a:defRPr sz="1000">
                <a:solidFill>
                  <a:schemeClr val="tx1"/>
                </a:solidFill>
                <a:latin typeface="Times New Roman" pitchFamily="2" charset="0"/>
              </a:defRPr>
            </a:lvl3pPr>
            <a:lvl4pPr marL="1626283" indent="-232326">
              <a:defRPr sz="1000">
                <a:solidFill>
                  <a:schemeClr val="tx1"/>
                </a:solidFill>
                <a:latin typeface="Times New Roman" pitchFamily="2" charset="0"/>
              </a:defRPr>
            </a:lvl4pPr>
            <a:lvl5pPr marL="2090936" indent="-232326">
              <a:defRPr sz="1000">
                <a:solidFill>
                  <a:schemeClr val="tx1"/>
                </a:solidFill>
                <a:latin typeface="Times New Roman" pitchFamily="2" charset="0"/>
              </a:defRPr>
            </a:lvl5pPr>
            <a:lvl6pPr marL="2555588" indent="-232326" eaLnBrk="0" fontAlgn="base" hangingPunct="0">
              <a:spcBef>
                <a:spcPct val="0"/>
              </a:spcBef>
              <a:spcAft>
                <a:spcPct val="0"/>
              </a:spcAft>
              <a:defRPr sz="1000">
                <a:solidFill>
                  <a:schemeClr val="tx1"/>
                </a:solidFill>
                <a:latin typeface="Times New Roman" pitchFamily="2" charset="0"/>
              </a:defRPr>
            </a:lvl6pPr>
            <a:lvl7pPr marL="3020240" indent="-232326" eaLnBrk="0" fontAlgn="base" hangingPunct="0">
              <a:spcBef>
                <a:spcPct val="0"/>
              </a:spcBef>
              <a:spcAft>
                <a:spcPct val="0"/>
              </a:spcAft>
              <a:defRPr sz="1000">
                <a:solidFill>
                  <a:schemeClr val="tx1"/>
                </a:solidFill>
                <a:latin typeface="Times New Roman" pitchFamily="2" charset="0"/>
              </a:defRPr>
            </a:lvl7pPr>
            <a:lvl8pPr marL="3484893" indent="-232326" eaLnBrk="0" fontAlgn="base" hangingPunct="0">
              <a:spcBef>
                <a:spcPct val="0"/>
              </a:spcBef>
              <a:spcAft>
                <a:spcPct val="0"/>
              </a:spcAft>
              <a:defRPr sz="1000">
                <a:solidFill>
                  <a:schemeClr val="tx1"/>
                </a:solidFill>
                <a:latin typeface="Times New Roman" pitchFamily="2" charset="0"/>
              </a:defRPr>
            </a:lvl8pPr>
            <a:lvl9pPr marL="3949545" indent="-232326" eaLnBrk="0" fontAlgn="base" hangingPunct="0">
              <a:spcBef>
                <a:spcPct val="0"/>
              </a:spcBef>
              <a:spcAft>
                <a:spcPct val="0"/>
              </a:spcAft>
              <a:defRPr sz="1000">
                <a:solidFill>
                  <a:schemeClr val="tx1"/>
                </a:solidFill>
                <a:latin typeface="Times New Roman" pitchFamily="2" charset="0"/>
              </a:defRPr>
            </a:lvl9pPr>
          </a:lstStyle>
          <a:p>
            <a:fld id="{B78ACCCF-4A4E-4E0B-9998-66043E2BC4C3}" type="slidenum">
              <a:rPr lang="en-US" sz="1200"/>
              <a:pPr/>
              <a:t>44</a:t>
            </a:fld>
            <a:endParaRPr lang="en-US" sz="1200" dirty="0"/>
          </a:p>
        </p:txBody>
      </p:sp>
      <p:sp>
        <p:nvSpPr>
          <p:cNvPr id="62467"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ln/>
        </p:spPr>
        <p:txBody>
          <a:bodyPr/>
          <a:lstStyle/>
          <a:p>
            <a:pPr marL="3227" lvl="2">
              <a:spcBef>
                <a:spcPts val="610"/>
              </a:spcBef>
              <a:defRPr/>
            </a:pPr>
            <a:r>
              <a:rPr lang="en-US" dirty="0" smtClean="0">
                <a:latin typeface="Arial" charset="0"/>
              </a:rPr>
              <a:t>Review the topics you discussed in this segment . . .  Ask if there are any questions on what you want the responder to when responding to rail emergencies involving chlorine:  </a:t>
            </a:r>
          </a:p>
          <a:p>
            <a:pPr marL="225873" lvl="2" indent="-225873">
              <a:spcBef>
                <a:spcPts val="610"/>
              </a:spcBef>
              <a:buFont typeface="Courier New" pitchFamily="49" charset="0"/>
              <a:buChar char="o"/>
              <a:defRPr/>
            </a:pPr>
            <a:r>
              <a:rPr lang="en-US" b="1" dirty="0" smtClean="0">
                <a:latin typeface="Arial" charset="0"/>
              </a:rPr>
              <a:t>Contacting and working with the railroad</a:t>
            </a:r>
            <a:r>
              <a:rPr lang="en-US" dirty="0" smtClean="0">
                <a:latin typeface="Arial" charset="0"/>
              </a:rPr>
              <a:t> - Importance of contacting the railroad; how to contact the railroad; what information they need; what resources does the railroad bring to the incident; railroad role in ICS</a:t>
            </a:r>
          </a:p>
          <a:p>
            <a:pPr marL="225873" lvl="3" indent="-225873">
              <a:spcBef>
                <a:spcPts val="610"/>
              </a:spcBef>
              <a:buFont typeface="Courier New" pitchFamily="49" charset="0"/>
              <a:buChar char="o"/>
              <a:defRPr/>
            </a:pPr>
            <a:r>
              <a:rPr lang="en-US" b="1" dirty="0" smtClean="0">
                <a:latin typeface="Arial" charset="0"/>
              </a:rPr>
              <a:t>Assessing  the incident</a:t>
            </a:r>
            <a:r>
              <a:rPr lang="en-US" dirty="0" smtClean="0">
                <a:latin typeface="Arial" charset="0"/>
              </a:rPr>
              <a:t> - using the shipping papers to identify materials (introduce shipping papers, reporting marks and number)</a:t>
            </a:r>
          </a:p>
          <a:p>
            <a:pPr marL="225873" lvl="3" indent="-225873">
              <a:spcBef>
                <a:spcPts val="610"/>
              </a:spcBef>
              <a:buFont typeface="Courier New" pitchFamily="49" charset="0"/>
              <a:buChar char="o"/>
              <a:defRPr/>
            </a:pPr>
            <a:r>
              <a:rPr lang="en-US" b="1" dirty="0" smtClean="0">
                <a:latin typeface="Arial" charset="0"/>
              </a:rPr>
              <a:t>Identifying pressure tank cars for transporting chlorine</a:t>
            </a:r>
            <a:r>
              <a:rPr lang="en-US" dirty="0" smtClean="0">
                <a:latin typeface="Arial" charset="0"/>
              </a:rPr>
              <a:t> - construction features, safety systems, shelf couplers, head shields, thermal protection and jackets, service equipment (valves and fittings – liquid valves, vapor valves, excess flow and eduction lines, safety valves)</a:t>
            </a:r>
          </a:p>
          <a:p>
            <a:pPr marL="225873" lvl="3" indent="-225873">
              <a:spcBef>
                <a:spcPts val="610"/>
              </a:spcBef>
              <a:buFont typeface="Courier New" pitchFamily="49" charset="0"/>
              <a:buChar char="o"/>
              <a:defRPr/>
            </a:pPr>
            <a:r>
              <a:rPr lang="en-US" b="1" dirty="0" smtClean="0">
                <a:latin typeface="Arial" charset="0"/>
              </a:rPr>
              <a:t>Assessing tank car damage</a:t>
            </a:r>
            <a:r>
              <a:rPr lang="en-US" dirty="0" smtClean="0">
                <a:latin typeface="Arial" charset="0"/>
              </a:rPr>
              <a:t> (using the railroad teams to do damage assessment).</a:t>
            </a:r>
          </a:p>
          <a:p>
            <a:pPr marL="0" lvl="2" indent="3227">
              <a:spcBef>
                <a:spcPts val="610"/>
              </a:spcBef>
              <a:defRPr/>
            </a:pPr>
            <a:r>
              <a:rPr lang="en-US" dirty="0" smtClean="0">
                <a:latin typeface="Arial" charset="0"/>
              </a:rPr>
              <a:t>Remind students that they are not out there alone  . . .   Mention that the railroad response personnel are not far away.</a:t>
            </a:r>
          </a:p>
          <a:p>
            <a:pPr marL="119390">
              <a:defRPr/>
            </a:pP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p:spPr>
        <p:txBody>
          <a:bodyPr/>
          <a:lstStyle/>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p:spPr>
        <p:txBody>
          <a:bodyPr/>
          <a:lstStyle/>
          <a:p>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p:spPr>
        <p:txBody>
          <a:bodyPr/>
          <a:lstStyle/>
          <a:p>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defTabSz="920210">
              <a:defRPr sz="2300">
                <a:solidFill>
                  <a:schemeClr val="tx1"/>
                </a:solidFill>
                <a:latin typeface="Times New Roman" pitchFamily="18" charset="0"/>
                <a:cs typeface="Arial" charset="0"/>
              </a:defRPr>
            </a:lvl1pPr>
            <a:lvl2pPr marL="714193" indent="-274689" defTabSz="920210">
              <a:defRPr sz="2300">
                <a:solidFill>
                  <a:schemeClr val="tx1"/>
                </a:solidFill>
                <a:latin typeface="Times New Roman" pitchFamily="18" charset="0"/>
                <a:cs typeface="Arial" charset="0"/>
              </a:defRPr>
            </a:lvl2pPr>
            <a:lvl3pPr marL="1098758" indent="-219752" defTabSz="920210">
              <a:defRPr sz="2300">
                <a:solidFill>
                  <a:schemeClr val="tx1"/>
                </a:solidFill>
                <a:latin typeface="Times New Roman" pitchFamily="18" charset="0"/>
                <a:cs typeface="Arial" charset="0"/>
              </a:defRPr>
            </a:lvl3pPr>
            <a:lvl4pPr marL="1538262" indent="-219752" defTabSz="920210">
              <a:defRPr sz="2300">
                <a:solidFill>
                  <a:schemeClr val="tx1"/>
                </a:solidFill>
                <a:latin typeface="Times New Roman" pitchFamily="18" charset="0"/>
                <a:cs typeface="Arial" charset="0"/>
              </a:defRPr>
            </a:lvl4pPr>
            <a:lvl5pPr marL="1977765" indent="-219752" defTabSz="920210">
              <a:defRPr sz="2300">
                <a:solidFill>
                  <a:schemeClr val="tx1"/>
                </a:solidFill>
                <a:latin typeface="Times New Roman" pitchFamily="18" charset="0"/>
                <a:cs typeface="Arial" charset="0"/>
              </a:defRPr>
            </a:lvl5pPr>
            <a:lvl6pPr marL="2417268" indent="-219752" defTabSz="920210" eaLnBrk="0" fontAlgn="base" hangingPunct="0">
              <a:spcBef>
                <a:spcPct val="0"/>
              </a:spcBef>
              <a:spcAft>
                <a:spcPct val="0"/>
              </a:spcAft>
              <a:defRPr sz="2300">
                <a:solidFill>
                  <a:schemeClr val="tx1"/>
                </a:solidFill>
                <a:latin typeface="Times New Roman" pitchFamily="18" charset="0"/>
                <a:cs typeface="Arial" charset="0"/>
              </a:defRPr>
            </a:lvl6pPr>
            <a:lvl7pPr marL="2856771" indent="-219752" defTabSz="920210" eaLnBrk="0" fontAlgn="base" hangingPunct="0">
              <a:spcBef>
                <a:spcPct val="0"/>
              </a:spcBef>
              <a:spcAft>
                <a:spcPct val="0"/>
              </a:spcAft>
              <a:defRPr sz="2300">
                <a:solidFill>
                  <a:schemeClr val="tx1"/>
                </a:solidFill>
                <a:latin typeface="Times New Roman" pitchFamily="18" charset="0"/>
                <a:cs typeface="Arial" charset="0"/>
              </a:defRPr>
            </a:lvl7pPr>
            <a:lvl8pPr marL="3296274" indent="-219752" defTabSz="920210" eaLnBrk="0" fontAlgn="base" hangingPunct="0">
              <a:spcBef>
                <a:spcPct val="0"/>
              </a:spcBef>
              <a:spcAft>
                <a:spcPct val="0"/>
              </a:spcAft>
              <a:defRPr sz="2300">
                <a:solidFill>
                  <a:schemeClr val="tx1"/>
                </a:solidFill>
                <a:latin typeface="Times New Roman" pitchFamily="18" charset="0"/>
                <a:cs typeface="Arial" charset="0"/>
              </a:defRPr>
            </a:lvl8pPr>
            <a:lvl9pPr marL="3735777" indent="-219752" defTabSz="920210" eaLnBrk="0" fontAlgn="base" hangingPunct="0">
              <a:spcBef>
                <a:spcPct val="0"/>
              </a:spcBef>
              <a:spcAft>
                <a:spcPct val="0"/>
              </a:spcAft>
              <a:defRPr sz="2300">
                <a:solidFill>
                  <a:schemeClr val="tx1"/>
                </a:solidFill>
                <a:latin typeface="Times New Roman" pitchFamily="18" charset="0"/>
                <a:cs typeface="Arial" charset="0"/>
              </a:defRPr>
            </a:lvl9pPr>
          </a:lstStyle>
          <a:p>
            <a:fld id="{F7167455-742D-46E4-92E2-1E024595DE6E}" type="slidenum">
              <a:rPr lang="en-US" sz="1300"/>
              <a:pPr/>
              <a:t>9</a:t>
            </a:fld>
            <a:endParaRPr lang="en-US" sz="1300" dirty="0"/>
          </a:p>
        </p:txBody>
      </p:sp>
      <p:sp>
        <p:nvSpPr>
          <p:cNvPr id="87043" name="Rectangle 2"/>
          <p:cNvSpPr>
            <a:spLocks noGrp="1" noRot="1" noChangeAspect="1" noChangeArrowheads="1" noTextEdit="1"/>
          </p:cNvSpPr>
          <p:nvPr>
            <p:ph type="sldImg"/>
          </p:nvPr>
        </p:nvSpPr>
        <p:spPr>
          <a:xfrm>
            <a:off x="1150938" y="700088"/>
            <a:ext cx="4652962" cy="3490912"/>
          </a:xfrm>
          <a:ln/>
        </p:spPr>
      </p:sp>
      <p:sp>
        <p:nvSpPr>
          <p:cNvPr id="87044" name="Rectangle 3"/>
          <p:cNvSpPr>
            <a:spLocks noGrp="1" noChangeArrowheads="1"/>
          </p:cNvSpPr>
          <p:nvPr>
            <p:ph type="body" idx="1"/>
          </p:nvPr>
        </p:nvSpPr>
        <p:spPr>
          <a:xfrm>
            <a:off x="926709" y="4422132"/>
            <a:ext cx="5101422" cy="4188171"/>
          </a:xfrm>
          <a:noFill/>
        </p:spPr>
        <p:txBody>
          <a:bodyPr/>
          <a:lstStyle/>
          <a:p>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odule Titl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1524000" y="2926080"/>
            <a:ext cx="6425242" cy="2971800"/>
          </a:xfrm>
        </p:spPr>
        <p:txBody>
          <a:bodyPr anchor="t"/>
          <a:lstStyle>
            <a:lvl1pPr>
              <a:defRPr lang="en-US" sz="4800" b="1" kern="1200" dirty="0">
                <a:solidFill>
                  <a:schemeClr val="bg1"/>
                </a:solidFill>
                <a:effectLst>
                  <a:outerShdw blurRad="38100" dist="38100" dir="2700000" algn="tl">
                    <a:srgbClr val="C0C0C0"/>
                  </a:outerShdw>
                </a:effectLst>
                <a:latin typeface="Arial" pitchFamily="34" charset="0"/>
                <a:ea typeface="ＭＳ Ｐゴシック" pitchFamily="34" charset="-128"/>
                <a:cs typeface="Arial" pitchFamily="34" charset="0"/>
              </a:defRPr>
            </a:lvl1pPr>
          </a:lstStyle>
          <a:p>
            <a:r>
              <a:rPr lang="en-US" dirty="0" smtClean="0"/>
              <a:t>CLICK TO EDIT MASTER TITLE STYLE</a:t>
            </a:r>
            <a:endParaRPr lang="en-US" dirty="0"/>
          </a:p>
        </p:txBody>
      </p:sp>
      <p:pic>
        <p:nvPicPr>
          <p:cNvPr id="3" name="Picture 2"/>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068598" y="5807040"/>
            <a:ext cx="1006366" cy="1006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218244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838200" y="1524000"/>
            <a:ext cx="7467600" cy="4495800"/>
          </a:xfrm>
        </p:spPr>
        <p:txBody>
          <a:bodyPr/>
          <a:lstStyle>
            <a:lvl1pPr marL="342900" indent="-342900">
              <a:buClr>
                <a:srgbClr val="5DBA3E"/>
              </a:buClr>
              <a:buSzPct val="90000"/>
              <a:buFont typeface="Wingdings" pitchFamily="2" charset="2"/>
              <a:buChar char=""/>
              <a:defRPr sz="1800"/>
            </a:lvl1pPr>
            <a:lvl2pPr>
              <a:buClr>
                <a:srgbClr val="5DBA3E"/>
              </a:buClr>
              <a:defRPr sz="1800"/>
            </a:lvl2pPr>
            <a:lvl3pPr>
              <a:buClr>
                <a:srgbClr val="5DBA3E"/>
              </a:buClr>
              <a:defRPr sz="1800"/>
            </a:lvl3pPr>
            <a:lvl4pPr>
              <a:buClr>
                <a:srgbClr val="5DBA3E"/>
              </a:buClr>
              <a:defRPr sz="1800"/>
            </a:lvl4pPr>
            <a:lvl5pPr>
              <a:buClr>
                <a:srgbClr val="5DBA3E"/>
              </a:buCl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TextBox 7"/>
          <p:cNvSpPr txBox="1"/>
          <p:nvPr userDrawn="1"/>
        </p:nvSpPr>
        <p:spPr>
          <a:xfrm>
            <a:off x="152400" y="152400"/>
            <a:ext cx="4184928" cy="430887"/>
          </a:xfrm>
          <a:prstGeom prst="rect">
            <a:avLst/>
          </a:prstGeom>
          <a:noFill/>
        </p:spPr>
        <p:txBody>
          <a:bodyPr wrap="none" rtlCol="0">
            <a:spAutoFit/>
          </a:bodyPr>
          <a:lstStyle/>
          <a:p>
            <a:endParaRPr lang="en-US" sz="800" b="1" dirty="0" smtClean="0">
              <a:solidFill>
                <a:schemeClr val="bg1"/>
              </a:solidFill>
              <a:effectLst>
                <a:outerShdw blurRad="38100" dist="38100" dir="2700000" algn="tl">
                  <a:srgbClr val="000000">
                    <a:alpha val="43137"/>
                  </a:srgbClr>
                </a:outerShdw>
              </a:effectLst>
              <a:latin typeface="Arial Black" pitchFamily="34" charset="0"/>
            </a:endParaRPr>
          </a:p>
          <a:p>
            <a:r>
              <a:rPr lang="en-US" sz="1400" b="1" dirty="0" smtClean="0">
                <a:solidFill>
                  <a:schemeClr val="bg1"/>
                </a:solidFill>
                <a:effectLst>
                  <a:outerShdw blurRad="38100" dist="38100" dir="2700000" algn="tl">
                    <a:srgbClr val="000000">
                      <a:alpha val="43137"/>
                    </a:srgbClr>
                  </a:outerShdw>
                </a:effectLst>
                <a:latin typeface="Arial Black" pitchFamily="34" charset="0"/>
              </a:rPr>
              <a:t>CHLORINE</a:t>
            </a:r>
            <a:r>
              <a:rPr lang="en-US" sz="1400" b="1" baseline="0" dirty="0" smtClean="0">
                <a:solidFill>
                  <a:schemeClr val="bg1"/>
                </a:solidFill>
                <a:effectLst>
                  <a:outerShdw blurRad="38100" dist="38100" dir="2700000" algn="tl">
                    <a:srgbClr val="000000">
                      <a:alpha val="43137"/>
                    </a:srgbClr>
                  </a:outerShdw>
                </a:effectLst>
                <a:latin typeface="Arial Black" pitchFamily="34" charset="0"/>
              </a:rPr>
              <a:t> TANK CAR AND RAIL SAFETY</a:t>
            </a:r>
            <a:endParaRPr lang="en-US" sz="1400" b="1" dirty="0">
              <a:solidFill>
                <a:schemeClr val="bg1"/>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264432663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92122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Box 5"/>
          <p:cNvSpPr txBox="1"/>
          <p:nvPr userDrawn="1"/>
        </p:nvSpPr>
        <p:spPr>
          <a:xfrm>
            <a:off x="152400" y="152400"/>
            <a:ext cx="5526065" cy="430887"/>
          </a:xfrm>
          <a:prstGeom prst="rect">
            <a:avLst/>
          </a:prstGeom>
          <a:noFill/>
        </p:spPr>
        <p:txBody>
          <a:bodyPr wrap="none" rtlCol="0">
            <a:spAutoFit/>
          </a:bodyPr>
          <a:lstStyle/>
          <a:p>
            <a:endParaRPr lang="en-US" sz="800" b="1" dirty="0" smtClean="0">
              <a:solidFill>
                <a:prstClr val="white"/>
              </a:solidFill>
              <a:effectLst>
                <a:outerShdw blurRad="38100" dist="38100" dir="2700000" algn="tl">
                  <a:srgbClr val="000000">
                    <a:alpha val="43137"/>
                  </a:srgbClr>
                </a:outerShdw>
              </a:effectLst>
              <a:latin typeface="Arial Black" pitchFamily="34" charset="0"/>
            </a:endParaRPr>
          </a:p>
          <a:p>
            <a:r>
              <a:rPr lang="en-US" sz="1400" b="1" dirty="0" smtClean="0">
                <a:solidFill>
                  <a:prstClr val="white"/>
                </a:solidFill>
                <a:effectLst>
                  <a:outerShdw blurRad="38100" dist="38100" dir="2700000" algn="tl">
                    <a:srgbClr val="000000">
                      <a:alpha val="43137"/>
                    </a:srgbClr>
                  </a:outerShdw>
                </a:effectLst>
                <a:latin typeface="Arial Black" pitchFamily="34" charset="0"/>
              </a:rPr>
              <a:t>CHLORINE PROPERTIES AND EMERGENCY RESPONSE</a:t>
            </a:r>
            <a:endParaRPr lang="en-US" sz="1400" b="1" dirty="0">
              <a:solidFill>
                <a:prstClr val="white"/>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13413314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838200" y="1524000"/>
            <a:ext cx="7467600" cy="4495800"/>
          </a:xfrm>
        </p:spPr>
        <p:txBody>
          <a:bodyPr/>
          <a:lstStyle>
            <a:lvl1pPr marL="342900" indent="-342900">
              <a:buClr>
                <a:srgbClr val="5DBA3E"/>
              </a:buClr>
              <a:buSzPct val="90000"/>
              <a:buFont typeface="Wingdings" pitchFamily="2" charset="2"/>
              <a:buChar char=""/>
              <a:defRPr sz="1800"/>
            </a:lvl1pPr>
            <a:lvl2pPr>
              <a:buClr>
                <a:srgbClr val="5DBA3E"/>
              </a:buClr>
              <a:defRPr sz="1800"/>
            </a:lvl2pPr>
            <a:lvl3pPr>
              <a:buClr>
                <a:srgbClr val="5DBA3E"/>
              </a:buClr>
              <a:defRPr sz="1800"/>
            </a:lvl3pPr>
            <a:lvl4pPr>
              <a:buClr>
                <a:srgbClr val="5DBA3E"/>
              </a:buClr>
              <a:defRPr sz="1800"/>
            </a:lvl4pPr>
            <a:lvl5pPr>
              <a:buClr>
                <a:srgbClr val="5DBA3E"/>
              </a:buCl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TextBox 7"/>
          <p:cNvSpPr txBox="1"/>
          <p:nvPr userDrawn="1"/>
        </p:nvSpPr>
        <p:spPr>
          <a:xfrm>
            <a:off x="152400" y="152400"/>
            <a:ext cx="4184928" cy="430887"/>
          </a:xfrm>
          <a:prstGeom prst="rect">
            <a:avLst/>
          </a:prstGeom>
          <a:noFill/>
        </p:spPr>
        <p:txBody>
          <a:bodyPr wrap="none" rtlCol="0">
            <a:spAutoFit/>
          </a:bodyPr>
          <a:lstStyle/>
          <a:p>
            <a:endParaRPr lang="en-US" sz="800" b="1" dirty="0" smtClean="0">
              <a:solidFill>
                <a:prstClr val="white"/>
              </a:solidFill>
              <a:effectLst>
                <a:outerShdw blurRad="38100" dist="38100" dir="2700000" algn="tl">
                  <a:srgbClr val="000000">
                    <a:alpha val="43137"/>
                  </a:srgbClr>
                </a:outerShdw>
              </a:effectLst>
              <a:latin typeface="Arial Black" pitchFamily="34" charset="0"/>
            </a:endParaRPr>
          </a:p>
          <a:p>
            <a:r>
              <a:rPr lang="en-US" sz="1400" b="1" dirty="0" smtClean="0">
                <a:solidFill>
                  <a:prstClr val="white"/>
                </a:solidFill>
                <a:effectLst>
                  <a:outerShdw blurRad="38100" dist="38100" dir="2700000" algn="tl">
                    <a:srgbClr val="000000">
                      <a:alpha val="43137"/>
                    </a:srgbClr>
                  </a:outerShdw>
                </a:effectLst>
                <a:latin typeface="Arial Black" pitchFamily="34" charset="0"/>
              </a:rPr>
              <a:t>CHLORINE TANK</a:t>
            </a:r>
            <a:r>
              <a:rPr lang="en-US" sz="1400" b="1" baseline="0" dirty="0" smtClean="0">
                <a:solidFill>
                  <a:prstClr val="white"/>
                </a:solidFill>
                <a:effectLst>
                  <a:outerShdw blurRad="38100" dist="38100" dir="2700000" algn="tl">
                    <a:srgbClr val="000000">
                      <a:alpha val="43137"/>
                    </a:srgbClr>
                  </a:outerShdw>
                </a:effectLst>
                <a:latin typeface="Arial Black" pitchFamily="34" charset="0"/>
              </a:rPr>
              <a:t> CAR AND RAIL SAFETY</a:t>
            </a:r>
            <a:endParaRPr lang="en-US" sz="1400" b="1" dirty="0">
              <a:solidFill>
                <a:prstClr val="white"/>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316469327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Box 2"/>
          <p:cNvSpPr txBox="1"/>
          <p:nvPr userDrawn="1"/>
        </p:nvSpPr>
        <p:spPr>
          <a:xfrm>
            <a:off x="152400" y="152400"/>
            <a:ext cx="4184928" cy="430887"/>
          </a:xfrm>
          <a:prstGeom prst="rect">
            <a:avLst/>
          </a:prstGeom>
          <a:noFill/>
        </p:spPr>
        <p:txBody>
          <a:bodyPr wrap="none" rtlCol="0">
            <a:spAutoFit/>
          </a:bodyPr>
          <a:lstStyle/>
          <a:p>
            <a:endParaRPr lang="en-US" sz="800" b="1" dirty="0" smtClean="0">
              <a:solidFill>
                <a:prstClr val="white"/>
              </a:solidFill>
              <a:effectLst>
                <a:outerShdw blurRad="38100" dist="38100" dir="2700000" algn="tl">
                  <a:srgbClr val="000000">
                    <a:alpha val="43137"/>
                  </a:srgbClr>
                </a:outerShdw>
              </a:effectLst>
              <a:latin typeface="Arial Black" pitchFamily="34" charset="0"/>
            </a:endParaRPr>
          </a:p>
          <a:p>
            <a:r>
              <a:rPr lang="en-US" sz="1400" b="1" dirty="0" smtClean="0">
                <a:solidFill>
                  <a:prstClr val="white"/>
                </a:solidFill>
                <a:effectLst>
                  <a:outerShdw blurRad="38100" dist="38100" dir="2700000" algn="tl">
                    <a:srgbClr val="000000">
                      <a:alpha val="43137"/>
                    </a:srgbClr>
                  </a:outerShdw>
                </a:effectLst>
                <a:latin typeface="Arial Black" pitchFamily="34" charset="0"/>
              </a:rPr>
              <a:t>CHLORINE TANK CAR AND RAIL SAFETY</a:t>
            </a:r>
          </a:p>
        </p:txBody>
      </p:sp>
      <p:sp>
        <p:nvSpPr>
          <p:cNvPr id="5" name="Content Placeholder 4"/>
          <p:cNvSpPr>
            <a:spLocks noGrp="1"/>
          </p:cNvSpPr>
          <p:nvPr>
            <p:ph sz="quarter" idx="10"/>
          </p:nvPr>
        </p:nvSpPr>
        <p:spPr>
          <a:xfrm>
            <a:off x="838200" y="1524000"/>
            <a:ext cx="3657600" cy="4343400"/>
          </a:xfrm>
        </p:spPr>
        <p:txBody>
          <a:bodyPr/>
          <a:lstStyle>
            <a:lvl1pPr marL="457200" indent="-457200">
              <a:buClr>
                <a:srgbClr val="5DBA3E"/>
              </a:buClr>
              <a:buSzPct val="90000"/>
              <a:buFont typeface="Wingdings" pitchFamily="2" charset="2"/>
              <a:buChar char=""/>
              <a:defRPr sz="1800"/>
            </a:lvl1pPr>
            <a:lvl2pPr>
              <a:buClr>
                <a:srgbClr val="5DBA3E"/>
              </a:buClr>
              <a:defRPr sz="1800"/>
            </a:lvl2pPr>
            <a:lvl3pPr>
              <a:buClr>
                <a:srgbClr val="5DBA3E"/>
              </a:buClr>
              <a:defRPr sz="1800"/>
            </a:lvl3pPr>
            <a:lvl4pPr>
              <a:buClr>
                <a:srgbClr val="5DBA3E"/>
              </a:buClr>
              <a:defRPr sz="1800"/>
            </a:lvl4pPr>
            <a:lvl5pPr>
              <a:buClr>
                <a:srgbClr val="5DBA3E"/>
              </a:buCl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6"/>
          <p:cNvSpPr>
            <a:spLocks noGrp="1"/>
          </p:cNvSpPr>
          <p:nvPr>
            <p:ph sz="quarter" idx="11"/>
          </p:nvPr>
        </p:nvSpPr>
        <p:spPr>
          <a:xfrm>
            <a:off x="4648200" y="1524000"/>
            <a:ext cx="3657600" cy="4343400"/>
          </a:xfrm>
        </p:spPr>
        <p:txBody>
          <a:bodyPr/>
          <a:lstStyle>
            <a:lvl1pPr marL="342900" indent="-342900">
              <a:buClr>
                <a:srgbClr val="5DBA3E"/>
              </a:buClr>
              <a:buSzPct val="90000"/>
              <a:buFont typeface="Wingdings" pitchFamily="2" charset="2"/>
              <a:buChar char=""/>
              <a:defRPr sz="1800"/>
            </a:lvl1pPr>
            <a:lvl2pPr>
              <a:buClr>
                <a:srgbClr val="5DBA3E"/>
              </a:buClr>
              <a:defRPr sz="1800"/>
            </a:lvl2pPr>
            <a:lvl3pPr>
              <a:buClr>
                <a:srgbClr val="5DBA3E"/>
              </a:buClr>
              <a:defRPr sz="1800"/>
            </a:lvl3pPr>
            <a:lvl4pPr>
              <a:buClr>
                <a:srgbClr val="5DBA3E"/>
              </a:buClr>
              <a:defRPr sz="1800"/>
            </a:lvl4pPr>
            <a:lvl5pPr marL="2171700" indent="-342900">
              <a:buClr>
                <a:srgbClr val="5DBA3E"/>
              </a:buClr>
              <a:buFont typeface="Arial" pitchFamily="34" charset="0"/>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8530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10803386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40061424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Module Title">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1524000" y="2209800"/>
            <a:ext cx="6400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sz="4800" b="1" dirty="0">
              <a:solidFill>
                <a:schemeClr val="bg1"/>
              </a:solidFill>
              <a:effectLst>
                <a:outerShdw blurRad="38100" dist="38100" dir="2700000" algn="tl">
                  <a:srgbClr val="C0C0C0"/>
                </a:outerShdw>
              </a:effectLst>
              <a:cs typeface="Arial" pitchFamily="34" charset="0"/>
            </a:endParaRPr>
          </a:p>
        </p:txBody>
      </p:sp>
      <p:sp>
        <p:nvSpPr>
          <p:cNvPr id="8" name="Title 7"/>
          <p:cNvSpPr>
            <a:spLocks noGrp="1"/>
          </p:cNvSpPr>
          <p:nvPr>
            <p:ph type="title" hasCustomPrompt="1"/>
          </p:nvPr>
        </p:nvSpPr>
        <p:spPr>
          <a:xfrm>
            <a:off x="1524000" y="2926080"/>
            <a:ext cx="6425242" cy="2971800"/>
          </a:xfrm>
        </p:spPr>
        <p:txBody>
          <a:bodyPr anchor="t"/>
          <a:lstStyle>
            <a:lvl1pPr>
              <a:defRPr lang="en-US" sz="4800" b="1" kern="1200" dirty="0">
                <a:solidFill>
                  <a:schemeClr val="bg1"/>
                </a:solidFill>
                <a:effectLst>
                  <a:outerShdw blurRad="38100" dist="38100" dir="2700000" algn="tl">
                    <a:srgbClr val="C0C0C0"/>
                  </a:outerShdw>
                </a:effectLst>
                <a:latin typeface="Arial" pitchFamily="34" charset="0"/>
                <a:ea typeface="ＭＳ Ｐゴシック" pitchFamily="34" charset="-128"/>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52044217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Box 6"/>
          <p:cNvSpPr txBox="1"/>
          <p:nvPr userDrawn="1"/>
        </p:nvSpPr>
        <p:spPr>
          <a:xfrm>
            <a:off x="152400" y="152400"/>
            <a:ext cx="4184928" cy="430887"/>
          </a:xfrm>
          <a:prstGeom prst="rect">
            <a:avLst/>
          </a:prstGeom>
          <a:noFill/>
        </p:spPr>
        <p:txBody>
          <a:bodyPr wrap="none" rtlCol="0">
            <a:spAutoFit/>
          </a:bodyPr>
          <a:lstStyle/>
          <a:p>
            <a:endParaRPr lang="en-US" sz="800" b="1" dirty="0" smtClean="0">
              <a:solidFill>
                <a:schemeClr val="bg1"/>
              </a:solidFill>
              <a:effectLst>
                <a:outerShdw blurRad="38100" dist="38100" dir="2700000" algn="tl">
                  <a:srgbClr val="000000">
                    <a:alpha val="43137"/>
                  </a:srgbClr>
                </a:outerShdw>
              </a:effectLst>
              <a:latin typeface="Arial Black" pitchFamily="34" charset="0"/>
            </a:endParaRPr>
          </a:p>
          <a:p>
            <a:r>
              <a:rPr lang="en-US" sz="1400" b="1" dirty="0" smtClean="0">
                <a:solidFill>
                  <a:schemeClr val="bg1"/>
                </a:solidFill>
                <a:effectLst>
                  <a:outerShdw blurRad="38100" dist="38100" dir="2700000" algn="tl">
                    <a:srgbClr val="000000">
                      <a:alpha val="43137"/>
                    </a:srgbClr>
                  </a:outerShdw>
                </a:effectLst>
                <a:latin typeface="Arial Black" pitchFamily="34" charset="0"/>
              </a:rPr>
              <a:t>CHLORINE</a:t>
            </a:r>
            <a:r>
              <a:rPr lang="en-US" sz="1400" b="1" baseline="0" dirty="0" smtClean="0">
                <a:solidFill>
                  <a:schemeClr val="bg1"/>
                </a:solidFill>
                <a:effectLst>
                  <a:outerShdw blurRad="38100" dist="38100" dir="2700000" algn="tl">
                    <a:srgbClr val="000000">
                      <a:alpha val="43137"/>
                    </a:srgbClr>
                  </a:outerShdw>
                </a:effectLst>
                <a:latin typeface="Arial Black" pitchFamily="34" charset="0"/>
              </a:rPr>
              <a:t> TANK CAR AND RAIL SAFETY</a:t>
            </a:r>
            <a:endParaRPr lang="en-US" sz="1400" b="1" dirty="0">
              <a:solidFill>
                <a:schemeClr val="bg1"/>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228934689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838200"/>
            <a:ext cx="7696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Heading template</a:t>
            </a:r>
          </a:p>
        </p:txBody>
      </p:sp>
      <p:sp>
        <p:nvSpPr>
          <p:cNvPr id="1027" name="Text Placeholder 2"/>
          <p:cNvSpPr>
            <a:spLocks noGrp="1"/>
          </p:cNvSpPr>
          <p:nvPr>
            <p:ph type="body" idx="1"/>
          </p:nvPr>
        </p:nvSpPr>
        <p:spPr bwMode="auto">
          <a:xfrm>
            <a:off x="838200" y="1524000"/>
            <a:ext cx="7467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 name="Picture 2"/>
          <p:cNvPicPr>
            <a:picLocks noChangeAspect="1" noChangeArrowheads="1"/>
          </p:cNvPicPr>
          <p:nvPr userDrawn="1"/>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068598" y="5807040"/>
            <a:ext cx="1006366" cy="1006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851419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59" r:id="rId8"/>
    <p:sldLayoutId id="2147483658" r:id="rId9"/>
    <p:sldLayoutId id="2147483660" r:id="rId10"/>
  </p:sldLayoutIdLst>
  <p:timing>
    <p:tnLst>
      <p:par>
        <p:cTn id="1" dur="indefinite" restart="never" nodeType="tmRoot"/>
      </p:par>
    </p:tnLst>
  </p:timing>
  <p:hf sldNum="0" hdr="0" dt="0"/>
  <p:txStyles>
    <p:titleStyle>
      <a:lvl1pPr algn="l" rtl="0" eaLnBrk="0" fontAlgn="base" hangingPunct="0">
        <a:spcBef>
          <a:spcPct val="0"/>
        </a:spcBef>
        <a:spcAft>
          <a:spcPct val="0"/>
        </a:spcAft>
        <a:defRPr sz="2400" b="1" kern="1200">
          <a:solidFill>
            <a:schemeClr val="bg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ＭＳ Ｐゴシック"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ＭＳ Ｐゴシック"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ＭＳ Ｐゴシック"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Arial" pitchFamily="34" charset="0"/>
          <a:ea typeface="ＭＳ Ｐゴシック" charset="0"/>
          <a:cs typeface="Arial" pitchFamily="34" charset="0"/>
        </a:defRPr>
      </a:lvl1pPr>
      <a:lvl2pPr marL="742950" indent="-285750" algn="l" rtl="0" eaLnBrk="0" fontAlgn="base" hangingPunct="0">
        <a:spcBef>
          <a:spcPct val="20000"/>
        </a:spcBef>
        <a:spcAft>
          <a:spcPct val="0"/>
        </a:spcAft>
        <a:buFont typeface="Arial" pitchFamily="34" charset="0"/>
        <a:buChar char="–"/>
        <a:defRPr sz="2800" kern="1200">
          <a:solidFill>
            <a:schemeClr val="bg1"/>
          </a:solidFill>
          <a:latin typeface="Arial" pitchFamily="34" charset="0"/>
          <a:ea typeface="ＭＳ Ｐゴシック" charset="0"/>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bg1"/>
          </a:solidFill>
          <a:latin typeface="Arial" pitchFamily="34" charset="0"/>
          <a:ea typeface="ＭＳ Ｐゴシック" charset="0"/>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ＭＳ Ｐゴシック" charset="0"/>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ＭＳ Ｐゴシック"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34.jpe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37.jpe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effectLst>
                  <a:outerShdw blurRad="38100" dist="38100" dir="2700000" algn="tl">
                    <a:srgbClr val="000000">
                      <a:alpha val="43137"/>
                    </a:srgbClr>
                  </a:outerShdw>
                </a:effectLst>
                <a:latin typeface="Arial Black" pitchFamily="34" charset="0"/>
              </a:rPr>
              <a:t>CHLORINE TANK CAR AND RAIL SAFETY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53"/>
          <p:cNvSpPr>
            <a:spLocks noChangeArrowheads="1"/>
          </p:cNvSpPr>
          <p:nvPr/>
        </p:nvSpPr>
        <p:spPr bwMode="auto">
          <a:xfrm>
            <a:off x="384175" y="233363"/>
            <a:ext cx="31702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0245" name="Rectangle 58"/>
          <p:cNvSpPr>
            <a:spLocks noChangeArrowheads="1"/>
          </p:cNvSpPr>
          <p:nvPr/>
        </p:nvSpPr>
        <p:spPr bwMode="auto">
          <a:xfrm>
            <a:off x="1600200" y="1143000"/>
            <a:ext cx="6019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none" anchor="ctr"/>
          <a:lstStyle/>
          <a:p>
            <a:pPr algn="ctr"/>
            <a:endParaRPr lang="en-US" sz="4000" dirty="0">
              <a:solidFill>
                <a:srgbClr val="CCFFFF"/>
              </a:solidFill>
            </a:endParaRPr>
          </a:p>
        </p:txBody>
      </p:sp>
      <p:sp>
        <p:nvSpPr>
          <p:cNvPr id="10246" name="Rectangle 59"/>
          <p:cNvSpPr>
            <a:spLocks noChangeArrowheads="1"/>
          </p:cNvSpPr>
          <p:nvPr/>
        </p:nvSpPr>
        <p:spPr bwMode="auto">
          <a:xfrm>
            <a:off x="2362200" y="2667000"/>
            <a:ext cx="4267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dirty="0">
              <a:solidFill>
                <a:schemeClr val="bg1"/>
              </a:solidFill>
            </a:endParaRPr>
          </a:p>
        </p:txBody>
      </p:sp>
      <p:sp>
        <p:nvSpPr>
          <p:cNvPr id="10247" name="Rectangle 21"/>
          <p:cNvSpPr>
            <a:spLocks noGrp="1" noChangeArrowheads="1"/>
          </p:cNvSpPr>
          <p:nvPr>
            <p:ph type="title"/>
          </p:nvPr>
        </p:nvSpPr>
        <p:spPr/>
        <p:txBody>
          <a:bodyPr/>
          <a:lstStyle/>
          <a:p>
            <a:pPr eaLnBrk="1" hangingPunct="1"/>
            <a:r>
              <a:rPr lang="en-US" dirty="0" smtClean="0"/>
              <a:t>Chlorine Tank Car</a:t>
            </a:r>
          </a:p>
        </p:txBody>
      </p:sp>
      <p:sp>
        <p:nvSpPr>
          <p:cNvPr id="10248" name="Text Box 64"/>
          <p:cNvSpPr txBox="1">
            <a:spLocks noChangeArrowheads="1"/>
          </p:cNvSpPr>
          <p:nvPr/>
        </p:nvSpPr>
        <p:spPr bwMode="auto">
          <a:xfrm>
            <a:off x="7620000" y="2971800"/>
            <a:ext cx="91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spcBef>
                <a:spcPct val="50000"/>
              </a:spcBef>
            </a:pPr>
            <a:r>
              <a:rPr lang="en-US" b="1" dirty="0">
                <a:solidFill>
                  <a:schemeClr val="bg1"/>
                </a:solidFill>
                <a:latin typeface="Arial" pitchFamily="34" charset="0"/>
                <a:cs typeface="Arial" pitchFamily="34" charset="0"/>
              </a:rPr>
              <a:t>B END</a:t>
            </a:r>
            <a:endParaRPr lang="en-US" dirty="0">
              <a:solidFill>
                <a:schemeClr val="bg1"/>
              </a:solidFill>
              <a:latin typeface="Arial" pitchFamily="34" charset="0"/>
              <a:cs typeface="Arial" pitchFamily="34" charset="0"/>
            </a:endParaRPr>
          </a:p>
        </p:txBody>
      </p:sp>
      <p:sp>
        <p:nvSpPr>
          <p:cNvPr id="10249" name="Text Box 65"/>
          <p:cNvSpPr txBox="1">
            <a:spLocks noChangeArrowheads="1"/>
          </p:cNvSpPr>
          <p:nvPr/>
        </p:nvSpPr>
        <p:spPr bwMode="auto">
          <a:xfrm>
            <a:off x="762000" y="3048000"/>
            <a:ext cx="83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spcBef>
                <a:spcPct val="50000"/>
              </a:spcBef>
            </a:pPr>
            <a:r>
              <a:rPr lang="en-US" b="1" dirty="0">
                <a:solidFill>
                  <a:schemeClr val="bg1"/>
                </a:solidFill>
                <a:latin typeface="Arial" pitchFamily="34" charset="0"/>
                <a:cs typeface="Arial" pitchFamily="34" charset="0"/>
              </a:rPr>
              <a:t>A END</a:t>
            </a:r>
            <a:endParaRPr lang="en-US" dirty="0">
              <a:solidFill>
                <a:schemeClr val="bg1"/>
              </a:solidFill>
              <a:latin typeface="Arial" pitchFamily="34" charset="0"/>
              <a:cs typeface="Arial" pitchFamily="34" charset="0"/>
            </a:endParaRPr>
          </a:p>
        </p:txBody>
      </p:sp>
      <p:sp>
        <p:nvSpPr>
          <p:cNvPr id="10250" name="Text Box 66"/>
          <p:cNvSpPr txBox="1">
            <a:spLocks noChangeArrowheads="1"/>
          </p:cNvSpPr>
          <p:nvPr/>
        </p:nvSpPr>
        <p:spPr bwMode="auto">
          <a:xfrm>
            <a:off x="4038600" y="5105400"/>
            <a:ext cx="1143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50000"/>
              </a:spcBef>
            </a:pPr>
            <a:r>
              <a:rPr lang="en-US" b="1" dirty="0">
                <a:solidFill>
                  <a:schemeClr val="bg1"/>
                </a:solidFill>
                <a:latin typeface="Arial" pitchFamily="34" charset="0"/>
                <a:cs typeface="Arial" pitchFamily="34" charset="0"/>
              </a:rPr>
              <a:t>LEFT SIDE</a:t>
            </a:r>
          </a:p>
        </p:txBody>
      </p:sp>
      <p:sp>
        <p:nvSpPr>
          <p:cNvPr id="10251" name="Text Box 67"/>
          <p:cNvSpPr txBox="1">
            <a:spLocks noChangeArrowheads="1"/>
          </p:cNvSpPr>
          <p:nvPr/>
        </p:nvSpPr>
        <p:spPr bwMode="auto">
          <a:xfrm>
            <a:off x="7620000" y="4114800"/>
            <a:ext cx="1447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50000"/>
              </a:spcBef>
            </a:pPr>
            <a:r>
              <a:rPr lang="en-US" sz="2000" b="1" dirty="0" smtClean="0">
                <a:solidFill>
                  <a:schemeClr val="bg1"/>
                </a:solidFill>
                <a:latin typeface="Arial" pitchFamily="34" charset="0"/>
                <a:cs typeface="Arial" pitchFamily="34" charset="0"/>
              </a:rPr>
              <a:t>Hand brake control</a:t>
            </a:r>
            <a:endParaRPr lang="en-US" sz="2000" b="1" dirty="0">
              <a:solidFill>
                <a:schemeClr val="bg1"/>
              </a:solidFill>
              <a:latin typeface="Arial" pitchFamily="34" charset="0"/>
              <a:cs typeface="Arial" pitchFamily="34" charset="0"/>
            </a:endParaRPr>
          </a:p>
        </p:txBody>
      </p:sp>
      <p:sp>
        <p:nvSpPr>
          <p:cNvPr id="10252" name="Text Box 71"/>
          <p:cNvSpPr txBox="1">
            <a:spLocks noChangeArrowheads="1"/>
          </p:cNvSpPr>
          <p:nvPr/>
        </p:nvSpPr>
        <p:spPr bwMode="auto">
          <a:xfrm>
            <a:off x="1447800" y="5257800"/>
            <a:ext cx="1828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50000"/>
              </a:spcBef>
            </a:pPr>
            <a:r>
              <a:rPr lang="en-US" sz="2000" b="1" dirty="0" smtClean="0">
                <a:solidFill>
                  <a:schemeClr val="bg1"/>
                </a:solidFill>
                <a:latin typeface="Arial" pitchFamily="34" charset="0"/>
                <a:cs typeface="Arial" pitchFamily="34" charset="0"/>
              </a:rPr>
              <a:t>No bottom outlets</a:t>
            </a:r>
            <a:endParaRPr lang="en-US" dirty="0">
              <a:solidFill>
                <a:schemeClr val="bg1"/>
              </a:solidFill>
              <a:latin typeface="Arial" pitchFamily="34" charset="0"/>
              <a:cs typeface="Arial" pitchFamily="34" charset="0"/>
            </a:endParaRPr>
          </a:p>
        </p:txBody>
      </p:sp>
      <p:sp>
        <p:nvSpPr>
          <p:cNvPr id="10253" name="Text Box 73"/>
          <p:cNvSpPr txBox="1">
            <a:spLocks noChangeArrowheads="1"/>
          </p:cNvSpPr>
          <p:nvPr/>
        </p:nvSpPr>
        <p:spPr bwMode="auto">
          <a:xfrm>
            <a:off x="6248400" y="5334000"/>
            <a:ext cx="2057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50000"/>
              </a:spcBef>
            </a:pPr>
            <a:r>
              <a:rPr lang="en-US" sz="2000" b="1" dirty="0" smtClean="0">
                <a:solidFill>
                  <a:schemeClr val="bg1"/>
                </a:solidFill>
                <a:latin typeface="Arial" pitchFamily="34" charset="0"/>
                <a:cs typeface="Arial" pitchFamily="34" charset="0"/>
              </a:rPr>
              <a:t>Insulated jacket</a:t>
            </a:r>
            <a:endParaRPr lang="en-US" b="1" dirty="0">
              <a:solidFill>
                <a:schemeClr val="bg1"/>
              </a:solidFill>
              <a:latin typeface="Arial" pitchFamily="34" charset="0"/>
              <a:cs typeface="Arial" pitchFamily="34" charset="0"/>
            </a:endParaRPr>
          </a:p>
        </p:txBody>
      </p:sp>
      <p:pic>
        <p:nvPicPr>
          <p:cNvPr id="10254" name="Picture 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209800"/>
            <a:ext cx="5638800" cy="28765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255" name="Line 74"/>
          <p:cNvSpPr>
            <a:spLocks noChangeShapeType="1"/>
          </p:cNvSpPr>
          <p:nvPr/>
        </p:nvSpPr>
        <p:spPr bwMode="auto">
          <a:xfrm flipH="1" flipV="1">
            <a:off x="5562600" y="3581400"/>
            <a:ext cx="1371600" cy="16764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schemeClr val="bg1"/>
              </a:solidFill>
            </a:endParaRPr>
          </a:p>
        </p:txBody>
      </p:sp>
      <p:sp>
        <p:nvSpPr>
          <p:cNvPr id="10256" name="Line 68"/>
          <p:cNvSpPr>
            <a:spLocks noChangeShapeType="1"/>
          </p:cNvSpPr>
          <p:nvPr/>
        </p:nvSpPr>
        <p:spPr bwMode="auto">
          <a:xfrm flipH="1" flipV="1">
            <a:off x="7086600" y="3733800"/>
            <a:ext cx="609600" cy="6096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schemeClr val="bg1"/>
              </a:solidFill>
            </a:endParaRPr>
          </a:p>
        </p:txBody>
      </p:sp>
      <p:sp>
        <p:nvSpPr>
          <p:cNvPr id="10257" name="Line 72"/>
          <p:cNvSpPr>
            <a:spLocks noChangeShapeType="1"/>
          </p:cNvSpPr>
          <p:nvPr/>
        </p:nvSpPr>
        <p:spPr bwMode="auto">
          <a:xfrm flipV="1">
            <a:off x="2209800" y="4343400"/>
            <a:ext cx="2362200" cy="91440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schemeClr val="bg1"/>
              </a:solidFill>
            </a:endParaRPr>
          </a:p>
        </p:txBody>
      </p:sp>
      <p:sp>
        <p:nvSpPr>
          <p:cNvPr id="10258" name="Text Box 69"/>
          <p:cNvSpPr txBox="1">
            <a:spLocks noChangeArrowheads="1"/>
          </p:cNvSpPr>
          <p:nvPr/>
        </p:nvSpPr>
        <p:spPr bwMode="auto">
          <a:xfrm>
            <a:off x="304800" y="1828800"/>
            <a:ext cx="2133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50000"/>
              </a:spcBef>
            </a:pPr>
            <a:r>
              <a:rPr lang="en-US" sz="2000" b="1" dirty="0" smtClean="0">
                <a:solidFill>
                  <a:schemeClr val="bg1"/>
                </a:solidFill>
                <a:latin typeface="Arial" pitchFamily="34" charset="0"/>
                <a:cs typeface="Arial" pitchFamily="34" charset="0"/>
              </a:rPr>
              <a:t>Protective housing</a:t>
            </a:r>
            <a:endParaRPr lang="en-US" sz="2000" b="1" dirty="0">
              <a:solidFill>
                <a:schemeClr val="bg1"/>
              </a:solidFill>
              <a:latin typeface="Arial" pitchFamily="34" charset="0"/>
              <a:cs typeface="Arial" pitchFamily="34" charset="0"/>
            </a:endParaRPr>
          </a:p>
        </p:txBody>
      </p:sp>
      <p:sp>
        <p:nvSpPr>
          <p:cNvPr id="10259" name="Line 70"/>
          <p:cNvSpPr>
            <a:spLocks noChangeShapeType="1"/>
          </p:cNvSpPr>
          <p:nvPr/>
        </p:nvSpPr>
        <p:spPr bwMode="auto">
          <a:xfrm>
            <a:off x="2057400" y="2209800"/>
            <a:ext cx="2362200" cy="6858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schemeClr val="bg1"/>
              </a:solidFill>
            </a:endParaRPr>
          </a:p>
        </p:txBody>
      </p:sp>
    </p:spTree>
    <p:extLst>
      <p:ext uri="{BB962C8B-B14F-4D97-AF65-F5344CB8AC3E}">
        <p14:creationId xmlns:p14="http://schemas.microsoft.com/office/powerpoint/2010/main" val="12687480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51"/>
          <p:cNvSpPr>
            <a:spLocks noChangeArrowheads="1"/>
          </p:cNvSpPr>
          <p:nvPr/>
        </p:nvSpPr>
        <p:spPr bwMode="auto">
          <a:xfrm>
            <a:off x="692150" y="619125"/>
            <a:ext cx="78184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269" name="Rectangle 53"/>
          <p:cNvSpPr>
            <a:spLocks noChangeArrowheads="1"/>
          </p:cNvSpPr>
          <p:nvPr/>
        </p:nvSpPr>
        <p:spPr bwMode="auto">
          <a:xfrm>
            <a:off x="384175" y="233363"/>
            <a:ext cx="31702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270" name="Rectangle 58"/>
          <p:cNvSpPr>
            <a:spLocks noChangeArrowheads="1"/>
          </p:cNvSpPr>
          <p:nvPr/>
        </p:nvSpPr>
        <p:spPr bwMode="auto">
          <a:xfrm>
            <a:off x="1600200" y="1143000"/>
            <a:ext cx="6019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none" anchor="ctr"/>
          <a:lstStyle/>
          <a:p>
            <a:pPr algn="ctr"/>
            <a:endParaRPr lang="en-US" sz="3600" b="1" dirty="0">
              <a:solidFill>
                <a:srgbClr val="CCFFFF"/>
              </a:solidFill>
            </a:endParaRPr>
          </a:p>
        </p:txBody>
      </p:sp>
      <p:sp>
        <p:nvSpPr>
          <p:cNvPr id="11272" name="Rectangle 15"/>
          <p:cNvSpPr>
            <a:spLocks noGrp="1" noChangeArrowheads="1"/>
          </p:cNvSpPr>
          <p:nvPr>
            <p:ph type="title"/>
          </p:nvPr>
        </p:nvSpPr>
        <p:spPr/>
        <p:txBody>
          <a:bodyPr/>
          <a:lstStyle/>
          <a:p>
            <a:r>
              <a:rPr lang="en-US" dirty="0" smtClean="0"/>
              <a:t>“B” End Tank Car</a:t>
            </a:r>
          </a:p>
        </p:txBody>
      </p:sp>
      <p:sp>
        <p:nvSpPr>
          <p:cNvPr id="11273" name="Text Box 62"/>
          <p:cNvSpPr txBox="1">
            <a:spLocks noChangeArrowheads="1"/>
          </p:cNvSpPr>
          <p:nvPr/>
        </p:nvSpPr>
        <p:spPr bwMode="auto">
          <a:xfrm>
            <a:off x="7010400" y="3048000"/>
            <a:ext cx="1600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50000"/>
              </a:spcBef>
            </a:pPr>
            <a:r>
              <a:rPr lang="en-US" b="1" dirty="0">
                <a:solidFill>
                  <a:schemeClr val="bg1"/>
                </a:solidFill>
                <a:latin typeface="Arial" pitchFamily="34" charset="0"/>
                <a:cs typeface="Arial" pitchFamily="34" charset="0"/>
              </a:rPr>
              <a:t>RIGHT SIDE</a:t>
            </a:r>
            <a:endParaRPr lang="en-US" dirty="0">
              <a:solidFill>
                <a:schemeClr val="bg1"/>
              </a:solidFill>
              <a:latin typeface="Arial" pitchFamily="34" charset="0"/>
              <a:cs typeface="Arial" pitchFamily="34" charset="0"/>
            </a:endParaRPr>
          </a:p>
        </p:txBody>
      </p:sp>
      <p:sp>
        <p:nvSpPr>
          <p:cNvPr id="11274" name="Text Box 64"/>
          <p:cNvSpPr txBox="1">
            <a:spLocks noChangeArrowheads="1"/>
          </p:cNvSpPr>
          <p:nvPr/>
        </p:nvSpPr>
        <p:spPr bwMode="auto">
          <a:xfrm>
            <a:off x="609600" y="2971800"/>
            <a:ext cx="1447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50000"/>
              </a:spcBef>
            </a:pPr>
            <a:r>
              <a:rPr lang="en-US" b="1" dirty="0">
                <a:solidFill>
                  <a:schemeClr val="bg1"/>
                </a:solidFill>
                <a:latin typeface="Arial" pitchFamily="34" charset="0"/>
                <a:cs typeface="Arial" pitchFamily="34" charset="0"/>
              </a:rPr>
              <a:t>LEFT</a:t>
            </a:r>
            <a:r>
              <a:rPr lang="en-US" dirty="0">
                <a:solidFill>
                  <a:schemeClr val="bg1"/>
                </a:solidFill>
                <a:latin typeface="Arial" pitchFamily="34" charset="0"/>
                <a:cs typeface="Arial" pitchFamily="34" charset="0"/>
              </a:rPr>
              <a:t> </a:t>
            </a:r>
            <a:r>
              <a:rPr lang="en-US" b="1" dirty="0">
                <a:solidFill>
                  <a:schemeClr val="bg1"/>
                </a:solidFill>
                <a:latin typeface="Arial" pitchFamily="34" charset="0"/>
                <a:cs typeface="Arial" pitchFamily="34" charset="0"/>
              </a:rPr>
              <a:t>SIDE</a:t>
            </a:r>
            <a:endParaRPr lang="en-US" dirty="0">
              <a:solidFill>
                <a:schemeClr val="bg1"/>
              </a:solidFill>
              <a:latin typeface="Arial" pitchFamily="34" charset="0"/>
              <a:cs typeface="Arial" pitchFamily="34" charset="0"/>
            </a:endParaRPr>
          </a:p>
        </p:txBody>
      </p:sp>
      <p:pic>
        <p:nvPicPr>
          <p:cNvPr id="11275" name="Picture 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737" y="1773238"/>
            <a:ext cx="4048125" cy="40671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276" name="Line 65"/>
          <p:cNvSpPr>
            <a:spLocks noChangeShapeType="1"/>
          </p:cNvSpPr>
          <p:nvPr/>
        </p:nvSpPr>
        <p:spPr bwMode="auto">
          <a:xfrm flipH="1">
            <a:off x="6519862" y="3429000"/>
            <a:ext cx="490538" cy="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schemeClr val="bg1"/>
              </a:solidFill>
            </a:endParaRPr>
          </a:p>
        </p:txBody>
      </p:sp>
      <p:sp>
        <p:nvSpPr>
          <p:cNvPr id="11277" name="Line 66"/>
          <p:cNvSpPr>
            <a:spLocks noChangeShapeType="1"/>
          </p:cNvSpPr>
          <p:nvPr/>
        </p:nvSpPr>
        <p:spPr bwMode="auto">
          <a:xfrm>
            <a:off x="1524000" y="3352800"/>
            <a:ext cx="947737" cy="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schemeClr val="bg1"/>
              </a:solidFill>
            </a:endParaRPr>
          </a:p>
        </p:txBody>
      </p:sp>
    </p:spTree>
    <p:extLst>
      <p:ext uri="{BB962C8B-B14F-4D97-AF65-F5344CB8AC3E}">
        <p14:creationId xmlns:p14="http://schemas.microsoft.com/office/powerpoint/2010/main" val="6383034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51"/>
          <p:cNvSpPr>
            <a:spLocks noChangeArrowheads="1"/>
          </p:cNvSpPr>
          <p:nvPr/>
        </p:nvSpPr>
        <p:spPr bwMode="auto">
          <a:xfrm>
            <a:off x="692150" y="619125"/>
            <a:ext cx="78184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2293" name="Rectangle 53"/>
          <p:cNvSpPr>
            <a:spLocks noChangeArrowheads="1"/>
          </p:cNvSpPr>
          <p:nvPr/>
        </p:nvSpPr>
        <p:spPr bwMode="auto">
          <a:xfrm>
            <a:off x="384175" y="233363"/>
            <a:ext cx="31702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2294" name="Rectangle 59"/>
          <p:cNvSpPr>
            <a:spLocks noChangeArrowheads="1"/>
          </p:cNvSpPr>
          <p:nvPr/>
        </p:nvSpPr>
        <p:spPr bwMode="auto">
          <a:xfrm>
            <a:off x="2362200" y="2667000"/>
            <a:ext cx="4267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800" dirty="0"/>
          </a:p>
          <a:p>
            <a:pPr algn="ctr"/>
            <a:endParaRPr lang="en-US" sz="2800" dirty="0"/>
          </a:p>
          <a:p>
            <a:pPr algn="ctr"/>
            <a:endParaRPr lang="en-US" sz="2800" dirty="0"/>
          </a:p>
          <a:p>
            <a:pPr algn="ctr"/>
            <a:endParaRPr lang="en-US" sz="2800" dirty="0"/>
          </a:p>
          <a:p>
            <a:pPr algn="ctr"/>
            <a:endParaRPr lang="en-US" dirty="0"/>
          </a:p>
        </p:txBody>
      </p:sp>
      <p:pic>
        <p:nvPicPr>
          <p:cNvPr id="12295" name="Picture 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5" y="1828800"/>
            <a:ext cx="5076825" cy="40671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2296" name="Rectangle 12"/>
          <p:cNvSpPr>
            <a:spLocks noGrp="1" noChangeArrowheads="1"/>
          </p:cNvSpPr>
          <p:nvPr>
            <p:ph type="title"/>
          </p:nvPr>
        </p:nvSpPr>
        <p:spPr/>
        <p:txBody>
          <a:bodyPr/>
          <a:lstStyle/>
          <a:p>
            <a:r>
              <a:rPr lang="en-US" dirty="0" smtClean="0"/>
              <a:t>Double Shelf Coupler</a:t>
            </a:r>
          </a:p>
        </p:txBody>
      </p:sp>
    </p:spTree>
    <p:extLst>
      <p:ext uri="{BB962C8B-B14F-4D97-AF65-F5344CB8AC3E}">
        <p14:creationId xmlns:p14="http://schemas.microsoft.com/office/powerpoint/2010/main" val="38522405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1"/>
          <p:cNvSpPr>
            <a:spLocks noChangeArrowheads="1"/>
          </p:cNvSpPr>
          <p:nvPr/>
        </p:nvSpPr>
        <p:spPr bwMode="auto">
          <a:xfrm>
            <a:off x="692150" y="619125"/>
            <a:ext cx="78184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317" name="Rectangle 58"/>
          <p:cNvSpPr>
            <a:spLocks noChangeArrowheads="1"/>
          </p:cNvSpPr>
          <p:nvPr/>
        </p:nvSpPr>
        <p:spPr bwMode="auto">
          <a:xfrm>
            <a:off x="1600200" y="1143000"/>
            <a:ext cx="6019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none" anchor="ctr"/>
          <a:lstStyle/>
          <a:p>
            <a:pPr algn="ctr"/>
            <a:endParaRPr lang="en-US" sz="3600" b="1" dirty="0">
              <a:solidFill>
                <a:srgbClr val="CCFFFF"/>
              </a:solidFill>
            </a:endParaRPr>
          </a:p>
          <a:p>
            <a:pPr algn="ctr"/>
            <a:endParaRPr lang="en-US" sz="3600" b="1" dirty="0">
              <a:solidFill>
                <a:srgbClr val="CCFFFF"/>
              </a:solidFill>
            </a:endParaRPr>
          </a:p>
          <a:p>
            <a:pPr algn="ctr"/>
            <a:endParaRPr lang="en-US" sz="4000" dirty="0">
              <a:solidFill>
                <a:srgbClr val="CCFFFF"/>
              </a:solidFill>
            </a:endParaRPr>
          </a:p>
        </p:txBody>
      </p:sp>
      <p:sp>
        <p:nvSpPr>
          <p:cNvPr id="13319" name="Rectangle 15"/>
          <p:cNvSpPr>
            <a:spLocks noGrp="1" noChangeArrowheads="1"/>
          </p:cNvSpPr>
          <p:nvPr>
            <p:ph type="title"/>
          </p:nvPr>
        </p:nvSpPr>
        <p:spPr/>
        <p:txBody>
          <a:bodyPr/>
          <a:lstStyle/>
          <a:p>
            <a:r>
              <a:rPr lang="en-US" dirty="0" smtClean="0"/>
              <a:t>Tank, </a:t>
            </a:r>
            <a:r>
              <a:rPr lang="en-US" dirty="0" smtClean="0"/>
              <a:t>Thermal Protection System, </a:t>
            </a:r>
            <a:r>
              <a:rPr lang="en-US" dirty="0" smtClean="0"/>
              <a:t>Jacket</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413" t="20118" r="5033" b="3834"/>
          <a:stretch/>
        </p:blipFill>
        <p:spPr>
          <a:xfrm>
            <a:off x="1143000" y="1609209"/>
            <a:ext cx="5029200" cy="3790480"/>
          </a:xfrm>
          <a:prstGeom prst="rect">
            <a:avLst/>
          </a:prstGeom>
        </p:spPr>
      </p:pic>
      <p:sp>
        <p:nvSpPr>
          <p:cNvPr id="3" name="TextBox 2"/>
          <p:cNvSpPr txBox="1"/>
          <p:nvPr/>
        </p:nvSpPr>
        <p:spPr>
          <a:xfrm>
            <a:off x="2819400" y="1671935"/>
            <a:ext cx="2476960" cy="461665"/>
          </a:xfrm>
          <a:prstGeom prst="rect">
            <a:avLst/>
          </a:prstGeom>
          <a:noFill/>
          <a:ln>
            <a:solidFill>
              <a:schemeClr val="tx1"/>
            </a:solidFill>
          </a:ln>
        </p:spPr>
        <p:txBody>
          <a:bodyPr wrap="none" rtlCol="0">
            <a:spAutoFit/>
          </a:bodyPr>
          <a:lstStyle/>
          <a:p>
            <a:r>
              <a:rPr lang="en-US" b="1" dirty="0" smtClean="0"/>
              <a:t>Actual Cutaway</a:t>
            </a:r>
            <a:endParaRPr lang="en-US" b="1" dirty="0"/>
          </a:p>
        </p:txBody>
      </p:sp>
      <p:sp>
        <p:nvSpPr>
          <p:cNvPr id="11" name="Text Box 67"/>
          <p:cNvSpPr txBox="1">
            <a:spLocks noChangeArrowheads="1"/>
          </p:cNvSpPr>
          <p:nvPr/>
        </p:nvSpPr>
        <p:spPr bwMode="auto">
          <a:xfrm>
            <a:off x="6324600" y="1981200"/>
            <a:ext cx="2362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50000"/>
              </a:spcBef>
            </a:pPr>
            <a:r>
              <a:rPr lang="en-US" b="1" dirty="0" smtClean="0">
                <a:solidFill>
                  <a:schemeClr val="bg1"/>
                </a:solidFill>
                <a:latin typeface="Arial" pitchFamily="34" charset="0"/>
                <a:cs typeface="Arial" pitchFamily="34" charset="0"/>
              </a:rPr>
              <a:t>Jacket</a:t>
            </a:r>
            <a:endParaRPr lang="en-US" b="1" dirty="0" smtClean="0">
              <a:solidFill>
                <a:schemeClr val="bg1"/>
              </a:solidFill>
              <a:latin typeface="Arial" pitchFamily="34" charset="0"/>
              <a:cs typeface="Arial" pitchFamily="34" charset="0"/>
            </a:endParaRPr>
          </a:p>
        </p:txBody>
      </p:sp>
      <p:sp>
        <p:nvSpPr>
          <p:cNvPr id="12" name="Text Box 67"/>
          <p:cNvSpPr txBox="1">
            <a:spLocks noChangeArrowheads="1"/>
          </p:cNvSpPr>
          <p:nvPr/>
        </p:nvSpPr>
        <p:spPr bwMode="auto">
          <a:xfrm>
            <a:off x="6324600" y="2586335"/>
            <a:ext cx="2362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50000"/>
              </a:spcBef>
            </a:pPr>
            <a:r>
              <a:rPr lang="en-US" b="1" dirty="0" smtClean="0">
                <a:solidFill>
                  <a:schemeClr val="bg1"/>
                </a:solidFill>
                <a:latin typeface="Arial" pitchFamily="34" charset="0"/>
                <a:cs typeface="Arial" pitchFamily="34" charset="0"/>
              </a:rPr>
              <a:t>Insulation</a:t>
            </a:r>
            <a:endParaRPr lang="en-US" b="1" dirty="0" smtClean="0">
              <a:solidFill>
                <a:schemeClr val="bg1"/>
              </a:solidFill>
              <a:latin typeface="Arial" pitchFamily="34" charset="0"/>
              <a:cs typeface="Arial" pitchFamily="34" charset="0"/>
            </a:endParaRPr>
          </a:p>
        </p:txBody>
      </p:sp>
      <p:sp>
        <p:nvSpPr>
          <p:cNvPr id="13" name="Text Box 67"/>
          <p:cNvSpPr txBox="1">
            <a:spLocks noChangeArrowheads="1"/>
          </p:cNvSpPr>
          <p:nvPr/>
        </p:nvSpPr>
        <p:spPr bwMode="auto">
          <a:xfrm>
            <a:off x="6248400" y="3657600"/>
            <a:ext cx="2971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50000"/>
              </a:spcBef>
            </a:pPr>
            <a:r>
              <a:rPr lang="en-US" b="1" dirty="0" smtClean="0">
                <a:solidFill>
                  <a:schemeClr val="bg1"/>
                </a:solidFill>
                <a:latin typeface="Arial" pitchFamily="34" charset="0"/>
                <a:cs typeface="Arial" pitchFamily="34" charset="0"/>
              </a:rPr>
              <a:t>Thermal protection</a:t>
            </a:r>
            <a:endParaRPr lang="en-US" b="1" dirty="0" smtClean="0">
              <a:solidFill>
                <a:schemeClr val="bg1"/>
              </a:solidFill>
              <a:latin typeface="Arial" pitchFamily="34" charset="0"/>
              <a:cs typeface="Arial" pitchFamily="34" charset="0"/>
            </a:endParaRPr>
          </a:p>
        </p:txBody>
      </p:sp>
      <p:sp>
        <p:nvSpPr>
          <p:cNvPr id="14" name="Text Box 67"/>
          <p:cNvSpPr txBox="1">
            <a:spLocks noChangeArrowheads="1"/>
          </p:cNvSpPr>
          <p:nvPr/>
        </p:nvSpPr>
        <p:spPr bwMode="auto">
          <a:xfrm>
            <a:off x="6324600" y="4648200"/>
            <a:ext cx="2552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50000"/>
              </a:spcBef>
            </a:pPr>
            <a:r>
              <a:rPr lang="en-US" b="1" dirty="0" smtClean="0">
                <a:solidFill>
                  <a:schemeClr val="bg1"/>
                </a:solidFill>
                <a:latin typeface="Arial" pitchFamily="34" charset="0"/>
                <a:cs typeface="Arial" pitchFamily="34" charset="0"/>
              </a:rPr>
              <a:t>Tank thickness</a:t>
            </a:r>
            <a:endParaRPr lang="en-US" b="1" dirty="0" smtClean="0">
              <a:solidFill>
                <a:schemeClr val="bg1"/>
              </a:solidFill>
              <a:latin typeface="Arial" pitchFamily="34" charset="0"/>
              <a:cs typeface="Arial" pitchFamily="34" charset="0"/>
            </a:endParaRPr>
          </a:p>
        </p:txBody>
      </p:sp>
      <p:cxnSp>
        <p:nvCxnSpPr>
          <p:cNvPr id="6" name="Straight Arrow Connector 5"/>
          <p:cNvCxnSpPr/>
          <p:nvPr/>
        </p:nvCxnSpPr>
        <p:spPr>
          <a:xfrm flipH="1">
            <a:off x="5867400" y="2212032"/>
            <a:ext cx="533400" cy="0"/>
          </a:xfrm>
          <a:prstGeom prst="straightConnector1">
            <a:avLst/>
          </a:prstGeom>
          <a:ln w="38100">
            <a:solidFill>
              <a:srgbClr val="5DBA3E"/>
            </a:solidFill>
            <a:tailEnd type="arrow"/>
          </a:ln>
        </p:spPr>
        <p:style>
          <a:lnRef idx="1">
            <a:schemeClr val="accent1"/>
          </a:lnRef>
          <a:fillRef idx="0">
            <a:schemeClr val="accent1"/>
          </a:fillRef>
          <a:effectRef idx="0">
            <a:schemeClr val="accent1"/>
          </a:effectRef>
          <a:fontRef idx="minor">
            <a:schemeClr val="tx1"/>
          </a:fontRef>
        </p:style>
      </p:cxnSp>
      <p:sp>
        <p:nvSpPr>
          <p:cNvPr id="8" name="Right Brace 7"/>
          <p:cNvSpPr/>
          <p:nvPr/>
        </p:nvSpPr>
        <p:spPr>
          <a:xfrm>
            <a:off x="5867400" y="2262832"/>
            <a:ext cx="457200" cy="1089968"/>
          </a:xfrm>
          <a:prstGeom prst="rightBrace">
            <a:avLst/>
          </a:prstGeom>
          <a:ln w="38100">
            <a:solidFill>
              <a:srgbClr val="5DBA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Brace 18"/>
          <p:cNvSpPr/>
          <p:nvPr/>
        </p:nvSpPr>
        <p:spPr>
          <a:xfrm>
            <a:off x="5854700" y="3379316"/>
            <a:ext cx="457200" cy="1089968"/>
          </a:xfrm>
          <a:prstGeom prst="rightBrace">
            <a:avLst/>
          </a:prstGeom>
          <a:ln w="38100">
            <a:solidFill>
              <a:srgbClr val="5DBA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Arrow Connector 19"/>
          <p:cNvCxnSpPr/>
          <p:nvPr/>
        </p:nvCxnSpPr>
        <p:spPr>
          <a:xfrm flipH="1">
            <a:off x="5854700" y="4879032"/>
            <a:ext cx="533400" cy="0"/>
          </a:xfrm>
          <a:prstGeom prst="straightConnector1">
            <a:avLst/>
          </a:prstGeom>
          <a:ln w="38100">
            <a:solidFill>
              <a:srgbClr val="5DBA3E"/>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7298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6845" y="1866899"/>
            <a:ext cx="6174826" cy="43559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Rectangle 2"/>
          <p:cNvSpPr>
            <a:spLocks noGrp="1" noChangeArrowheads="1"/>
          </p:cNvSpPr>
          <p:nvPr>
            <p:ph type="title"/>
          </p:nvPr>
        </p:nvSpPr>
        <p:spPr/>
        <p:txBody>
          <a:bodyPr anchor="t">
            <a:normAutofit fontScale="90000"/>
          </a:bodyPr>
          <a:lstStyle/>
          <a:p>
            <a:pPr algn="l" eaLnBrk="1" hangingPunct="1"/>
            <a:r>
              <a:rPr lang="en-US" sz="2700" b="1" dirty="0" smtClean="0"/>
              <a:t>Valve Arrangement - Typical</a:t>
            </a:r>
            <a:r>
              <a:rPr lang="en-US" sz="2700" dirty="0" smtClean="0"/>
              <a:t/>
            </a:r>
            <a:br>
              <a:rPr lang="en-US" sz="2700" dirty="0" smtClean="0"/>
            </a:br>
            <a:r>
              <a:rPr lang="en-US" sz="2000" dirty="0" smtClean="0"/>
              <a:t/>
            </a:r>
            <a:br>
              <a:rPr lang="en-US" sz="2000" dirty="0" smtClean="0"/>
            </a:br>
            <a:r>
              <a:rPr lang="en-US" sz="2000" dirty="0" smtClean="0"/>
              <a:t>Tank Car and Tank Truck </a:t>
            </a:r>
          </a:p>
        </p:txBody>
      </p:sp>
      <p:sp>
        <p:nvSpPr>
          <p:cNvPr id="35848" name="Rectangle 4"/>
          <p:cNvSpPr>
            <a:spLocks noChangeArrowheads="1"/>
          </p:cNvSpPr>
          <p:nvPr/>
        </p:nvSpPr>
        <p:spPr bwMode="auto">
          <a:xfrm>
            <a:off x="5055475" y="2466973"/>
            <a:ext cx="1014249" cy="712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800" b="1" dirty="0">
                <a:solidFill>
                  <a:schemeClr val="bg1"/>
                </a:solidFill>
              </a:rPr>
              <a:t>Liquid</a:t>
            </a:r>
            <a:br>
              <a:rPr lang="en-US" sz="1800" b="1" dirty="0">
                <a:solidFill>
                  <a:schemeClr val="bg1"/>
                </a:solidFill>
              </a:rPr>
            </a:br>
            <a:r>
              <a:rPr lang="en-US" sz="1800" b="1" dirty="0" smtClean="0">
                <a:solidFill>
                  <a:schemeClr val="bg1"/>
                </a:solidFill>
              </a:rPr>
              <a:t>valve</a:t>
            </a:r>
            <a:endParaRPr lang="en-US" sz="1800" b="1" dirty="0">
              <a:solidFill>
                <a:schemeClr val="bg1"/>
              </a:solidFill>
            </a:endParaRPr>
          </a:p>
        </p:txBody>
      </p:sp>
      <p:sp>
        <p:nvSpPr>
          <p:cNvPr id="35849" name="Rectangle 4"/>
          <p:cNvSpPr>
            <a:spLocks noChangeArrowheads="1"/>
          </p:cNvSpPr>
          <p:nvPr/>
        </p:nvSpPr>
        <p:spPr bwMode="auto">
          <a:xfrm>
            <a:off x="1905000" y="3195472"/>
            <a:ext cx="1087821" cy="70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800" b="1" dirty="0">
                <a:solidFill>
                  <a:schemeClr val="bg1"/>
                </a:solidFill>
              </a:rPr>
              <a:t>Vapor</a:t>
            </a:r>
            <a:br>
              <a:rPr lang="en-US" sz="1800" b="1" dirty="0">
                <a:solidFill>
                  <a:schemeClr val="bg1"/>
                </a:solidFill>
              </a:rPr>
            </a:br>
            <a:r>
              <a:rPr lang="en-US" sz="1800" b="1" dirty="0" smtClean="0">
                <a:solidFill>
                  <a:schemeClr val="bg1"/>
                </a:solidFill>
              </a:rPr>
              <a:t>valve</a:t>
            </a:r>
            <a:endParaRPr lang="en-US" sz="1800" b="1" dirty="0">
              <a:solidFill>
                <a:schemeClr val="bg1"/>
              </a:solidFill>
            </a:endParaRPr>
          </a:p>
        </p:txBody>
      </p:sp>
      <p:sp>
        <p:nvSpPr>
          <p:cNvPr id="13" name="Rectangle 4"/>
          <p:cNvSpPr>
            <a:spLocks noChangeArrowheads="1"/>
          </p:cNvSpPr>
          <p:nvPr/>
        </p:nvSpPr>
        <p:spPr bwMode="auto">
          <a:xfrm>
            <a:off x="3252951" y="2466973"/>
            <a:ext cx="1391307"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800" b="1" dirty="0" smtClean="0">
                <a:solidFill>
                  <a:schemeClr val="bg1"/>
                </a:solidFill>
              </a:rPr>
              <a:t>Safety</a:t>
            </a:r>
            <a:r>
              <a:rPr lang="en-US" sz="1800" b="1" dirty="0">
                <a:solidFill>
                  <a:schemeClr val="bg1"/>
                </a:solidFill>
              </a:rPr>
              <a:t/>
            </a:r>
            <a:br>
              <a:rPr lang="en-US" sz="1800" b="1" dirty="0">
                <a:solidFill>
                  <a:schemeClr val="bg1"/>
                </a:solidFill>
              </a:rPr>
            </a:br>
            <a:r>
              <a:rPr lang="en-US" sz="1800" b="1" dirty="0" smtClean="0">
                <a:solidFill>
                  <a:schemeClr val="bg1"/>
                </a:solidFill>
              </a:rPr>
              <a:t>valve</a:t>
            </a:r>
            <a:endParaRPr lang="en-US" sz="1800" b="1" dirty="0">
              <a:solidFill>
                <a:schemeClr val="bg1"/>
              </a:solidFill>
            </a:endParaRPr>
          </a:p>
        </p:txBody>
      </p:sp>
      <p:cxnSp>
        <p:nvCxnSpPr>
          <p:cNvPr id="6" name="Straight Arrow Connector 5"/>
          <p:cNvCxnSpPr/>
          <p:nvPr/>
        </p:nvCxnSpPr>
        <p:spPr>
          <a:xfrm>
            <a:off x="4191000" y="3163285"/>
            <a:ext cx="228600" cy="570515"/>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4"/>
          <p:cNvSpPr>
            <a:spLocks noChangeArrowheads="1"/>
          </p:cNvSpPr>
          <p:nvPr/>
        </p:nvSpPr>
        <p:spPr bwMode="auto">
          <a:xfrm>
            <a:off x="6477000" y="3908579"/>
            <a:ext cx="1087821" cy="70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800" b="1" dirty="0">
                <a:solidFill>
                  <a:schemeClr val="bg1"/>
                </a:solidFill>
              </a:rPr>
              <a:t>Vapor</a:t>
            </a:r>
            <a:br>
              <a:rPr lang="en-US" sz="1800" b="1" dirty="0">
                <a:solidFill>
                  <a:schemeClr val="bg1"/>
                </a:solidFill>
              </a:rPr>
            </a:br>
            <a:r>
              <a:rPr lang="en-US" sz="1800" b="1" dirty="0" smtClean="0">
                <a:solidFill>
                  <a:schemeClr val="bg1"/>
                </a:solidFill>
              </a:rPr>
              <a:t>valve</a:t>
            </a:r>
            <a:endParaRPr lang="en-US" sz="1800" b="1" dirty="0">
              <a:solidFill>
                <a:schemeClr val="bg1"/>
              </a:solidFill>
            </a:endParaRPr>
          </a:p>
        </p:txBody>
      </p:sp>
      <p:sp>
        <p:nvSpPr>
          <p:cNvPr id="20" name="Rectangle 4"/>
          <p:cNvSpPr>
            <a:spLocks noChangeArrowheads="1"/>
          </p:cNvSpPr>
          <p:nvPr/>
        </p:nvSpPr>
        <p:spPr bwMode="auto">
          <a:xfrm>
            <a:off x="1510861" y="5510140"/>
            <a:ext cx="1014249" cy="712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800" b="1" dirty="0">
                <a:solidFill>
                  <a:schemeClr val="bg1"/>
                </a:solidFill>
              </a:rPr>
              <a:t>Liquid</a:t>
            </a:r>
            <a:br>
              <a:rPr lang="en-US" sz="1800" b="1" dirty="0">
                <a:solidFill>
                  <a:schemeClr val="bg1"/>
                </a:solidFill>
              </a:rPr>
            </a:br>
            <a:r>
              <a:rPr lang="en-US" sz="1800" b="1" dirty="0" smtClean="0">
                <a:solidFill>
                  <a:schemeClr val="bg1"/>
                </a:solidFill>
              </a:rPr>
              <a:t>valve</a:t>
            </a:r>
            <a:endParaRPr lang="en-US" sz="1800" b="1" dirty="0">
              <a:solidFill>
                <a:schemeClr val="bg1"/>
              </a:solidFill>
            </a:endParaRPr>
          </a:p>
        </p:txBody>
      </p:sp>
      <p:cxnSp>
        <p:nvCxnSpPr>
          <p:cNvPr id="21" name="Straight Arrow Connector 20"/>
          <p:cNvCxnSpPr/>
          <p:nvPr/>
        </p:nvCxnSpPr>
        <p:spPr>
          <a:xfrm flipV="1">
            <a:off x="2448910" y="4898029"/>
            <a:ext cx="1361090" cy="61211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332177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cunningg\Desktop\Security Seal.jpg"/>
          <p:cNvPicPr>
            <a:picLocks noGrp="1" noChangeAspect="1" noChangeArrowheads="1"/>
          </p:cNvPicPr>
          <p:nvPr>
            <p:ph sz="quarter" idx="11"/>
          </p:nvPr>
        </p:nvPicPr>
        <p:blipFill>
          <a:blip r:embed="rId2" cstate="print"/>
          <a:stretch>
            <a:fillRect/>
          </a:stretch>
        </p:blipFill>
        <p:spPr bwMode="auto">
          <a:xfrm>
            <a:off x="2379518" y="2128058"/>
            <a:ext cx="4384964" cy="3287684"/>
          </a:xfrm>
          <a:prstGeom prst="rect">
            <a:avLst/>
          </a:prstGeom>
          <a:noFill/>
          <a:ln>
            <a:solidFill>
              <a:schemeClr val="bg1"/>
            </a:solidFill>
          </a:ln>
        </p:spPr>
      </p:pic>
      <p:sp>
        <p:nvSpPr>
          <p:cNvPr id="3" name="Title 2"/>
          <p:cNvSpPr>
            <a:spLocks noGrp="1"/>
          </p:cNvSpPr>
          <p:nvPr>
            <p:ph type="title"/>
          </p:nvPr>
        </p:nvSpPr>
        <p:spPr/>
        <p:txBody>
          <a:bodyPr/>
          <a:lstStyle/>
          <a:p>
            <a:r>
              <a:rPr lang="en-US" dirty="0" smtClean="0"/>
              <a:t>Typical Car Seal</a:t>
            </a:r>
            <a:endParaRPr lang="en-US" dirty="0"/>
          </a:p>
        </p:txBody>
      </p:sp>
    </p:spTree>
    <p:extLst>
      <p:ext uri="{BB962C8B-B14F-4D97-AF65-F5344CB8AC3E}">
        <p14:creationId xmlns:p14="http://schemas.microsoft.com/office/powerpoint/2010/main" val="11633678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51"/>
          <p:cNvSpPr>
            <a:spLocks noChangeArrowheads="1"/>
          </p:cNvSpPr>
          <p:nvPr/>
        </p:nvSpPr>
        <p:spPr bwMode="auto">
          <a:xfrm>
            <a:off x="692150" y="619125"/>
            <a:ext cx="78184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6389" name="Rectangle 59"/>
          <p:cNvSpPr>
            <a:spLocks noChangeArrowheads="1"/>
          </p:cNvSpPr>
          <p:nvPr/>
        </p:nvSpPr>
        <p:spPr bwMode="auto">
          <a:xfrm>
            <a:off x="2362200" y="2667000"/>
            <a:ext cx="4267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pPr algn="ctr"/>
            <a:endParaRPr lang="en-US" dirty="0">
              <a:solidFill>
                <a:schemeClr val="bg1"/>
              </a:solidFill>
            </a:endParaRPr>
          </a:p>
        </p:txBody>
      </p:sp>
      <p:sp>
        <p:nvSpPr>
          <p:cNvPr id="16390" name="Oval 62"/>
          <p:cNvSpPr>
            <a:spLocks noChangeArrowheads="1"/>
          </p:cNvSpPr>
          <p:nvPr/>
        </p:nvSpPr>
        <p:spPr bwMode="auto">
          <a:xfrm>
            <a:off x="3048000" y="2057400"/>
            <a:ext cx="3200400" cy="914400"/>
          </a:xfrm>
          <a:prstGeom prst="ellipse">
            <a:avLst/>
          </a:prstGeom>
          <a:solidFill>
            <a:schemeClr val="accent1"/>
          </a:solidFill>
          <a:ln w="9525">
            <a:solidFill>
              <a:schemeClr val="tx1"/>
            </a:solidFill>
            <a:round/>
            <a:headEnd/>
            <a:tailEnd/>
          </a:ln>
        </p:spPr>
        <p:txBody>
          <a:bodyPr wrap="none" anchor="ctr"/>
          <a:lstStyle/>
          <a:p>
            <a:pPr algn="ctr"/>
            <a:endParaRPr lang="en-US" dirty="0">
              <a:solidFill>
                <a:schemeClr val="bg1"/>
              </a:solidFill>
            </a:endParaRPr>
          </a:p>
        </p:txBody>
      </p:sp>
      <p:sp>
        <p:nvSpPr>
          <p:cNvPr id="16391" name="WordArt 65"/>
          <p:cNvSpPr>
            <a:spLocks noChangeArrowheads="1" noChangeShapeType="1" noTextEdit="1"/>
          </p:cNvSpPr>
          <p:nvPr/>
        </p:nvSpPr>
        <p:spPr bwMode="auto">
          <a:xfrm>
            <a:off x="3505200" y="838200"/>
            <a:ext cx="304800" cy="1943100"/>
          </a:xfrm>
          <a:prstGeom prst="rect">
            <a:avLst/>
          </a:prstGeom>
        </p:spPr>
        <p:txBody>
          <a:bodyPr wrap="none" fromWordArt="1">
            <a:prstTxWarp prst="textPlain">
              <a:avLst>
                <a:gd name="adj" fmla="val 50000"/>
              </a:avLst>
            </a:prstTxWarp>
          </a:bodyPr>
          <a:lstStyle/>
          <a:p>
            <a:pPr algn="ctr"/>
            <a:endParaRPr lang="en-US" sz="3600" i="1" kern="10" dirty="0">
              <a:ln w="9525">
                <a:solidFill>
                  <a:srgbClr val="000000"/>
                </a:solidFill>
                <a:round/>
                <a:headEnd/>
                <a:tailEnd/>
              </a:ln>
              <a:solidFill>
                <a:srgbClr val="FFFFFF"/>
              </a:solidFill>
              <a:effectLst>
                <a:outerShdw dist="35921" dir="2700000" algn="ctr" rotWithShape="0">
                  <a:srgbClr val="808080"/>
                </a:outerShdw>
              </a:effectLst>
              <a:latin typeface="Arial Black"/>
            </a:endParaRPr>
          </a:p>
          <a:p>
            <a:pPr algn="ctr"/>
            <a:r>
              <a:rPr lang="en-US" sz="3600" i="1" kern="10" dirty="0">
                <a:ln w="9525">
                  <a:solidFill>
                    <a:srgbClr val="000000"/>
                  </a:solidFill>
                  <a:round/>
                  <a:headEnd/>
                  <a:tailEnd/>
                </a:ln>
                <a:solidFill>
                  <a:srgbClr val="FFFFFF"/>
                </a:solidFill>
                <a:effectLst>
                  <a:outerShdw dist="35921" dir="2700000" algn="ctr" rotWithShape="0">
                    <a:srgbClr val="808080"/>
                  </a:outerShdw>
                </a:effectLst>
                <a:latin typeface="Arial Black"/>
              </a:rPr>
              <a:t>x</a:t>
            </a:r>
          </a:p>
        </p:txBody>
      </p:sp>
      <p:sp>
        <p:nvSpPr>
          <p:cNvPr id="16392" name="WordArt 66"/>
          <p:cNvSpPr>
            <a:spLocks noChangeArrowheads="1" noChangeShapeType="1" noTextEdit="1"/>
          </p:cNvSpPr>
          <p:nvPr/>
        </p:nvSpPr>
        <p:spPr bwMode="auto">
          <a:xfrm>
            <a:off x="5562600" y="2286000"/>
            <a:ext cx="304800" cy="457200"/>
          </a:xfrm>
          <a:prstGeom prst="rect">
            <a:avLst/>
          </a:prstGeom>
        </p:spPr>
        <p:txBody>
          <a:bodyPr wrap="none" fromWordArt="1">
            <a:prstTxWarp prst="textPlain">
              <a:avLst>
                <a:gd name="adj" fmla="val 50000"/>
              </a:avLst>
            </a:prstTxWarp>
          </a:bodyPr>
          <a:lstStyle/>
          <a:p>
            <a:pPr algn="ctr"/>
            <a:r>
              <a:rPr lang="en-US" sz="3600" i="1" kern="10" dirty="0">
                <a:ln w="9525">
                  <a:solidFill>
                    <a:srgbClr val="000000"/>
                  </a:solidFill>
                  <a:round/>
                  <a:headEnd/>
                  <a:tailEnd/>
                </a:ln>
                <a:solidFill>
                  <a:schemeClr val="bg1"/>
                </a:solidFill>
                <a:effectLst>
                  <a:outerShdw dist="35921" dir="2700000" algn="ctr" rotWithShape="0">
                    <a:srgbClr val="808080"/>
                  </a:outerShdw>
                </a:effectLst>
                <a:latin typeface="Arial Black"/>
              </a:rPr>
              <a:t>x</a:t>
            </a:r>
          </a:p>
        </p:txBody>
      </p:sp>
      <p:sp>
        <p:nvSpPr>
          <p:cNvPr id="16393" name="AutoShape 67"/>
          <p:cNvSpPr>
            <a:spLocks noChangeArrowheads="1"/>
          </p:cNvSpPr>
          <p:nvPr/>
        </p:nvSpPr>
        <p:spPr bwMode="auto">
          <a:xfrm>
            <a:off x="3429000" y="2895600"/>
            <a:ext cx="381000" cy="2590800"/>
          </a:xfrm>
          <a:prstGeom prst="downArrow">
            <a:avLst>
              <a:gd name="adj1" fmla="val 50000"/>
              <a:gd name="adj2" fmla="val 170000"/>
            </a:avLst>
          </a:prstGeom>
          <a:solidFill>
            <a:schemeClr val="accent1"/>
          </a:solidFill>
          <a:ln w="9525">
            <a:solidFill>
              <a:schemeClr val="tx1"/>
            </a:solidFill>
            <a:miter lim="800000"/>
            <a:headEnd/>
            <a:tailEnd/>
          </a:ln>
        </p:spPr>
        <p:txBody>
          <a:bodyPr wrap="none" anchor="ctr"/>
          <a:lstStyle/>
          <a:p>
            <a:endParaRPr lang="en-US" dirty="0">
              <a:solidFill>
                <a:schemeClr val="bg1"/>
              </a:solidFill>
            </a:endParaRPr>
          </a:p>
        </p:txBody>
      </p:sp>
      <p:sp>
        <p:nvSpPr>
          <p:cNvPr id="16394" name="AutoShape 68"/>
          <p:cNvSpPr>
            <a:spLocks noChangeArrowheads="1"/>
          </p:cNvSpPr>
          <p:nvPr/>
        </p:nvSpPr>
        <p:spPr bwMode="auto">
          <a:xfrm>
            <a:off x="5486400" y="2895600"/>
            <a:ext cx="381000" cy="2514600"/>
          </a:xfrm>
          <a:prstGeom prst="downArrow">
            <a:avLst>
              <a:gd name="adj1" fmla="val 50000"/>
              <a:gd name="adj2" fmla="val 165000"/>
            </a:avLst>
          </a:prstGeom>
          <a:solidFill>
            <a:schemeClr val="accent1"/>
          </a:solidFill>
          <a:ln w="9525">
            <a:solidFill>
              <a:schemeClr val="tx1"/>
            </a:solidFill>
            <a:miter lim="800000"/>
            <a:headEnd/>
            <a:tailEnd/>
          </a:ln>
        </p:spPr>
        <p:txBody>
          <a:bodyPr wrap="none" anchor="ctr"/>
          <a:lstStyle/>
          <a:p>
            <a:endParaRPr lang="en-US" dirty="0">
              <a:solidFill>
                <a:schemeClr val="bg1"/>
              </a:solidFill>
            </a:endParaRPr>
          </a:p>
        </p:txBody>
      </p:sp>
      <p:sp>
        <p:nvSpPr>
          <p:cNvPr id="16395" name="Text Box 69"/>
          <p:cNvSpPr txBox="1">
            <a:spLocks noChangeArrowheads="1"/>
          </p:cNvSpPr>
          <p:nvPr/>
        </p:nvSpPr>
        <p:spPr bwMode="auto">
          <a:xfrm>
            <a:off x="1066800" y="2057400"/>
            <a:ext cx="1447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50000"/>
              </a:spcBef>
            </a:pPr>
            <a:r>
              <a:rPr lang="en-US" sz="2000" b="1" dirty="0" smtClean="0">
                <a:solidFill>
                  <a:schemeClr val="bg1"/>
                </a:solidFill>
                <a:latin typeface="Arial" pitchFamily="34" charset="0"/>
                <a:cs typeface="Arial" pitchFamily="34" charset="0"/>
              </a:rPr>
              <a:t>Liquid valve</a:t>
            </a:r>
            <a:endParaRPr lang="en-US" dirty="0">
              <a:solidFill>
                <a:schemeClr val="bg1"/>
              </a:solidFill>
              <a:latin typeface="Arial" pitchFamily="34" charset="0"/>
              <a:cs typeface="Arial" pitchFamily="34" charset="0"/>
            </a:endParaRPr>
          </a:p>
        </p:txBody>
      </p:sp>
      <p:sp>
        <p:nvSpPr>
          <p:cNvPr id="16396" name="Line 70"/>
          <p:cNvSpPr>
            <a:spLocks noChangeShapeType="1"/>
          </p:cNvSpPr>
          <p:nvPr/>
        </p:nvSpPr>
        <p:spPr bwMode="auto">
          <a:xfrm>
            <a:off x="2286000" y="2438400"/>
            <a:ext cx="1143000" cy="762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schemeClr val="bg1"/>
              </a:solidFill>
            </a:endParaRPr>
          </a:p>
        </p:txBody>
      </p:sp>
      <p:sp>
        <p:nvSpPr>
          <p:cNvPr id="16397" name="Text Box 71"/>
          <p:cNvSpPr txBox="1">
            <a:spLocks noChangeArrowheads="1"/>
          </p:cNvSpPr>
          <p:nvPr/>
        </p:nvSpPr>
        <p:spPr bwMode="auto">
          <a:xfrm>
            <a:off x="6858000" y="2133600"/>
            <a:ext cx="1752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50000"/>
              </a:spcBef>
            </a:pPr>
            <a:r>
              <a:rPr lang="en-US" sz="2000" b="1" dirty="0" smtClean="0">
                <a:solidFill>
                  <a:schemeClr val="bg1"/>
                </a:solidFill>
                <a:latin typeface="Arial" pitchFamily="34" charset="0"/>
                <a:cs typeface="Arial" pitchFamily="34" charset="0"/>
              </a:rPr>
              <a:t>Liquid </a:t>
            </a:r>
            <a:r>
              <a:rPr lang="en-US" sz="2000" b="1" dirty="0" smtClean="0">
                <a:solidFill>
                  <a:schemeClr val="bg1"/>
                </a:solidFill>
                <a:latin typeface="Arial" pitchFamily="34" charset="0"/>
                <a:cs typeface="Arial" pitchFamily="34" charset="0"/>
              </a:rPr>
              <a:t>valve</a:t>
            </a:r>
            <a:endParaRPr lang="en-US" dirty="0">
              <a:solidFill>
                <a:schemeClr val="bg1"/>
              </a:solidFill>
              <a:latin typeface="Arial" pitchFamily="34" charset="0"/>
              <a:cs typeface="Arial" pitchFamily="34" charset="0"/>
            </a:endParaRPr>
          </a:p>
        </p:txBody>
      </p:sp>
      <p:sp>
        <p:nvSpPr>
          <p:cNvPr id="16398" name="Line 72"/>
          <p:cNvSpPr>
            <a:spLocks noChangeShapeType="1"/>
          </p:cNvSpPr>
          <p:nvPr/>
        </p:nvSpPr>
        <p:spPr bwMode="auto">
          <a:xfrm flipH="1">
            <a:off x="5867400" y="2438400"/>
            <a:ext cx="990600" cy="762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schemeClr val="bg1"/>
              </a:solidFill>
            </a:endParaRPr>
          </a:p>
        </p:txBody>
      </p:sp>
      <p:sp>
        <p:nvSpPr>
          <p:cNvPr id="16399" name="Text Box 73"/>
          <p:cNvSpPr txBox="1">
            <a:spLocks noChangeArrowheads="1"/>
          </p:cNvSpPr>
          <p:nvPr/>
        </p:nvSpPr>
        <p:spPr bwMode="auto">
          <a:xfrm>
            <a:off x="4191000" y="3200400"/>
            <a:ext cx="106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50000"/>
              </a:spcBef>
            </a:pPr>
            <a:r>
              <a:rPr lang="en-US" sz="1600" b="1" dirty="0" smtClean="0">
                <a:solidFill>
                  <a:schemeClr val="bg1"/>
                </a:solidFill>
                <a:latin typeface="Arial" pitchFamily="34" charset="0"/>
                <a:cs typeface="Arial" pitchFamily="34" charset="0"/>
              </a:rPr>
              <a:t>Excess flow</a:t>
            </a:r>
            <a:endParaRPr lang="en-US" b="1" dirty="0">
              <a:solidFill>
                <a:schemeClr val="bg1"/>
              </a:solidFill>
              <a:latin typeface="Arial" pitchFamily="34" charset="0"/>
              <a:cs typeface="Arial" pitchFamily="34" charset="0"/>
            </a:endParaRPr>
          </a:p>
        </p:txBody>
      </p:sp>
      <p:sp>
        <p:nvSpPr>
          <p:cNvPr id="16400" name="Line 74"/>
          <p:cNvSpPr>
            <a:spLocks noChangeShapeType="1"/>
          </p:cNvSpPr>
          <p:nvPr/>
        </p:nvSpPr>
        <p:spPr bwMode="auto">
          <a:xfrm flipH="1" flipV="1">
            <a:off x="3733800" y="2971800"/>
            <a:ext cx="533400" cy="3810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schemeClr val="bg1"/>
              </a:solidFill>
            </a:endParaRPr>
          </a:p>
        </p:txBody>
      </p:sp>
      <p:sp>
        <p:nvSpPr>
          <p:cNvPr id="16401" name="Line 75"/>
          <p:cNvSpPr>
            <a:spLocks noChangeShapeType="1"/>
          </p:cNvSpPr>
          <p:nvPr/>
        </p:nvSpPr>
        <p:spPr bwMode="auto">
          <a:xfrm flipV="1">
            <a:off x="5105400" y="2971800"/>
            <a:ext cx="457200" cy="3048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schemeClr val="bg1"/>
              </a:solidFill>
            </a:endParaRPr>
          </a:p>
        </p:txBody>
      </p:sp>
      <p:sp>
        <p:nvSpPr>
          <p:cNvPr id="16402" name="Text Box 76"/>
          <p:cNvSpPr txBox="1">
            <a:spLocks noChangeArrowheads="1"/>
          </p:cNvSpPr>
          <p:nvPr/>
        </p:nvSpPr>
        <p:spPr bwMode="auto">
          <a:xfrm>
            <a:off x="4267200" y="2362200"/>
            <a:ext cx="106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spcBef>
                <a:spcPct val="50000"/>
              </a:spcBef>
            </a:pPr>
            <a:r>
              <a:rPr lang="en-US" sz="1400" b="1" dirty="0" smtClean="0">
                <a:solidFill>
                  <a:schemeClr val="bg1"/>
                </a:solidFill>
                <a:latin typeface="Arial" pitchFamily="34" charset="0"/>
                <a:cs typeface="Arial" pitchFamily="34" charset="0"/>
              </a:rPr>
              <a:t>Manway Plate</a:t>
            </a:r>
            <a:endParaRPr lang="en-US" sz="1400" b="1" dirty="0">
              <a:solidFill>
                <a:schemeClr val="bg1"/>
              </a:solidFill>
              <a:latin typeface="Arial" pitchFamily="34" charset="0"/>
              <a:cs typeface="Arial" pitchFamily="34" charset="0"/>
            </a:endParaRPr>
          </a:p>
        </p:txBody>
      </p:sp>
      <p:sp>
        <p:nvSpPr>
          <p:cNvPr id="16403" name="Text Box 77"/>
          <p:cNvSpPr txBox="1">
            <a:spLocks noChangeArrowheads="1"/>
          </p:cNvSpPr>
          <p:nvPr/>
        </p:nvSpPr>
        <p:spPr bwMode="auto">
          <a:xfrm>
            <a:off x="692150" y="4645572"/>
            <a:ext cx="1905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50000"/>
              </a:spcBef>
            </a:pPr>
            <a:r>
              <a:rPr lang="en-US" sz="2000" b="1" dirty="0" smtClean="0">
                <a:solidFill>
                  <a:schemeClr val="bg1"/>
                </a:solidFill>
                <a:latin typeface="Arial" pitchFamily="34" charset="0"/>
                <a:cs typeface="Arial" pitchFamily="34" charset="0"/>
              </a:rPr>
              <a:t>Eduction legs</a:t>
            </a:r>
            <a:endParaRPr lang="en-US" dirty="0">
              <a:solidFill>
                <a:schemeClr val="bg1"/>
              </a:solidFill>
              <a:latin typeface="Arial" pitchFamily="34" charset="0"/>
              <a:cs typeface="Arial" pitchFamily="34" charset="0"/>
            </a:endParaRPr>
          </a:p>
        </p:txBody>
      </p:sp>
      <p:sp>
        <p:nvSpPr>
          <p:cNvPr id="16404" name="Line 78"/>
          <p:cNvSpPr>
            <a:spLocks noChangeShapeType="1"/>
          </p:cNvSpPr>
          <p:nvPr/>
        </p:nvSpPr>
        <p:spPr bwMode="auto">
          <a:xfrm flipV="1">
            <a:off x="2590800" y="4267200"/>
            <a:ext cx="3048000" cy="6096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schemeClr val="bg1"/>
              </a:solidFill>
            </a:endParaRPr>
          </a:p>
        </p:txBody>
      </p:sp>
      <p:sp>
        <p:nvSpPr>
          <p:cNvPr id="16405" name="Line 79"/>
          <p:cNvSpPr>
            <a:spLocks noChangeShapeType="1"/>
          </p:cNvSpPr>
          <p:nvPr/>
        </p:nvSpPr>
        <p:spPr bwMode="auto">
          <a:xfrm flipV="1">
            <a:off x="2590800" y="4267200"/>
            <a:ext cx="1066800" cy="6096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schemeClr val="bg1"/>
              </a:solidFill>
            </a:endParaRPr>
          </a:p>
        </p:txBody>
      </p:sp>
      <p:sp>
        <p:nvSpPr>
          <p:cNvPr id="16406" name="Rectangle 27"/>
          <p:cNvSpPr>
            <a:spLocks noGrp="1" noChangeArrowheads="1"/>
          </p:cNvSpPr>
          <p:nvPr>
            <p:ph type="title"/>
          </p:nvPr>
        </p:nvSpPr>
        <p:spPr/>
        <p:txBody>
          <a:bodyPr/>
          <a:lstStyle/>
          <a:p>
            <a:pPr eaLnBrk="1" hangingPunct="1"/>
            <a:r>
              <a:rPr lang="en-US" dirty="0" smtClean="0"/>
              <a:t>Excess Flow and Eduction Pipes</a:t>
            </a:r>
          </a:p>
        </p:txBody>
      </p:sp>
    </p:spTree>
    <p:extLst>
      <p:ext uri="{BB962C8B-B14F-4D97-AF65-F5344CB8AC3E}">
        <p14:creationId xmlns:p14="http://schemas.microsoft.com/office/powerpoint/2010/main" val="19224837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Valve Arrangement</a:t>
            </a:r>
            <a:r>
              <a:rPr lang="en-US" dirty="0" smtClean="0"/>
              <a:t>: </a:t>
            </a:r>
            <a:r>
              <a:rPr lang="en-US" dirty="0" smtClean="0"/>
              <a:t>Dual Valve System</a:t>
            </a:r>
            <a:endParaRPr lang="en-US" dirty="0"/>
          </a:p>
        </p:txBody>
      </p:sp>
      <p:pic>
        <p:nvPicPr>
          <p:cNvPr id="3" name="Picture 2" descr="Top View on Pressure Plat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436" y="1523999"/>
            <a:ext cx="6831564" cy="454321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1" y="1608083"/>
            <a:ext cx="1169436"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400" b="1" dirty="0" smtClean="0">
                <a:solidFill>
                  <a:schemeClr val="bg1"/>
                </a:solidFill>
              </a:rPr>
              <a:t>Safety</a:t>
            </a:r>
            <a:r>
              <a:rPr lang="en-US" sz="2400" b="1" dirty="0">
                <a:solidFill>
                  <a:schemeClr val="bg1"/>
                </a:solidFill>
              </a:rPr>
              <a:t/>
            </a:r>
            <a:br>
              <a:rPr lang="en-US" sz="2400" b="1" dirty="0">
                <a:solidFill>
                  <a:schemeClr val="bg1"/>
                </a:solidFill>
              </a:rPr>
            </a:br>
            <a:r>
              <a:rPr lang="en-US" sz="2400" b="1" dirty="0" smtClean="0">
                <a:solidFill>
                  <a:schemeClr val="bg1"/>
                </a:solidFill>
              </a:rPr>
              <a:t>valve</a:t>
            </a:r>
            <a:endParaRPr lang="en-US" sz="2400" b="1" dirty="0">
              <a:solidFill>
                <a:schemeClr val="bg1"/>
              </a:solidFill>
            </a:endParaRPr>
          </a:p>
        </p:txBody>
      </p:sp>
      <p:sp>
        <p:nvSpPr>
          <p:cNvPr id="7" name="Rectangle 4"/>
          <p:cNvSpPr>
            <a:spLocks noChangeArrowheads="1"/>
          </p:cNvSpPr>
          <p:nvPr/>
        </p:nvSpPr>
        <p:spPr bwMode="auto">
          <a:xfrm>
            <a:off x="1" y="4114800"/>
            <a:ext cx="1169436"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400" b="1" dirty="0">
                <a:solidFill>
                  <a:schemeClr val="bg1"/>
                </a:solidFill>
              </a:rPr>
              <a:t>Liquid</a:t>
            </a:r>
            <a:br>
              <a:rPr lang="en-US" sz="2400" b="1" dirty="0">
                <a:solidFill>
                  <a:schemeClr val="bg1"/>
                </a:solidFill>
              </a:rPr>
            </a:br>
            <a:r>
              <a:rPr lang="en-US" sz="2400" b="1" dirty="0" smtClean="0">
                <a:solidFill>
                  <a:schemeClr val="bg1"/>
                </a:solidFill>
              </a:rPr>
              <a:t>valves</a:t>
            </a:r>
            <a:endParaRPr lang="en-US" sz="2400" b="1" dirty="0">
              <a:solidFill>
                <a:schemeClr val="bg1"/>
              </a:solidFill>
            </a:endParaRPr>
          </a:p>
        </p:txBody>
      </p:sp>
      <p:sp>
        <p:nvSpPr>
          <p:cNvPr id="8" name="Rectangle 4"/>
          <p:cNvSpPr>
            <a:spLocks noChangeArrowheads="1"/>
          </p:cNvSpPr>
          <p:nvPr/>
        </p:nvSpPr>
        <p:spPr bwMode="auto">
          <a:xfrm>
            <a:off x="8001000" y="2667000"/>
            <a:ext cx="1143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400" b="1" dirty="0">
                <a:solidFill>
                  <a:schemeClr val="bg1"/>
                </a:solidFill>
              </a:rPr>
              <a:t>Vapor</a:t>
            </a:r>
            <a:br>
              <a:rPr lang="en-US" sz="2400" b="1" dirty="0">
                <a:solidFill>
                  <a:schemeClr val="bg1"/>
                </a:solidFill>
              </a:rPr>
            </a:br>
            <a:r>
              <a:rPr lang="en-US" sz="2400" b="1" dirty="0" smtClean="0">
                <a:solidFill>
                  <a:schemeClr val="bg1"/>
                </a:solidFill>
              </a:rPr>
              <a:t>valve</a:t>
            </a:r>
            <a:endParaRPr lang="en-US" sz="2400" b="1" dirty="0">
              <a:solidFill>
                <a:schemeClr val="bg1"/>
              </a:solidFill>
            </a:endParaRPr>
          </a:p>
        </p:txBody>
      </p:sp>
      <p:cxnSp>
        <p:nvCxnSpPr>
          <p:cNvPr id="10" name="Straight Arrow Connector 9"/>
          <p:cNvCxnSpPr/>
          <p:nvPr/>
        </p:nvCxnSpPr>
        <p:spPr>
          <a:xfrm>
            <a:off x="838200" y="2446283"/>
            <a:ext cx="1828800" cy="525517"/>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3"/>
          </p:cNvCxnSpPr>
          <p:nvPr/>
        </p:nvCxnSpPr>
        <p:spPr>
          <a:xfrm flipV="1">
            <a:off x="1169437" y="2971800"/>
            <a:ext cx="3097763" cy="15621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 idx="3"/>
          </p:cNvCxnSpPr>
          <p:nvPr/>
        </p:nvCxnSpPr>
        <p:spPr>
          <a:xfrm>
            <a:off x="1169437" y="4533900"/>
            <a:ext cx="2107163" cy="4191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8" name="Line 9"/>
          <p:cNvSpPr>
            <a:spLocks noChangeShapeType="1"/>
          </p:cNvSpPr>
          <p:nvPr/>
        </p:nvSpPr>
        <p:spPr bwMode="auto">
          <a:xfrm flipH="1">
            <a:off x="5791199" y="3124199"/>
            <a:ext cx="2362201" cy="990599"/>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22304329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1980" y="1489283"/>
            <a:ext cx="5426335" cy="4271169"/>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Valve Arrangement – Dual Valve System</a:t>
            </a:r>
            <a:endParaRPr lang="en-US" dirty="0"/>
          </a:p>
        </p:txBody>
      </p:sp>
      <p:sp>
        <p:nvSpPr>
          <p:cNvPr id="36869" name="Line 43"/>
          <p:cNvSpPr>
            <a:spLocks noChangeShapeType="1"/>
          </p:cNvSpPr>
          <p:nvPr/>
        </p:nvSpPr>
        <p:spPr bwMode="auto">
          <a:xfrm flipH="1">
            <a:off x="6060856" y="2784683"/>
            <a:ext cx="1529781" cy="952500"/>
          </a:xfrm>
          <a:prstGeom prst="line">
            <a:avLst/>
          </a:prstGeom>
          <a:noFill/>
          <a:ln w="508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dirty="0">
              <a:solidFill>
                <a:schemeClr val="bg1"/>
              </a:solidFill>
              <a:cs typeface="Arial" pitchFamily="34" charset="0"/>
            </a:endParaRPr>
          </a:p>
        </p:txBody>
      </p:sp>
      <p:sp>
        <p:nvSpPr>
          <p:cNvPr id="36870" name="Line 39"/>
          <p:cNvSpPr>
            <a:spLocks noChangeShapeType="1"/>
          </p:cNvSpPr>
          <p:nvPr/>
        </p:nvSpPr>
        <p:spPr bwMode="auto">
          <a:xfrm flipV="1">
            <a:off x="2022256" y="3439527"/>
            <a:ext cx="1716339" cy="107156"/>
          </a:xfrm>
          <a:prstGeom prst="line">
            <a:avLst/>
          </a:prstGeom>
          <a:noFill/>
          <a:ln w="508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dirty="0">
              <a:solidFill>
                <a:schemeClr val="bg1"/>
              </a:solidFill>
              <a:cs typeface="Arial" pitchFamily="34" charset="0"/>
            </a:endParaRPr>
          </a:p>
        </p:txBody>
      </p:sp>
      <p:sp>
        <p:nvSpPr>
          <p:cNvPr id="36871" name="Line 45"/>
          <p:cNvSpPr>
            <a:spLocks noChangeShapeType="1"/>
          </p:cNvSpPr>
          <p:nvPr/>
        </p:nvSpPr>
        <p:spPr bwMode="auto">
          <a:xfrm>
            <a:off x="1488856" y="2556083"/>
            <a:ext cx="2835691" cy="228600"/>
          </a:xfrm>
          <a:prstGeom prst="line">
            <a:avLst/>
          </a:prstGeom>
          <a:noFill/>
          <a:ln w="508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dirty="0">
              <a:solidFill>
                <a:schemeClr val="bg1"/>
              </a:solidFill>
              <a:cs typeface="Arial" pitchFamily="34" charset="0"/>
            </a:endParaRPr>
          </a:p>
        </p:txBody>
      </p:sp>
      <p:sp>
        <p:nvSpPr>
          <p:cNvPr id="36875" name="Text Box 46"/>
          <p:cNvSpPr txBox="1">
            <a:spLocks noChangeArrowheads="1"/>
          </p:cNvSpPr>
          <p:nvPr/>
        </p:nvSpPr>
        <p:spPr bwMode="auto">
          <a:xfrm>
            <a:off x="609600" y="2110770"/>
            <a:ext cx="283569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1800" b="1" dirty="0">
                <a:solidFill>
                  <a:schemeClr val="bg1"/>
                </a:solidFill>
                <a:latin typeface="Arial" pitchFamily="34" charset="0"/>
                <a:cs typeface="Arial" pitchFamily="34" charset="0"/>
              </a:rPr>
              <a:t>Liquid </a:t>
            </a:r>
            <a:r>
              <a:rPr lang="en-US" sz="1800" b="1" dirty="0" smtClean="0">
                <a:solidFill>
                  <a:schemeClr val="bg1"/>
                </a:solidFill>
                <a:latin typeface="Arial" pitchFamily="34" charset="0"/>
                <a:cs typeface="Arial" pitchFamily="34" charset="0"/>
              </a:rPr>
              <a:t>valve</a:t>
            </a:r>
            <a:endParaRPr lang="en-US" sz="1800" b="1" dirty="0">
              <a:solidFill>
                <a:schemeClr val="bg1"/>
              </a:solidFill>
              <a:latin typeface="Arial" pitchFamily="34" charset="0"/>
              <a:cs typeface="Arial" pitchFamily="34" charset="0"/>
            </a:endParaRPr>
          </a:p>
          <a:p>
            <a:pPr>
              <a:spcBef>
                <a:spcPct val="50000"/>
              </a:spcBef>
            </a:pPr>
            <a:r>
              <a:rPr lang="en-US" sz="1800" b="1" dirty="0" smtClean="0">
                <a:solidFill>
                  <a:schemeClr val="bg1"/>
                </a:solidFill>
                <a:latin typeface="Arial" pitchFamily="34" charset="0"/>
                <a:cs typeface="Arial" pitchFamily="34" charset="0"/>
              </a:rPr>
              <a:t>outlet</a:t>
            </a:r>
            <a:endParaRPr lang="en-US" sz="1800" b="1" dirty="0">
              <a:solidFill>
                <a:schemeClr val="bg1"/>
              </a:solidFill>
              <a:latin typeface="Arial" pitchFamily="34" charset="0"/>
              <a:cs typeface="Arial" pitchFamily="34" charset="0"/>
            </a:endParaRPr>
          </a:p>
        </p:txBody>
      </p:sp>
      <p:sp>
        <p:nvSpPr>
          <p:cNvPr id="36876" name="Text Box 40"/>
          <p:cNvSpPr txBox="1">
            <a:spLocks noChangeArrowheads="1"/>
          </p:cNvSpPr>
          <p:nvPr/>
        </p:nvSpPr>
        <p:spPr bwMode="auto">
          <a:xfrm>
            <a:off x="609600" y="3288268"/>
            <a:ext cx="23133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1800" b="1" dirty="0">
                <a:solidFill>
                  <a:schemeClr val="bg1"/>
                </a:solidFill>
                <a:latin typeface="Arial" pitchFamily="34" charset="0"/>
                <a:cs typeface="Arial" pitchFamily="34" charset="0"/>
              </a:rPr>
              <a:t>Relief </a:t>
            </a:r>
            <a:r>
              <a:rPr lang="en-US" sz="1800" b="1" dirty="0" smtClean="0">
                <a:solidFill>
                  <a:schemeClr val="bg1"/>
                </a:solidFill>
                <a:latin typeface="Arial" pitchFamily="34" charset="0"/>
                <a:cs typeface="Arial" pitchFamily="34" charset="0"/>
              </a:rPr>
              <a:t>valve</a:t>
            </a:r>
            <a:endParaRPr lang="en-US" sz="1800" b="1" dirty="0">
              <a:solidFill>
                <a:schemeClr val="bg1"/>
              </a:solidFill>
              <a:latin typeface="Arial" pitchFamily="34" charset="0"/>
              <a:cs typeface="Arial" pitchFamily="34" charset="0"/>
            </a:endParaRPr>
          </a:p>
        </p:txBody>
      </p:sp>
      <p:sp>
        <p:nvSpPr>
          <p:cNvPr id="36877" name="Text Box 44"/>
          <p:cNvSpPr txBox="1">
            <a:spLocks noChangeArrowheads="1"/>
          </p:cNvSpPr>
          <p:nvPr/>
        </p:nvSpPr>
        <p:spPr bwMode="auto">
          <a:xfrm>
            <a:off x="7651531" y="2453690"/>
            <a:ext cx="149246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1800" b="1" dirty="0">
                <a:solidFill>
                  <a:schemeClr val="bg1"/>
                </a:solidFill>
                <a:latin typeface="Arial" pitchFamily="34" charset="0"/>
                <a:cs typeface="Arial" pitchFamily="34" charset="0"/>
              </a:rPr>
              <a:t>Vapor </a:t>
            </a:r>
            <a:r>
              <a:rPr lang="en-US" sz="1800" b="1" dirty="0" smtClean="0">
                <a:solidFill>
                  <a:schemeClr val="bg1"/>
                </a:solidFill>
                <a:latin typeface="Arial" pitchFamily="34" charset="0"/>
                <a:cs typeface="Arial" pitchFamily="34" charset="0"/>
              </a:rPr>
              <a:t>valve</a:t>
            </a:r>
            <a:endParaRPr lang="en-US" sz="1800" b="1" dirty="0">
              <a:solidFill>
                <a:schemeClr val="bg1"/>
              </a:solidFill>
              <a:latin typeface="Arial" pitchFamily="34" charset="0"/>
              <a:cs typeface="Arial" pitchFamily="34" charset="0"/>
            </a:endParaRPr>
          </a:p>
          <a:p>
            <a:pPr>
              <a:spcBef>
                <a:spcPct val="50000"/>
              </a:spcBef>
            </a:pPr>
            <a:r>
              <a:rPr lang="en-US" sz="1800" b="1" dirty="0" smtClean="0">
                <a:solidFill>
                  <a:schemeClr val="bg1"/>
                </a:solidFill>
                <a:latin typeface="Arial" pitchFamily="34" charset="0"/>
                <a:cs typeface="Arial" pitchFamily="34" charset="0"/>
              </a:rPr>
              <a:t>outlet</a:t>
            </a:r>
            <a:endParaRPr lang="en-US" sz="1800" b="1" dirty="0">
              <a:solidFill>
                <a:schemeClr val="bg1"/>
              </a:solidFill>
              <a:latin typeface="Arial" pitchFamily="34" charset="0"/>
              <a:cs typeface="Arial" pitchFamily="34" charset="0"/>
            </a:endParaRPr>
          </a:p>
        </p:txBody>
      </p:sp>
      <p:sp>
        <p:nvSpPr>
          <p:cNvPr id="36878" name="Line 41"/>
          <p:cNvSpPr>
            <a:spLocks noChangeShapeType="1"/>
          </p:cNvSpPr>
          <p:nvPr/>
        </p:nvSpPr>
        <p:spPr bwMode="auto">
          <a:xfrm flipV="1">
            <a:off x="3698656" y="4842083"/>
            <a:ext cx="1492469" cy="1066800"/>
          </a:xfrm>
          <a:prstGeom prst="line">
            <a:avLst/>
          </a:prstGeom>
          <a:noFill/>
          <a:ln w="508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dirty="0">
              <a:solidFill>
                <a:schemeClr val="bg1"/>
              </a:solidFill>
              <a:cs typeface="Arial" pitchFamily="34" charset="0"/>
            </a:endParaRPr>
          </a:p>
        </p:txBody>
      </p:sp>
      <p:sp>
        <p:nvSpPr>
          <p:cNvPr id="36879" name="Text Box 42"/>
          <p:cNvSpPr txBox="1">
            <a:spLocks noChangeArrowheads="1"/>
          </p:cNvSpPr>
          <p:nvPr/>
        </p:nvSpPr>
        <p:spPr bwMode="auto">
          <a:xfrm>
            <a:off x="955456" y="5798552"/>
            <a:ext cx="4029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1800" b="1" dirty="0">
                <a:solidFill>
                  <a:schemeClr val="bg1"/>
                </a:solidFill>
                <a:latin typeface="Arial" pitchFamily="34" charset="0"/>
                <a:cs typeface="Arial" pitchFamily="34" charset="0"/>
              </a:rPr>
              <a:t>Spring </a:t>
            </a:r>
            <a:r>
              <a:rPr lang="en-US" sz="1800" b="1" dirty="0" smtClean="0">
                <a:solidFill>
                  <a:schemeClr val="bg1"/>
                </a:solidFill>
                <a:latin typeface="Arial" pitchFamily="34" charset="0"/>
                <a:cs typeface="Arial" pitchFamily="34" charset="0"/>
              </a:rPr>
              <a:t>loaded check valve</a:t>
            </a:r>
            <a:endParaRPr lang="en-US" sz="18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71375319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Photos-horizontal_00003"/>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tretch>
            <a:fillRect/>
          </a:stretch>
        </p:blipFill>
        <p:spPr bwMode="auto">
          <a:xfrm>
            <a:off x="1574800" y="1524000"/>
            <a:ext cx="5994400" cy="4495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smtClean="0"/>
              <a:t>Unloading Chlorine Tank Cars</a:t>
            </a:r>
            <a:endParaRPr lang="en-US" dirty="0"/>
          </a:p>
        </p:txBody>
      </p:sp>
    </p:spTree>
    <p:extLst>
      <p:ext uri="{BB962C8B-B14F-4D97-AF65-F5344CB8AC3E}">
        <p14:creationId xmlns:p14="http://schemas.microsoft.com/office/powerpoint/2010/main" val="8282616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r>
              <a:rPr lang="en-US" dirty="0" smtClean="0"/>
              <a:t>Review Chlorine Railcar</a:t>
            </a:r>
          </a:p>
          <a:p>
            <a:pPr lvl="1"/>
            <a:r>
              <a:rPr lang="en-US" dirty="0" smtClean="0"/>
              <a:t>Construction</a:t>
            </a:r>
          </a:p>
          <a:p>
            <a:pPr lvl="1"/>
            <a:r>
              <a:rPr lang="en-US" dirty="0" smtClean="0"/>
              <a:t>Markings &amp; stencils</a:t>
            </a:r>
          </a:p>
          <a:p>
            <a:pPr lvl="1"/>
            <a:r>
              <a:rPr lang="en-US" dirty="0" smtClean="0"/>
              <a:t>Valve arrangements (overview)</a:t>
            </a:r>
          </a:p>
          <a:p>
            <a:pPr marL="457200" lvl="1" indent="0">
              <a:buNone/>
            </a:pPr>
            <a:endParaRPr lang="en-US" sz="800" dirty="0" smtClean="0"/>
          </a:p>
          <a:p>
            <a:r>
              <a:rPr lang="en-US" dirty="0" smtClean="0"/>
              <a:t>Rail Safety</a:t>
            </a:r>
          </a:p>
          <a:p>
            <a:pPr lvl="1"/>
            <a:r>
              <a:rPr lang="en-US" dirty="0" smtClean="0"/>
              <a:t>General response </a:t>
            </a:r>
            <a:r>
              <a:rPr lang="en-US" dirty="0"/>
              <a:t>c</a:t>
            </a:r>
            <a:r>
              <a:rPr lang="en-US" dirty="0" smtClean="0"/>
              <a:t>onsiderations</a:t>
            </a:r>
          </a:p>
          <a:p>
            <a:pPr lvl="1"/>
            <a:r>
              <a:rPr lang="en-US" dirty="0" smtClean="0"/>
              <a:t>Communications</a:t>
            </a:r>
          </a:p>
          <a:p>
            <a:pPr lvl="1"/>
            <a:r>
              <a:rPr lang="en-US" dirty="0" smtClean="0"/>
              <a:t>Railroad HazMat</a:t>
            </a:r>
          </a:p>
          <a:p>
            <a:pPr lvl="1"/>
            <a:r>
              <a:rPr lang="en-US" dirty="0" smtClean="0"/>
              <a:t>Railroad hazards</a:t>
            </a:r>
          </a:p>
          <a:p>
            <a:pPr lvl="1"/>
            <a:r>
              <a:rPr lang="en-US" dirty="0" smtClean="0"/>
              <a:t>Incident command </a:t>
            </a:r>
            <a:r>
              <a:rPr lang="en-US" dirty="0"/>
              <a:t>s</a:t>
            </a:r>
            <a:r>
              <a:rPr lang="en-US" dirty="0" smtClean="0"/>
              <a:t>tructure</a:t>
            </a:r>
          </a:p>
          <a:p>
            <a:pPr lvl="1"/>
            <a:r>
              <a:rPr lang="en-US" dirty="0" smtClean="0"/>
              <a:t>Hazard recognition</a:t>
            </a:r>
          </a:p>
          <a:p>
            <a:pPr lvl="1"/>
            <a:r>
              <a:rPr lang="en-US" dirty="0" smtClean="0"/>
              <a:t>Introduction to </a:t>
            </a:r>
            <a:r>
              <a:rPr lang="en-US" dirty="0" smtClean="0"/>
              <a:t>damage assessment</a:t>
            </a:r>
            <a:endParaRPr lang="en-US" dirty="0"/>
          </a:p>
        </p:txBody>
      </p:sp>
      <p:sp>
        <p:nvSpPr>
          <p:cNvPr id="2" name="Title 1"/>
          <p:cNvSpPr>
            <a:spLocks noGrp="1"/>
          </p:cNvSpPr>
          <p:nvPr>
            <p:ph type="title"/>
          </p:nvPr>
        </p:nvSpPr>
        <p:spPr/>
        <p:txBody>
          <a:bodyPr/>
          <a:lstStyle/>
          <a:p>
            <a:r>
              <a:rPr lang="en-US" dirty="0" smtClean="0"/>
              <a:t>Module Objectives</a:t>
            </a:r>
            <a:endParaRPr lang="en-US" dirty="0"/>
          </a:p>
        </p:txBody>
      </p:sp>
    </p:spTree>
    <p:extLst>
      <p:ext uri="{BB962C8B-B14F-4D97-AF65-F5344CB8AC3E}">
        <p14:creationId xmlns:p14="http://schemas.microsoft.com/office/powerpoint/2010/main" val="28888526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pPr>
              <a:spcAft>
                <a:spcPts val="600"/>
              </a:spcAft>
            </a:pPr>
            <a:r>
              <a:rPr lang="en-US" dirty="0" smtClean="0"/>
              <a:t>DOT specification 105J500W or 105J600W</a:t>
            </a:r>
          </a:p>
          <a:p>
            <a:pPr>
              <a:spcAft>
                <a:spcPts val="600"/>
              </a:spcAft>
            </a:pPr>
            <a:r>
              <a:rPr lang="en-US" dirty="0" smtClean="0"/>
              <a:t>Top outlet only</a:t>
            </a:r>
          </a:p>
          <a:p>
            <a:pPr>
              <a:spcAft>
                <a:spcPts val="600"/>
              </a:spcAft>
            </a:pPr>
            <a:r>
              <a:rPr lang="en-US" dirty="0" smtClean="0"/>
              <a:t>Compressed liquefied gas</a:t>
            </a:r>
          </a:p>
          <a:p>
            <a:pPr>
              <a:spcAft>
                <a:spcPts val="600"/>
              </a:spcAft>
            </a:pPr>
            <a:r>
              <a:rPr lang="en-US" dirty="0" smtClean="0"/>
              <a:t>One-inch liquid and vapor valves</a:t>
            </a:r>
          </a:p>
          <a:p>
            <a:pPr>
              <a:spcAft>
                <a:spcPts val="600"/>
              </a:spcAft>
            </a:pPr>
            <a:r>
              <a:rPr lang="en-US" dirty="0" smtClean="0"/>
              <a:t>Safety relief </a:t>
            </a:r>
            <a:r>
              <a:rPr lang="en-US" dirty="0"/>
              <a:t>v</a:t>
            </a:r>
            <a:r>
              <a:rPr lang="en-US" dirty="0" smtClean="0"/>
              <a:t>alve (</a:t>
            </a:r>
            <a:r>
              <a:rPr lang="en-US" dirty="0" smtClean="0"/>
              <a:t>SRV</a:t>
            </a:r>
            <a:r>
              <a:rPr lang="en-US" dirty="0" smtClean="0"/>
              <a:t>) releases at 375 psig</a:t>
            </a:r>
          </a:p>
        </p:txBody>
      </p:sp>
      <p:sp>
        <p:nvSpPr>
          <p:cNvPr id="3" name="Title 2"/>
          <p:cNvSpPr>
            <a:spLocks noGrp="1"/>
          </p:cNvSpPr>
          <p:nvPr>
            <p:ph type="title"/>
          </p:nvPr>
        </p:nvSpPr>
        <p:spPr/>
        <p:txBody>
          <a:bodyPr/>
          <a:lstStyle/>
          <a:p>
            <a:r>
              <a:rPr lang="en-US" dirty="0" smtClean="0"/>
              <a:t>Summary of Key Points</a:t>
            </a:r>
            <a:endParaRPr lang="en-US" dirty="0"/>
          </a:p>
        </p:txBody>
      </p:sp>
    </p:spTree>
    <p:extLst>
      <p:ext uri="{BB962C8B-B14F-4D97-AF65-F5344CB8AC3E}">
        <p14:creationId xmlns:p14="http://schemas.microsoft.com/office/powerpoint/2010/main" val="3914553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926080"/>
            <a:ext cx="6425242" cy="1493520"/>
          </a:xfrm>
        </p:spPr>
        <p:txBody>
          <a:bodyPr/>
          <a:lstStyle/>
          <a:p>
            <a:r>
              <a:rPr lang="en-US" dirty="0" smtClean="0"/>
              <a:t>Rail Safety</a:t>
            </a:r>
            <a:endParaRPr lang="en-US" dirty="0"/>
          </a:p>
        </p:txBody>
      </p:sp>
    </p:spTree>
    <p:extLst>
      <p:ext uri="{BB962C8B-B14F-4D97-AF65-F5344CB8AC3E}">
        <p14:creationId xmlns:p14="http://schemas.microsoft.com/office/powerpoint/2010/main" val="1331927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Willard NM meet 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0" y="1447800"/>
            <a:ext cx="7658100" cy="23399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051" name="Text Box 2"/>
          <p:cNvSpPr txBox="1">
            <a:spLocks noChangeArrowheads="1"/>
          </p:cNvSpPr>
          <p:nvPr/>
        </p:nvSpPr>
        <p:spPr bwMode="auto">
          <a:xfrm>
            <a:off x="609600" y="762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r>
              <a:rPr lang="en-US" sz="2400" b="1" dirty="0">
                <a:solidFill>
                  <a:schemeClr val="bg1"/>
                </a:solidFill>
                <a:latin typeface="Arial" charset="0"/>
                <a:cs typeface="Arial" charset="0"/>
              </a:rPr>
              <a:t>Transporting Hazardous Materials by Rail</a:t>
            </a:r>
          </a:p>
        </p:txBody>
      </p:sp>
      <p:sp>
        <p:nvSpPr>
          <p:cNvPr id="2052" name="Text Placeholder 3"/>
          <p:cNvSpPr>
            <a:spLocks/>
          </p:cNvSpPr>
          <p:nvPr/>
        </p:nvSpPr>
        <p:spPr bwMode="auto">
          <a:xfrm>
            <a:off x="685800" y="40386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5DBA3E"/>
              </a:buClr>
              <a:buSzPct val="90000"/>
              <a:buFont typeface="Monotype Sorts" pitchFamily="2" charset="2"/>
              <a:buChar char="u"/>
            </a:pPr>
            <a:r>
              <a:rPr lang="en-US" sz="2000" dirty="0">
                <a:solidFill>
                  <a:schemeClr val="bg1"/>
                </a:solidFill>
                <a:latin typeface="Arial" charset="0"/>
              </a:rPr>
              <a:t>Railroads transport over 1.7 million hazardous material shipments in the </a:t>
            </a:r>
            <a:r>
              <a:rPr lang="en-US" sz="2000" dirty="0" smtClean="0">
                <a:solidFill>
                  <a:schemeClr val="bg1"/>
                </a:solidFill>
                <a:latin typeface="Arial" charset="0"/>
              </a:rPr>
              <a:t>U.S. </a:t>
            </a:r>
            <a:r>
              <a:rPr lang="en-US" sz="2000" dirty="0">
                <a:solidFill>
                  <a:schemeClr val="bg1"/>
                </a:solidFill>
                <a:latin typeface="Arial" charset="0"/>
              </a:rPr>
              <a:t>each </a:t>
            </a:r>
            <a:r>
              <a:rPr lang="en-US" sz="2000" dirty="0" smtClean="0">
                <a:solidFill>
                  <a:schemeClr val="bg1"/>
                </a:solidFill>
                <a:latin typeface="Arial" charset="0"/>
              </a:rPr>
              <a:t>year</a:t>
            </a:r>
          </a:p>
          <a:p>
            <a:pPr marL="342900" indent="-342900" eaLnBrk="1" hangingPunct="1">
              <a:spcBef>
                <a:spcPct val="20000"/>
              </a:spcBef>
              <a:buClr>
                <a:srgbClr val="5DBA3E"/>
              </a:buClr>
              <a:buSzPct val="90000"/>
              <a:buFont typeface="Monotype Sorts" pitchFamily="2" charset="2"/>
              <a:buChar char="u"/>
            </a:pPr>
            <a:r>
              <a:rPr lang="en-US" sz="2000" dirty="0" smtClean="0">
                <a:solidFill>
                  <a:schemeClr val="bg1"/>
                </a:solidFill>
                <a:latin typeface="Arial" charset="0"/>
              </a:rPr>
              <a:t>O</a:t>
            </a:r>
            <a:r>
              <a:rPr lang="en-US" sz="1800" dirty="0" smtClean="0">
                <a:solidFill>
                  <a:schemeClr val="bg1"/>
                </a:solidFill>
                <a:latin typeface="Arial" charset="0"/>
              </a:rPr>
              <a:t>ver </a:t>
            </a:r>
            <a:r>
              <a:rPr lang="en-US" sz="1800" dirty="0">
                <a:solidFill>
                  <a:schemeClr val="bg1"/>
                </a:solidFill>
                <a:latin typeface="Arial" charset="0"/>
              </a:rPr>
              <a:t>99.96% arrive without </a:t>
            </a:r>
            <a:r>
              <a:rPr lang="en-US" sz="1800" dirty="0" smtClean="0">
                <a:solidFill>
                  <a:schemeClr val="bg1"/>
                </a:solidFill>
                <a:latin typeface="Arial" charset="0"/>
              </a:rPr>
              <a:t>incident</a:t>
            </a:r>
            <a:endParaRPr lang="en-US" sz="1800" dirty="0">
              <a:solidFill>
                <a:schemeClr val="bg1"/>
              </a:solidFill>
              <a:latin typeface="Arial" charset="0"/>
            </a:endParaRPr>
          </a:p>
        </p:txBody>
      </p:sp>
    </p:spTree>
    <p:extLst>
      <p:ext uri="{BB962C8B-B14F-4D97-AF65-F5344CB8AC3E}">
        <p14:creationId xmlns:p14="http://schemas.microsoft.com/office/powerpoint/2010/main" val="1286942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5"/>
          <p:cNvSpPr txBox="1">
            <a:spLocks noChangeArrowheads="1"/>
          </p:cNvSpPr>
          <p:nvPr/>
        </p:nvSpPr>
        <p:spPr bwMode="auto">
          <a:xfrm>
            <a:off x="1828800" y="5257800"/>
            <a:ext cx="693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pPr algn="ctr"/>
            <a:r>
              <a:rPr lang="en-US" sz="2800" b="1" dirty="0">
                <a:solidFill>
                  <a:schemeClr val="bg1"/>
                </a:solidFill>
                <a:latin typeface="Arial Black" pitchFamily="2" charset="0"/>
              </a:rPr>
              <a:t>YOU ARE NOT IN IT ALONE!</a:t>
            </a:r>
          </a:p>
        </p:txBody>
      </p:sp>
      <p:grpSp>
        <p:nvGrpSpPr>
          <p:cNvPr id="3075" name="Group 26"/>
          <p:cNvGrpSpPr>
            <a:grpSpLocks/>
          </p:cNvGrpSpPr>
          <p:nvPr/>
        </p:nvGrpSpPr>
        <p:grpSpPr bwMode="auto">
          <a:xfrm>
            <a:off x="890588" y="2362200"/>
            <a:ext cx="7362825" cy="3249613"/>
            <a:chOff x="914400" y="2362200"/>
            <a:chExt cx="7708900" cy="3402013"/>
          </a:xfrm>
        </p:grpSpPr>
        <p:pic>
          <p:nvPicPr>
            <p:cNvPr id="3079" name="Picture 9" descr="CN 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362200"/>
              <a:ext cx="2070100" cy="78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0" descr="DOT 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495800"/>
              <a:ext cx="12954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1" descr="UP Logo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3505200"/>
              <a:ext cx="1230704"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3" descr="KCS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1925" y="3276600"/>
              <a:ext cx="10382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4" descr="CP logo"/>
            <p:cNvPicPr>
              <a:picLocks noChangeAspect="1" noChangeArrowheads="1"/>
            </p:cNvPicPr>
            <p:nvPr/>
          </p:nvPicPr>
          <p:blipFill>
            <a:blip r:embed="rId7">
              <a:extLst>
                <a:ext uri="{28A0092B-C50C-407E-A947-70E740481C1C}">
                  <a14:useLocalDpi xmlns:a14="http://schemas.microsoft.com/office/drawing/2010/main" val="0"/>
                </a:ext>
              </a:extLst>
            </a:blip>
            <a:srcRect t="28000" b="28000"/>
            <a:stretch>
              <a:fillRect/>
            </a:stretch>
          </p:blipFill>
          <p:spPr bwMode="auto">
            <a:xfrm>
              <a:off x="4362450" y="2362200"/>
              <a:ext cx="1905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4" name="Group 22"/>
            <p:cNvGrpSpPr>
              <a:grpSpLocks/>
            </p:cNvGrpSpPr>
            <p:nvPr/>
          </p:nvGrpSpPr>
          <p:grpSpPr bwMode="auto">
            <a:xfrm>
              <a:off x="914400" y="3276600"/>
              <a:ext cx="1600200" cy="914400"/>
              <a:chOff x="6705600" y="2362200"/>
              <a:chExt cx="1600200" cy="914400"/>
            </a:xfrm>
          </p:grpSpPr>
          <p:sp>
            <p:nvSpPr>
              <p:cNvPr id="3091" name="Rectangle 16"/>
              <p:cNvSpPr>
                <a:spLocks noChangeArrowheads="1"/>
              </p:cNvSpPr>
              <p:nvPr/>
            </p:nvSpPr>
            <p:spPr bwMode="auto">
              <a:xfrm>
                <a:off x="6705600" y="2362200"/>
                <a:ext cx="1600200" cy="914400"/>
              </a:xfrm>
              <a:prstGeom prst="rect">
                <a:avLst/>
              </a:prstGeom>
              <a:solidFill>
                <a:schemeClr val="bg1"/>
              </a:solidFill>
              <a:ln w="12700" cap="sq">
                <a:solidFill>
                  <a:schemeClr val="tx1"/>
                </a:solidFill>
                <a:miter lim="800000"/>
                <a:headEnd type="none" w="sm" len="sm"/>
                <a:tailEnd type="none" w="sm" len="sm"/>
              </a:ln>
            </p:spPr>
            <p:txBody>
              <a:bodyPr wrap="none" anchor="ctr"/>
              <a:lstStyle/>
              <a:p>
                <a:endParaRPr lang="en-US" dirty="0"/>
              </a:p>
            </p:txBody>
          </p:sp>
          <p:pic>
            <p:nvPicPr>
              <p:cNvPr id="3092" name="Picture 17" descr="CSX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482850"/>
                <a:ext cx="12954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85" name="Group 23"/>
            <p:cNvGrpSpPr>
              <a:grpSpLocks/>
            </p:cNvGrpSpPr>
            <p:nvPr/>
          </p:nvGrpSpPr>
          <p:grpSpPr bwMode="auto">
            <a:xfrm>
              <a:off x="3927475" y="3429000"/>
              <a:ext cx="3276600" cy="914400"/>
              <a:chOff x="4953000" y="3352800"/>
              <a:chExt cx="3276600" cy="914400"/>
            </a:xfrm>
          </p:grpSpPr>
          <p:sp>
            <p:nvSpPr>
              <p:cNvPr id="3089" name="Rectangle 19"/>
              <p:cNvSpPr>
                <a:spLocks noChangeArrowheads="1"/>
              </p:cNvSpPr>
              <p:nvPr/>
            </p:nvSpPr>
            <p:spPr bwMode="auto">
              <a:xfrm>
                <a:off x="4953000" y="3352800"/>
                <a:ext cx="3276600" cy="914400"/>
              </a:xfrm>
              <a:prstGeom prst="rect">
                <a:avLst/>
              </a:prstGeom>
              <a:solidFill>
                <a:schemeClr val="bg1"/>
              </a:solidFill>
              <a:ln w="12700" cap="sq">
                <a:solidFill>
                  <a:schemeClr val="tx1"/>
                </a:solidFill>
                <a:miter lim="800000"/>
                <a:headEnd type="none" w="sm" len="sm"/>
                <a:tailEnd type="none" w="sm" len="sm"/>
              </a:ln>
            </p:spPr>
            <p:txBody>
              <a:bodyPr wrap="none" anchor="ctr"/>
              <a:lstStyle/>
              <a:p>
                <a:endParaRPr lang="en-US" dirty="0"/>
              </a:p>
            </p:txBody>
          </p:sp>
          <p:pic>
            <p:nvPicPr>
              <p:cNvPr id="3090" name="Picture 20" descr="Norfolk-Southern-logo[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72088" y="3466306"/>
                <a:ext cx="263842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86" name="Picture 6" descr="TRANSCAER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3400" y="4694238"/>
              <a:ext cx="28194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23" descr="AAR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4600" y="4648200"/>
              <a:ext cx="15240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24" descr="BNSF Railway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4400" y="2362200"/>
              <a:ext cx="31623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6" name="Text Placeholder 3"/>
          <p:cNvSpPr>
            <a:spLocks/>
          </p:cNvSpPr>
          <p:nvPr/>
        </p:nvSpPr>
        <p:spPr bwMode="auto">
          <a:xfrm>
            <a:off x="609600" y="1295400"/>
            <a:ext cx="792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F72AAB"/>
              </a:buClr>
              <a:buSzPct val="90000"/>
              <a:buFont typeface="Monotype Sorts" pitchFamily="2" charset="2"/>
              <a:buChar char="u"/>
            </a:pPr>
            <a:endParaRPr lang="en-US" sz="2800" dirty="0">
              <a:solidFill>
                <a:schemeClr val="bg1"/>
              </a:solidFill>
              <a:latin typeface="Arial" charset="0"/>
            </a:endParaRPr>
          </a:p>
        </p:txBody>
      </p:sp>
      <p:sp>
        <p:nvSpPr>
          <p:cNvPr id="3077" name="Text Placeholder 3"/>
          <p:cNvSpPr>
            <a:spLocks/>
          </p:cNvSpPr>
          <p:nvPr/>
        </p:nvSpPr>
        <p:spPr bwMode="auto">
          <a:xfrm>
            <a:off x="457200" y="14478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3550" indent="-463550" eaLnBrk="1" hangingPunct="1">
              <a:spcBef>
                <a:spcPct val="20000"/>
              </a:spcBef>
              <a:buClr>
                <a:srgbClr val="5DBA3E"/>
              </a:buClr>
              <a:buSzPct val="90000"/>
              <a:buFont typeface="Monotype Sorts" pitchFamily="2" charset="2"/>
              <a:buChar char="u"/>
            </a:pPr>
            <a:r>
              <a:rPr lang="en-US" sz="1800" dirty="0">
                <a:solidFill>
                  <a:schemeClr val="bg1"/>
                </a:solidFill>
                <a:latin typeface="Arial" charset="0"/>
              </a:rPr>
              <a:t>When emergencies occur, the railroads are there to help you handle the incident . . . </a:t>
            </a:r>
          </a:p>
        </p:txBody>
      </p:sp>
      <p:sp>
        <p:nvSpPr>
          <p:cNvPr id="3078" name="Text Box 2"/>
          <p:cNvSpPr txBox="1">
            <a:spLocks noChangeArrowheads="1"/>
          </p:cNvSpPr>
          <p:nvPr/>
        </p:nvSpPr>
        <p:spPr bwMode="auto">
          <a:xfrm>
            <a:off x="609600" y="762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r>
              <a:rPr lang="en-US" sz="2400" b="1" dirty="0">
                <a:solidFill>
                  <a:schemeClr val="bg1"/>
                </a:solidFill>
                <a:latin typeface="Arial" charset="0"/>
                <a:cs typeface="Arial" charset="0"/>
              </a:rPr>
              <a:t>Transporting Hazardous Materials by Rail</a:t>
            </a:r>
          </a:p>
        </p:txBody>
      </p:sp>
    </p:spTree>
    <p:extLst>
      <p:ext uri="{BB962C8B-B14F-4D97-AF65-F5344CB8AC3E}">
        <p14:creationId xmlns:p14="http://schemas.microsoft.com/office/powerpoint/2010/main" val="2170227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609600" y="777875"/>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r>
              <a:rPr lang="en-US" sz="2400" b="1" dirty="0">
                <a:solidFill>
                  <a:schemeClr val="bg1"/>
                </a:solidFill>
                <a:latin typeface="Arial" charset="0"/>
                <a:cs typeface="Arial" charset="0"/>
              </a:rPr>
              <a:t>Objectives</a:t>
            </a:r>
          </a:p>
        </p:txBody>
      </p:sp>
      <p:sp>
        <p:nvSpPr>
          <p:cNvPr id="4099" name="Text Placeholder 3"/>
          <p:cNvSpPr>
            <a:spLocks/>
          </p:cNvSpPr>
          <p:nvPr/>
        </p:nvSpPr>
        <p:spPr bwMode="auto">
          <a:xfrm>
            <a:off x="457200" y="1524000"/>
            <a:ext cx="5029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eaLnBrk="1" hangingPunct="1">
              <a:spcBef>
                <a:spcPct val="20000"/>
              </a:spcBef>
              <a:spcAft>
                <a:spcPts val="600"/>
              </a:spcAft>
              <a:buClr>
                <a:srgbClr val="F72AAB"/>
              </a:buClr>
              <a:buSzPct val="90000"/>
            </a:pPr>
            <a:r>
              <a:rPr lang="en-US" sz="2000" dirty="0">
                <a:solidFill>
                  <a:schemeClr val="bg1"/>
                </a:solidFill>
                <a:latin typeface="Arial" charset="0"/>
              </a:rPr>
              <a:t>	</a:t>
            </a:r>
            <a:r>
              <a:rPr lang="en-US" sz="1800" b="1" dirty="0">
                <a:solidFill>
                  <a:schemeClr val="bg1"/>
                </a:solidFill>
                <a:latin typeface="Arial" charset="0"/>
              </a:rPr>
              <a:t>Provide knowledge and skills to </a:t>
            </a:r>
            <a:r>
              <a:rPr lang="en-US" sz="1800" b="1" dirty="0" smtClean="0">
                <a:solidFill>
                  <a:schemeClr val="bg1"/>
                </a:solidFill>
                <a:latin typeface="Arial" charset="0"/>
              </a:rPr>
              <a:t>help </a:t>
            </a:r>
            <a:r>
              <a:rPr lang="en-US" sz="1800" b="1" dirty="0">
                <a:solidFill>
                  <a:schemeClr val="bg1"/>
                </a:solidFill>
                <a:latin typeface="Arial" charset="0"/>
              </a:rPr>
              <a:t>you respond to transportation emergencies involving </a:t>
            </a:r>
            <a:r>
              <a:rPr lang="en-US" sz="1800" b="1" dirty="0" smtClean="0">
                <a:solidFill>
                  <a:schemeClr val="bg1"/>
                </a:solidFill>
                <a:latin typeface="Arial" charset="0"/>
              </a:rPr>
              <a:t>chlorine</a:t>
            </a:r>
            <a:endParaRPr lang="en-US" sz="1800" b="1" dirty="0">
              <a:solidFill>
                <a:schemeClr val="bg1"/>
              </a:solidFill>
              <a:latin typeface="Arial" charset="0"/>
            </a:endParaRPr>
          </a:p>
          <a:p>
            <a:pPr marL="914400" lvl="1" indent="-4572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Contacting the railroad</a:t>
            </a:r>
          </a:p>
          <a:p>
            <a:pPr marL="914400" lvl="1" indent="-4572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Railroad resources</a:t>
            </a:r>
          </a:p>
          <a:p>
            <a:pPr marL="914400" lvl="1" indent="-4572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Assessing the incident, using: </a:t>
            </a:r>
            <a:endParaRPr lang="en-US" sz="1800" dirty="0" smtClean="0">
              <a:solidFill>
                <a:schemeClr val="bg1"/>
              </a:solidFill>
              <a:latin typeface="Arial" charset="0"/>
            </a:endParaRPr>
          </a:p>
          <a:p>
            <a:pPr marL="1371600" lvl="2" indent="-457200">
              <a:spcBef>
                <a:spcPct val="20000"/>
              </a:spcBef>
              <a:spcAft>
                <a:spcPts val="600"/>
              </a:spcAft>
              <a:buClr>
                <a:srgbClr val="5DBA3E"/>
              </a:buClr>
              <a:buSzPct val="90000"/>
              <a:buFont typeface="Arial" pitchFamily="34" charset="0"/>
              <a:buChar char="-"/>
            </a:pPr>
            <a:r>
              <a:rPr lang="en-US" sz="1800" dirty="0" smtClean="0">
                <a:solidFill>
                  <a:schemeClr val="bg1"/>
                </a:solidFill>
                <a:latin typeface="Arial" charset="0"/>
              </a:rPr>
              <a:t>Rail </a:t>
            </a:r>
            <a:r>
              <a:rPr lang="en-US" sz="1800" dirty="0">
                <a:solidFill>
                  <a:schemeClr val="bg1"/>
                </a:solidFill>
                <a:latin typeface="Arial" charset="0"/>
              </a:rPr>
              <a:t>shipping papers</a:t>
            </a:r>
          </a:p>
          <a:p>
            <a:pPr marL="1371600" lvl="2" indent="-457200" eaLnBrk="1" hangingPunct="1">
              <a:spcBef>
                <a:spcPct val="20000"/>
              </a:spcBef>
              <a:spcAft>
                <a:spcPts val="600"/>
              </a:spcAft>
              <a:buClr>
                <a:srgbClr val="5DBA3E"/>
              </a:buClr>
              <a:buSzPct val="90000"/>
              <a:buFont typeface="Arial" pitchFamily="34" charset="0"/>
              <a:buChar char="-"/>
            </a:pPr>
            <a:r>
              <a:rPr lang="en-US" sz="1800" dirty="0">
                <a:solidFill>
                  <a:schemeClr val="bg1"/>
                </a:solidFill>
                <a:latin typeface="Arial" charset="0"/>
              </a:rPr>
              <a:t>Markings</a:t>
            </a:r>
          </a:p>
          <a:p>
            <a:pPr marL="914400" lvl="1" indent="-4572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Identifying pressure tank cars for transporting </a:t>
            </a:r>
            <a:r>
              <a:rPr lang="en-US" sz="1800" dirty="0" smtClean="0">
                <a:solidFill>
                  <a:schemeClr val="bg1"/>
                </a:solidFill>
                <a:latin typeface="Arial" charset="0"/>
              </a:rPr>
              <a:t>chlorine</a:t>
            </a:r>
            <a:endParaRPr lang="en-US" sz="1800" dirty="0">
              <a:solidFill>
                <a:schemeClr val="bg1"/>
              </a:solidFill>
              <a:latin typeface="Arial"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4017" y="1235075"/>
            <a:ext cx="3009809" cy="40227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0541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609600" y="7620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r>
              <a:rPr lang="en-US" sz="2400" b="1" dirty="0">
                <a:solidFill>
                  <a:schemeClr val="bg1"/>
                </a:solidFill>
                <a:latin typeface="Arial" charset="0"/>
                <a:cs typeface="Arial" charset="0"/>
              </a:rPr>
              <a:t>Contacting the Railroad</a:t>
            </a:r>
          </a:p>
        </p:txBody>
      </p:sp>
      <p:sp>
        <p:nvSpPr>
          <p:cNvPr id="5123" name="Text Placeholder 3"/>
          <p:cNvSpPr>
            <a:spLocks/>
          </p:cNvSpPr>
          <p:nvPr/>
        </p:nvSpPr>
        <p:spPr bwMode="auto">
          <a:xfrm>
            <a:off x="381000" y="1574800"/>
            <a:ext cx="3619500" cy="2971800"/>
          </a:xfrm>
          <a:prstGeom prst="rect">
            <a:avLst/>
          </a:prstGeom>
          <a:noFill/>
          <a:ln w="9525">
            <a:noFill/>
            <a:miter lim="800000"/>
            <a:headEnd/>
            <a:tailEnd/>
          </a:ln>
        </p:spPr>
        <p:txBody>
          <a:bodyPr/>
          <a:lstStyle/>
          <a:p>
            <a:pPr eaLnBrk="1" hangingPunct="1">
              <a:spcBef>
                <a:spcPct val="20000"/>
              </a:spcBef>
              <a:spcAft>
                <a:spcPts val="600"/>
              </a:spcAft>
              <a:buClr>
                <a:srgbClr val="F72AAB"/>
              </a:buClr>
              <a:buSzPct val="90000"/>
              <a:defRPr/>
            </a:pPr>
            <a:r>
              <a:rPr lang="en-US" sz="1800" b="1" dirty="0">
                <a:solidFill>
                  <a:schemeClr val="bg1"/>
                </a:solidFill>
                <a:latin typeface="Arial" pitchFamily="34" charset="0"/>
              </a:rPr>
              <a:t>When notified of a rail emergency: </a:t>
            </a:r>
          </a:p>
          <a:p>
            <a:pPr marL="342900" indent="-342900" eaLnBrk="1" hangingPunct="1">
              <a:spcBef>
                <a:spcPct val="20000"/>
              </a:spcBef>
              <a:spcAft>
                <a:spcPts val="600"/>
              </a:spcAft>
              <a:buClr>
                <a:srgbClr val="5DBA3E"/>
              </a:buClr>
              <a:buSzPct val="90000"/>
              <a:buFont typeface="Monotype Sorts" pitchFamily="96" charset="2"/>
              <a:buChar char="u"/>
              <a:defRPr/>
            </a:pPr>
            <a:r>
              <a:rPr lang="en-US" sz="1800" dirty="0">
                <a:solidFill>
                  <a:schemeClr val="bg1"/>
                </a:solidFill>
                <a:latin typeface="Arial" pitchFamily="34" charset="0"/>
              </a:rPr>
              <a:t>Contact the railroad using the railroad’s emergency phone </a:t>
            </a:r>
            <a:r>
              <a:rPr lang="en-US" sz="1800" dirty="0" smtClean="0">
                <a:solidFill>
                  <a:schemeClr val="bg1"/>
                </a:solidFill>
                <a:latin typeface="Arial" pitchFamily="34" charset="0"/>
              </a:rPr>
              <a:t>number</a:t>
            </a:r>
            <a:endParaRPr lang="en-US" sz="1800" dirty="0">
              <a:solidFill>
                <a:schemeClr val="bg1"/>
              </a:solidFill>
              <a:latin typeface="Arial" pitchFamily="34" charset="0"/>
            </a:endParaRPr>
          </a:p>
          <a:p>
            <a:pPr marL="342900" indent="-342900" eaLnBrk="1" hangingPunct="1">
              <a:spcBef>
                <a:spcPct val="20000"/>
              </a:spcBef>
              <a:spcAft>
                <a:spcPts val="600"/>
              </a:spcAft>
              <a:buClr>
                <a:srgbClr val="5DBA3E"/>
              </a:buClr>
              <a:buSzPct val="90000"/>
              <a:buFont typeface="Monotype Sorts" pitchFamily="96" charset="2"/>
              <a:buChar char="u"/>
              <a:defRPr/>
            </a:pPr>
            <a:r>
              <a:rPr lang="en-US" sz="1800" dirty="0">
                <a:solidFill>
                  <a:schemeClr val="bg1"/>
                </a:solidFill>
                <a:latin typeface="Arial" pitchFamily="34" charset="0"/>
              </a:rPr>
              <a:t>Make sure the railroad knows about the </a:t>
            </a:r>
            <a:r>
              <a:rPr lang="en-US" sz="1800" dirty="0" smtClean="0">
                <a:solidFill>
                  <a:schemeClr val="bg1"/>
                </a:solidFill>
                <a:latin typeface="Arial" pitchFamily="34" charset="0"/>
              </a:rPr>
              <a:t>emergency</a:t>
            </a:r>
            <a:endParaRPr lang="en-US" sz="1800" dirty="0">
              <a:solidFill>
                <a:schemeClr val="bg1"/>
              </a:solidFill>
              <a:latin typeface="Arial" pitchFamily="34" charset="0"/>
            </a:endParaRPr>
          </a:p>
          <a:p>
            <a:pPr marL="342900" indent="-342900" eaLnBrk="1" hangingPunct="1">
              <a:spcBef>
                <a:spcPct val="20000"/>
              </a:spcBef>
              <a:spcAft>
                <a:spcPts val="600"/>
              </a:spcAft>
              <a:buClr>
                <a:srgbClr val="5DBA3E"/>
              </a:buClr>
              <a:buSzPct val="90000"/>
              <a:buFont typeface="Monotype Sorts" pitchFamily="96" charset="2"/>
              <a:buChar char="u"/>
              <a:defRPr/>
            </a:pPr>
            <a:r>
              <a:rPr lang="en-US" sz="1800" dirty="0">
                <a:solidFill>
                  <a:schemeClr val="bg1"/>
                </a:solidFill>
                <a:latin typeface="Arial" pitchFamily="34" charset="0"/>
              </a:rPr>
              <a:t>Stop trains if </a:t>
            </a:r>
            <a:r>
              <a:rPr lang="en-US" sz="1800" dirty="0" smtClean="0">
                <a:solidFill>
                  <a:schemeClr val="bg1"/>
                </a:solidFill>
                <a:latin typeface="Arial" pitchFamily="34" charset="0"/>
              </a:rPr>
              <a:t>necessary</a:t>
            </a:r>
            <a:endParaRPr lang="en-US" sz="1800" dirty="0">
              <a:solidFill>
                <a:schemeClr val="bg1"/>
              </a:solidFill>
              <a:latin typeface="Arial" pitchFamily="34" charset="0"/>
            </a:endParaRPr>
          </a:p>
          <a:p>
            <a:pPr marL="342900" indent="-342900" eaLnBrk="1" hangingPunct="1">
              <a:spcBef>
                <a:spcPct val="20000"/>
              </a:spcBef>
              <a:buClr>
                <a:srgbClr val="F72AAB"/>
              </a:buClr>
              <a:buSzPct val="90000"/>
              <a:buFont typeface="Monotype Sorts" pitchFamily="96" charset="2"/>
              <a:buChar char="u"/>
              <a:defRPr/>
            </a:pPr>
            <a:endParaRPr lang="en-US" sz="2000" dirty="0">
              <a:solidFill>
                <a:schemeClr val="bg1"/>
              </a:solidFill>
              <a:latin typeface="Arial" pitchFamily="34" charset="0"/>
            </a:endParaRPr>
          </a:p>
        </p:txBody>
      </p:sp>
      <p:sp>
        <p:nvSpPr>
          <p:cNvPr id="5124" name="Text Placeholder 3"/>
          <p:cNvSpPr>
            <a:spLocks/>
          </p:cNvSpPr>
          <p:nvPr/>
        </p:nvSpPr>
        <p:spPr bwMode="auto">
          <a:xfrm rot="254282">
            <a:off x="3907980" y="2012335"/>
            <a:ext cx="5086073" cy="3215140"/>
          </a:xfrm>
          <a:prstGeom prst="rect">
            <a:avLst/>
          </a:prstGeom>
          <a:solidFill>
            <a:schemeClr val="bg1"/>
          </a:solidFill>
          <a:ln w="9525">
            <a:solidFill>
              <a:schemeClr val="tx1"/>
            </a:solidFill>
            <a:miter lim="800000"/>
            <a:headEnd/>
            <a:tailEnd/>
          </a:ln>
        </p:spPr>
        <p:txBody>
          <a:bodyPr/>
          <a:lstStyle/>
          <a:p>
            <a:pPr marL="284163" indent="-284163" eaLnBrk="1" hangingPunct="1">
              <a:spcBef>
                <a:spcPts val="600"/>
              </a:spcBef>
              <a:buClr>
                <a:srgbClr val="5DBA3E"/>
              </a:buClr>
              <a:buSzPct val="150000"/>
              <a:buFont typeface="Wingdings" pitchFamily="2" charset="2"/>
              <a:buChar char="§"/>
            </a:pPr>
            <a:r>
              <a:rPr lang="en-US" sz="1800" dirty="0">
                <a:latin typeface="Arial" charset="0"/>
              </a:rPr>
              <a:t>BNSF - </a:t>
            </a:r>
            <a:r>
              <a:rPr lang="en-US" sz="1800" b="1" dirty="0">
                <a:latin typeface="Arial" charset="0"/>
              </a:rPr>
              <a:t>800-832-5452</a:t>
            </a:r>
            <a:endParaRPr lang="en-US" sz="1800" dirty="0">
              <a:latin typeface="Arial" charset="0"/>
            </a:endParaRPr>
          </a:p>
          <a:p>
            <a:pPr marL="284163" indent="-284163" eaLnBrk="1" hangingPunct="1">
              <a:spcBef>
                <a:spcPct val="20000"/>
              </a:spcBef>
              <a:buClr>
                <a:srgbClr val="5DBA3E"/>
              </a:buClr>
              <a:buSzPct val="150000"/>
              <a:buFont typeface="Wingdings" pitchFamily="2" charset="2"/>
              <a:buChar char="§"/>
            </a:pPr>
            <a:r>
              <a:rPr lang="en-US" sz="1800" dirty="0">
                <a:latin typeface="Arial" charset="0"/>
              </a:rPr>
              <a:t>Canadian National - </a:t>
            </a:r>
            <a:r>
              <a:rPr lang="en-US" sz="1800" b="1" dirty="0">
                <a:latin typeface="Arial" charset="0"/>
              </a:rPr>
              <a:t>800-465-9239</a:t>
            </a:r>
          </a:p>
          <a:p>
            <a:pPr marL="284163" indent="-284163" eaLnBrk="1" hangingPunct="1">
              <a:spcBef>
                <a:spcPct val="20000"/>
              </a:spcBef>
              <a:buClr>
                <a:srgbClr val="5DBA3E"/>
              </a:buClr>
              <a:buSzPct val="150000"/>
              <a:buFont typeface="Wingdings" pitchFamily="2" charset="2"/>
              <a:buChar char="§"/>
            </a:pPr>
            <a:r>
              <a:rPr lang="en-US" sz="1800" dirty="0">
                <a:latin typeface="Arial" charset="0"/>
              </a:rPr>
              <a:t>Canadian Pacific - </a:t>
            </a:r>
            <a:r>
              <a:rPr lang="en-US" sz="1800" b="1" dirty="0">
                <a:latin typeface="Arial" charset="0"/>
              </a:rPr>
              <a:t>800-716-9132</a:t>
            </a:r>
          </a:p>
          <a:p>
            <a:pPr marL="284163" indent="-284163" eaLnBrk="1" hangingPunct="1">
              <a:spcBef>
                <a:spcPts val="600"/>
              </a:spcBef>
              <a:buClr>
                <a:srgbClr val="5DBA3E"/>
              </a:buClr>
              <a:buSzPct val="150000"/>
              <a:buFont typeface="Wingdings" pitchFamily="2" charset="2"/>
              <a:buChar char="§"/>
            </a:pPr>
            <a:r>
              <a:rPr lang="en-US" sz="1800" dirty="0">
                <a:latin typeface="Arial" charset="0"/>
              </a:rPr>
              <a:t>CSX Transportation - </a:t>
            </a:r>
            <a:r>
              <a:rPr lang="en-US" sz="1800" b="1" dirty="0">
                <a:latin typeface="Arial" charset="0"/>
              </a:rPr>
              <a:t>800-232-0144</a:t>
            </a:r>
          </a:p>
          <a:p>
            <a:pPr marL="284163" indent="-284163" eaLnBrk="1" hangingPunct="1">
              <a:spcBef>
                <a:spcPts val="600"/>
              </a:spcBef>
              <a:buClr>
                <a:srgbClr val="5DBA3E"/>
              </a:buClr>
              <a:buSzPct val="150000"/>
              <a:buFont typeface="Wingdings" pitchFamily="2" charset="2"/>
              <a:buChar char="§"/>
            </a:pPr>
            <a:r>
              <a:rPr lang="en-US" sz="1800" dirty="0">
                <a:latin typeface="Arial" charset="0"/>
              </a:rPr>
              <a:t>Kansas City Southern - </a:t>
            </a:r>
            <a:r>
              <a:rPr lang="en-US" sz="1800" b="1" dirty="0">
                <a:latin typeface="Arial" charset="0"/>
              </a:rPr>
              <a:t>877-527-9464</a:t>
            </a:r>
          </a:p>
          <a:p>
            <a:pPr marL="284163" indent="-284163" eaLnBrk="1" hangingPunct="1">
              <a:spcBef>
                <a:spcPts val="600"/>
              </a:spcBef>
              <a:buClr>
                <a:srgbClr val="5DBA3E"/>
              </a:buClr>
              <a:buSzPct val="150000"/>
              <a:buFont typeface="Wingdings" pitchFamily="2" charset="2"/>
              <a:buChar char="§"/>
            </a:pPr>
            <a:r>
              <a:rPr lang="en-US" sz="1800" dirty="0">
                <a:latin typeface="Arial" charset="0"/>
              </a:rPr>
              <a:t>Norfolk Southern - </a:t>
            </a:r>
            <a:r>
              <a:rPr lang="en-US" sz="1800" b="1" dirty="0">
                <a:latin typeface="Arial" charset="0"/>
              </a:rPr>
              <a:t>800-453-2530</a:t>
            </a:r>
          </a:p>
          <a:p>
            <a:pPr marL="284163" indent="-284163" eaLnBrk="1" hangingPunct="1">
              <a:spcBef>
                <a:spcPct val="20000"/>
              </a:spcBef>
              <a:buClr>
                <a:srgbClr val="5DBA3E"/>
              </a:buClr>
              <a:buSzPct val="150000"/>
              <a:buFont typeface="Wingdings" pitchFamily="2" charset="2"/>
              <a:buChar char="§"/>
            </a:pPr>
            <a:r>
              <a:rPr lang="en-US" sz="1800" dirty="0">
                <a:latin typeface="Arial" charset="0"/>
              </a:rPr>
              <a:t>Union Pacific - </a:t>
            </a:r>
            <a:r>
              <a:rPr lang="en-US" sz="1800" b="1" dirty="0" smtClean="0">
                <a:latin typeface="Arial" charset="0"/>
              </a:rPr>
              <a:t>888-UPRR-COP </a:t>
            </a:r>
            <a:r>
              <a:rPr lang="en-US" sz="1800" b="1" dirty="0">
                <a:latin typeface="Arial" charset="0"/>
              </a:rPr>
              <a:t>(877-7267)</a:t>
            </a:r>
          </a:p>
          <a:p>
            <a:pPr marL="284163" indent="-284163" eaLnBrk="1" hangingPunct="1">
              <a:spcBef>
                <a:spcPct val="20000"/>
              </a:spcBef>
              <a:buClr>
                <a:srgbClr val="5DBA3E"/>
              </a:buClr>
              <a:buSzPct val="150000"/>
              <a:buFont typeface="Wingdings" pitchFamily="2" charset="2"/>
              <a:buChar char="§"/>
            </a:pPr>
            <a:r>
              <a:rPr lang="en-US" sz="1800" dirty="0">
                <a:latin typeface="Arial" charset="0"/>
              </a:rPr>
              <a:t>CHEMTREC - </a:t>
            </a:r>
            <a:r>
              <a:rPr lang="en-US" sz="1800" b="1" dirty="0">
                <a:latin typeface="Arial" charset="0"/>
              </a:rPr>
              <a:t>800-424-9300</a:t>
            </a:r>
            <a:endParaRPr lang="en-US" sz="1800" dirty="0">
              <a:latin typeface="Arial" charset="0"/>
            </a:endParaRPr>
          </a:p>
          <a:p>
            <a:pPr marL="284163" indent="-284163" eaLnBrk="1" hangingPunct="1">
              <a:spcBef>
                <a:spcPct val="20000"/>
              </a:spcBef>
              <a:buClr>
                <a:srgbClr val="5DBA3E"/>
              </a:buClr>
              <a:buSzPct val="150000"/>
              <a:buFont typeface="Wingdings" pitchFamily="2" charset="2"/>
              <a:buChar char="§"/>
            </a:pPr>
            <a:r>
              <a:rPr lang="en-US" sz="1800" dirty="0">
                <a:latin typeface="Arial" charset="0"/>
              </a:rPr>
              <a:t>CANUTEC - </a:t>
            </a:r>
            <a:r>
              <a:rPr lang="en-US" sz="1800" b="1" dirty="0">
                <a:latin typeface="Arial" charset="0"/>
              </a:rPr>
              <a:t>613-996-6666 (collect)</a:t>
            </a:r>
            <a:endParaRPr lang="en-US" sz="1800" dirty="0">
              <a:latin typeface="Arial" charset="0"/>
            </a:endParaRPr>
          </a:p>
        </p:txBody>
      </p:sp>
    </p:spTree>
    <p:extLst>
      <p:ext uri="{BB962C8B-B14F-4D97-AF65-F5344CB8AC3E}">
        <p14:creationId xmlns:p14="http://schemas.microsoft.com/office/powerpoint/2010/main" val="3762064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609600" y="762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r>
              <a:rPr lang="en-US" sz="2400" b="1" dirty="0">
                <a:solidFill>
                  <a:schemeClr val="bg1"/>
                </a:solidFill>
                <a:latin typeface="Arial" charset="0"/>
                <a:cs typeface="Arial" charset="0"/>
              </a:rPr>
              <a:t>Contacting the </a:t>
            </a:r>
            <a:r>
              <a:rPr lang="en-US" sz="2400" b="1" dirty="0" smtClean="0">
                <a:solidFill>
                  <a:schemeClr val="bg1"/>
                </a:solidFill>
                <a:latin typeface="Arial" charset="0"/>
                <a:cs typeface="Arial" charset="0"/>
              </a:rPr>
              <a:t>Railroad (cont.)</a:t>
            </a:r>
            <a:endParaRPr lang="en-US" sz="2400" b="1" dirty="0">
              <a:solidFill>
                <a:schemeClr val="bg1"/>
              </a:solidFill>
              <a:latin typeface="Arial" charset="0"/>
              <a:cs typeface="Arial" charset="0"/>
            </a:endParaRPr>
          </a:p>
        </p:txBody>
      </p:sp>
      <p:sp>
        <p:nvSpPr>
          <p:cNvPr id="6148" name="Text Placeholder 3"/>
          <p:cNvSpPr>
            <a:spLocks/>
          </p:cNvSpPr>
          <p:nvPr/>
        </p:nvSpPr>
        <p:spPr bwMode="auto">
          <a:xfrm>
            <a:off x="685800" y="1447800"/>
            <a:ext cx="4876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spcAft>
                <a:spcPts val="600"/>
              </a:spcAft>
              <a:buClr>
                <a:srgbClr val="F72AAB"/>
              </a:buClr>
              <a:buSzPct val="90000"/>
            </a:pPr>
            <a:r>
              <a:rPr lang="en-US" sz="1800" b="1" dirty="0">
                <a:solidFill>
                  <a:schemeClr val="bg1"/>
                </a:solidFill>
                <a:latin typeface="Arial" charset="0"/>
              </a:rPr>
              <a:t>Crossing Sign Information</a:t>
            </a:r>
            <a:endParaRPr lang="en-US" sz="1800" dirty="0">
              <a:solidFill>
                <a:schemeClr val="bg1"/>
              </a:solidFill>
              <a:latin typeface="Arial" charset="0"/>
            </a:endParaRP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Ownership</a:t>
            </a: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Emergency telephone number</a:t>
            </a: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Crossing ID number</a:t>
            </a: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Milepost location</a:t>
            </a:r>
          </a:p>
        </p:txBody>
      </p:sp>
      <p:pic>
        <p:nvPicPr>
          <p:cNvPr id="6149" name="Picture 41" descr="BlueENS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590800"/>
            <a:ext cx="4343400"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8549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609600" y="762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r>
              <a:rPr lang="en-US" sz="2400" b="1" dirty="0">
                <a:solidFill>
                  <a:schemeClr val="bg1"/>
                </a:solidFill>
                <a:latin typeface="Arial" charset="0"/>
                <a:cs typeface="Arial" charset="0"/>
              </a:rPr>
              <a:t>Contacting the </a:t>
            </a:r>
            <a:r>
              <a:rPr lang="en-US" sz="2400" b="1" dirty="0" smtClean="0">
                <a:solidFill>
                  <a:schemeClr val="bg1"/>
                </a:solidFill>
                <a:latin typeface="Arial" charset="0"/>
                <a:cs typeface="Arial" charset="0"/>
              </a:rPr>
              <a:t>Railroad (cont.)</a:t>
            </a:r>
            <a:endParaRPr lang="en-US" sz="2400" b="1" dirty="0">
              <a:solidFill>
                <a:schemeClr val="bg1"/>
              </a:solidFill>
              <a:latin typeface="Arial" charset="0"/>
              <a:cs typeface="Arial" charset="0"/>
            </a:endParaRPr>
          </a:p>
        </p:txBody>
      </p:sp>
      <p:pic>
        <p:nvPicPr>
          <p:cNvPr id="78851" name="Picture 39" descr="BlueENScrossing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999" y="952500"/>
            <a:ext cx="3198813" cy="4800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8852" name="Text Placeholder 3"/>
          <p:cNvSpPr>
            <a:spLocks/>
          </p:cNvSpPr>
          <p:nvPr/>
        </p:nvSpPr>
        <p:spPr bwMode="auto">
          <a:xfrm>
            <a:off x="685800" y="1447800"/>
            <a:ext cx="4876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spcAft>
                <a:spcPts val="600"/>
              </a:spcAft>
              <a:buClr>
                <a:srgbClr val="F72AAB"/>
              </a:buClr>
              <a:buSzPct val="90000"/>
            </a:pPr>
            <a:r>
              <a:rPr lang="en-US" sz="1800" b="1" dirty="0">
                <a:solidFill>
                  <a:schemeClr val="bg1"/>
                </a:solidFill>
                <a:latin typeface="Arial" charset="0"/>
              </a:rPr>
              <a:t>Upon arrival, if at railroad crossing:</a:t>
            </a:r>
            <a:endParaRPr lang="en-US" sz="1800" dirty="0">
              <a:solidFill>
                <a:schemeClr val="bg1"/>
              </a:solidFill>
              <a:latin typeface="Arial" charset="0"/>
            </a:endParaRP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Contact railroad emergency center </a:t>
            </a:r>
            <a:r>
              <a:rPr lang="en-US" sz="1800" dirty="0" smtClean="0">
                <a:solidFill>
                  <a:schemeClr val="bg1"/>
                </a:solidFill>
                <a:latin typeface="Arial" charset="0"/>
              </a:rPr>
              <a:t>immediately</a:t>
            </a:r>
            <a:endParaRPr lang="en-US" sz="1800" dirty="0">
              <a:solidFill>
                <a:schemeClr val="bg1"/>
              </a:solidFill>
              <a:latin typeface="Arial" charset="0"/>
            </a:endParaRP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Give the location of emergency using information printed on signal bungalows or signs at the </a:t>
            </a:r>
            <a:r>
              <a:rPr lang="en-US" sz="1800" dirty="0" smtClean="0">
                <a:solidFill>
                  <a:schemeClr val="bg1"/>
                </a:solidFill>
                <a:latin typeface="Arial" charset="0"/>
              </a:rPr>
              <a:t>crossing</a:t>
            </a:r>
            <a:endParaRPr lang="en-US" sz="1800" dirty="0">
              <a:solidFill>
                <a:schemeClr val="bg1"/>
              </a:solidFill>
              <a:latin typeface="Arial" charset="0"/>
            </a:endParaRPr>
          </a:p>
          <a:p>
            <a:pPr marL="342900" indent="-342900" eaLnBrk="1" hangingPunct="1">
              <a:spcBef>
                <a:spcPct val="20000"/>
              </a:spcBef>
              <a:spcAft>
                <a:spcPts val="600"/>
              </a:spcAft>
              <a:buClr>
                <a:srgbClr val="F72AAB"/>
              </a:buClr>
              <a:buSzPct val="90000"/>
              <a:buFont typeface="Monotype Sorts" pitchFamily="2" charset="2"/>
              <a:buNone/>
            </a:pPr>
            <a:endParaRPr lang="en-US" sz="1800" dirty="0">
              <a:solidFill>
                <a:schemeClr val="bg1"/>
              </a:solidFill>
              <a:latin typeface="Arial" charset="0"/>
            </a:endParaRPr>
          </a:p>
        </p:txBody>
      </p:sp>
      <p:pic>
        <p:nvPicPr>
          <p:cNvPr id="78853" name="Picture 41" descr="BlueENS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352800"/>
            <a:ext cx="35814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6" descr="Kansas City Terminal (KCT) Signal Shack 1"/>
          <p:cNvPicPr>
            <a:picLocks noChangeAspect="1" noChangeArrowheads="1"/>
          </p:cNvPicPr>
          <p:nvPr/>
        </p:nvPicPr>
        <p:blipFill>
          <a:blip r:embed="rId5">
            <a:extLst>
              <a:ext uri="{28A0092B-C50C-407E-A947-70E740481C1C}">
                <a14:useLocalDpi xmlns:a14="http://schemas.microsoft.com/office/drawing/2010/main" val="0"/>
              </a:ext>
            </a:extLst>
          </a:blip>
          <a:srcRect l="14626" t="15953" r="14903" b="14250"/>
          <a:stretch>
            <a:fillRect/>
          </a:stretch>
        </p:blipFill>
        <p:spPr bwMode="auto">
          <a:xfrm>
            <a:off x="1104900" y="3581400"/>
            <a:ext cx="2019300" cy="2667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422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609600" y="762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r>
              <a:rPr lang="en-US" sz="2400" b="1" dirty="0">
                <a:solidFill>
                  <a:schemeClr val="bg1"/>
                </a:solidFill>
                <a:latin typeface="Arial" charset="0"/>
                <a:cs typeface="Arial" charset="0"/>
              </a:rPr>
              <a:t>Contacting the </a:t>
            </a:r>
            <a:r>
              <a:rPr lang="en-US" sz="2400" b="1" dirty="0" smtClean="0">
                <a:solidFill>
                  <a:schemeClr val="bg1"/>
                </a:solidFill>
                <a:latin typeface="Arial" charset="0"/>
                <a:cs typeface="Arial" charset="0"/>
              </a:rPr>
              <a:t>Railroad (cont.)</a:t>
            </a:r>
            <a:endParaRPr lang="en-US" sz="2400" b="1" dirty="0">
              <a:solidFill>
                <a:schemeClr val="bg1"/>
              </a:solidFill>
              <a:latin typeface="Arial" charset="0"/>
              <a:cs typeface="Arial" charset="0"/>
            </a:endParaRPr>
          </a:p>
        </p:txBody>
      </p:sp>
      <p:sp>
        <p:nvSpPr>
          <p:cNvPr id="7171" name="Text Placeholder 3"/>
          <p:cNvSpPr>
            <a:spLocks/>
          </p:cNvSpPr>
          <p:nvPr/>
        </p:nvSpPr>
        <p:spPr bwMode="auto">
          <a:xfrm>
            <a:off x="685800" y="1447800"/>
            <a:ext cx="5029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spcAft>
                <a:spcPts val="600"/>
              </a:spcAft>
              <a:buClr>
                <a:srgbClr val="F72AAB"/>
              </a:buClr>
              <a:buSzPct val="90000"/>
            </a:pPr>
            <a:r>
              <a:rPr lang="en-US" sz="1800" b="1" dirty="0">
                <a:solidFill>
                  <a:schemeClr val="bg1"/>
                </a:solidFill>
                <a:latin typeface="Arial" charset="0"/>
              </a:rPr>
              <a:t>Upon arrival, if between rail crossings:</a:t>
            </a:r>
            <a:endParaRPr lang="en-US" sz="1800" dirty="0">
              <a:solidFill>
                <a:schemeClr val="bg1"/>
              </a:solidFill>
              <a:latin typeface="Arial" charset="0"/>
            </a:endParaRP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Look for railroad mileposts in all </a:t>
            </a:r>
            <a:r>
              <a:rPr lang="en-US" sz="1800" dirty="0" smtClean="0">
                <a:solidFill>
                  <a:schemeClr val="bg1"/>
                </a:solidFill>
                <a:latin typeface="Arial" charset="0"/>
              </a:rPr>
              <a:t>directions</a:t>
            </a:r>
            <a:endParaRPr lang="en-US" sz="1800" dirty="0">
              <a:solidFill>
                <a:schemeClr val="bg1"/>
              </a:solidFill>
              <a:latin typeface="Arial" charset="0"/>
            </a:endParaRP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Give the railroad emergency center your location using the closest rail milepost number in addition to any other location </a:t>
            </a:r>
            <a:r>
              <a:rPr lang="en-US" sz="1800" dirty="0" smtClean="0">
                <a:solidFill>
                  <a:schemeClr val="bg1"/>
                </a:solidFill>
                <a:latin typeface="Arial" charset="0"/>
              </a:rPr>
              <a:t>information</a:t>
            </a:r>
            <a:endParaRPr lang="en-US" sz="1800" dirty="0">
              <a:solidFill>
                <a:schemeClr val="bg1"/>
              </a:solidFill>
              <a:latin typeface="Arial" charset="0"/>
            </a:endParaRP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If you have GPS, provide your coordinates to the railroad emergency </a:t>
            </a:r>
            <a:r>
              <a:rPr lang="en-US" sz="1800" dirty="0" smtClean="0">
                <a:solidFill>
                  <a:schemeClr val="bg1"/>
                </a:solidFill>
                <a:latin typeface="Arial" charset="0"/>
              </a:rPr>
              <a:t>center</a:t>
            </a:r>
            <a:endParaRPr lang="en-US" sz="1800" dirty="0">
              <a:solidFill>
                <a:schemeClr val="bg1"/>
              </a:solidFill>
              <a:latin typeface="Arial" charset="0"/>
            </a:endParaRPr>
          </a:p>
        </p:txBody>
      </p:sp>
      <p:pic>
        <p:nvPicPr>
          <p:cNvPr id="7172" name="Picture 7" descr="CJW_6679.JPG"/>
          <p:cNvPicPr>
            <a:picLocks noChangeAspect="1"/>
          </p:cNvPicPr>
          <p:nvPr/>
        </p:nvPicPr>
        <p:blipFill>
          <a:blip r:embed="rId3">
            <a:extLst>
              <a:ext uri="{28A0092B-C50C-407E-A947-70E740481C1C}">
                <a14:useLocalDpi xmlns:a14="http://schemas.microsoft.com/office/drawing/2010/main" val="0"/>
              </a:ext>
            </a:extLst>
          </a:blip>
          <a:srcRect l="35001" t="9863" r="35001"/>
          <a:stretch>
            <a:fillRect/>
          </a:stretch>
        </p:blipFill>
        <p:spPr bwMode="auto">
          <a:xfrm>
            <a:off x="5487988" y="1447800"/>
            <a:ext cx="1712912" cy="34178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173" name="Picture 8" descr="UPRR Signal Mounted MP 3"/>
          <p:cNvPicPr>
            <a:picLocks noChangeAspect="1" noChangeArrowheads="1"/>
          </p:cNvPicPr>
          <p:nvPr/>
        </p:nvPicPr>
        <p:blipFill>
          <a:blip r:embed="rId4" cstate="print">
            <a:extLst>
              <a:ext uri="{28A0092B-C50C-407E-A947-70E740481C1C}">
                <a14:useLocalDpi xmlns:a14="http://schemas.microsoft.com/office/drawing/2010/main" val="0"/>
              </a:ext>
            </a:extLst>
          </a:blip>
          <a:srcRect l="33766" t="42493" r="33742" b="11580"/>
          <a:stretch>
            <a:fillRect/>
          </a:stretch>
        </p:blipFill>
        <p:spPr bwMode="auto">
          <a:xfrm>
            <a:off x="7378700" y="533400"/>
            <a:ext cx="1536700" cy="2895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174" name="Picture 9" descr="CJW_6687.JPG"/>
          <p:cNvPicPr>
            <a:picLocks noChangeAspect="1"/>
          </p:cNvPicPr>
          <p:nvPr/>
        </p:nvPicPr>
        <p:blipFill>
          <a:blip r:embed="rId5">
            <a:extLst>
              <a:ext uri="{28A0092B-C50C-407E-A947-70E740481C1C}">
                <a14:useLocalDpi xmlns:a14="http://schemas.microsoft.com/office/drawing/2010/main" val="0"/>
              </a:ext>
            </a:extLst>
          </a:blip>
          <a:srcRect l="34167" t="3590" r="30833" b="6726"/>
          <a:stretch>
            <a:fillRect/>
          </a:stretch>
        </p:blipFill>
        <p:spPr bwMode="auto">
          <a:xfrm>
            <a:off x="6781800" y="2514600"/>
            <a:ext cx="1790700" cy="3048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321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108075"/>
            <a:ext cx="3733800" cy="27781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95" name="Picture 11" descr="NOC - SID"/>
          <p:cNvPicPr>
            <a:picLocks noChangeAspect="1" noChangeArrowheads="1"/>
          </p:cNvPicPr>
          <p:nvPr/>
        </p:nvPicPr>
        <p:blipFill>
          <a:blip r:embed="rId4" cstate="print">
            <a:lum contrast="12000"/>
            <a:extLst>
              <a:ext uri="{28A0092B-C50C-407E-A947-70E740481C1C}">
                <a14:useLocalDpi xmlns:a14="http://schemas.microsoft.com/office/drawing/2010/main" val="0"/>
              </a:ext>
            </a:extLst>
          </a:blip>
          <a:srcRect l="1137" r="2272"/>
          <a:stretch>
            <a:fillRect/>
          </a:stretch>
        </p:blipFill>
        <p:spPr bwMode="auto">
          <a:xfrm>
            <a:off x="4953000" y="4114800"/>
            <a:ext cx="2819400" cy="19573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196" name="Text Box 2"/>
          <p:cNvSpPr txBox="1">
            <a:spLocks noChangeArrowheads="1"/>
          </p:cNvSpPr>
          <p:nvPr/>
        </p:nvSpPr>
        <p:spPr bwMode="auto">
          <a:xfrm>
            <a:off x="609600" y="762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r>
              <a:rPr lang="en-US" sz="2400" b="1" dirty="0">
                <a:solidFill>
                  <a:schemeClr val="bg1"/>
                </a:solidFill>
                <a:latin typeface="Arial" charset="0"/>
                <a:cs typeface="Arial" charset="0"/>
              </a:rPr>
              <a:t>Railroad Resources</a:t>
            </a:r>
          </a:p>
        </p:txBody>
      </p:sp>
      <p:sp>
        <p:nvSpPr>
          <p:cNvPr id="8197" name="Text Placeholder 3"/>
          <p:cNvSpPr>
            <a:spLocks/>
          </p:cNvSpPr>
          <p:nvPr/>
        </p:nvSpPr>
        <p:spPr bwMode="auto">
          <a:xfrm>
            <a:off x="685800" y="1447800"/>
            <a:ext cx="4267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spcAft>
                <a:spcPts val="600"/>
              </a:spcAft>
              <a:buClr>
                <a:srgbClr val="F72AAB"/>
              </a:buClr>
              <a:buSzPct val="90000"/>
            </a:pPr>
            <a:r>
              <a:rPr lang="en-US" sz="1800" b="1" dirty="0">
                <a:solidFill>
                  <a:schemeClr val="bg1"/>
                </a:solidFill>
                <a:latin typeface="Arial" charset="0"/>
              </a:rPr>
              <a:t>Railroad Emergency Center</a:t>
            </a:r>
            <a:endParaRPr lang="en-US" sz="1800" dirty="0">
              <a:solidFill>
                <a:schemeClr val="bg1"/>
              </a:solidFill>
              <a:latin typeface="Arial" charset="0"/>
            </a:endParaRP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Stay in contact with the emergency center - you are their eyes and </a:t>
            </a:r>
            <a:r>
              <a:rPr lang="en-US" sz="1800" dirty="0" smtClean="0">
                <a:solidFill>
                  <a:schemeClr val="bg1"/>
                </a:solidFill>
                <a:latin typeface="Arial" charset="0"/>
              </a:rPr>
              <a:t>ears</a:t>
            </a:r>
            <a:endParaRPr lang="en-US" sz="1800" dirty="0">
              <a:solidFill>
                <a:schemeClr val="bg1"/>
              </a:solidFill>
              <a:latin typeface="Arial" charset="0"/>
            </a:endParaRP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They are staffed 24 </a:t>
            </a:r>
            <a:r>
              <a:rPr lang="en-US" sz="1800" dirty="0" smtClean="0">
                <a:solidFill>
                  <a:schemeClr val="bg1"/>
                </a:solidFill>
                <a:latin typeface="Arial" charset="0"/>
              </a:rPr>
              <a:t>hrs/day</a:t>
            </a:r>
            <a:endParaRPr lang="en-US" sz="1800" dirty="0">
              <a:solidFill>
                <a:schemeClr val="bg1"/>
              </a:solidFill>
              <a:latin typeface="Arial" charset="0"/>
            </a:endParaRP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They make reports/calls to CHEMTREC</a:t>
            </a:r>
            <a:r>
              <a:rPr lang="en-US" sz="1800" baseline="30000" dirty="0">
                <a:solidFill>
                  <a:schemeClr val="bg1"/>
                </a:solidFill>
                <a:latin typeface="Arial" charset="0"/>
              </a:rPr>
              <a:t>®</a:t>
            </a:r>
            <a:r>
              <a:rPr lang="en-US" sz="1800" dirty="0">
                <a:solidFill>
                  <a:schemeClr val="bg1"/>
                </a:solidFill>
                <a:latin typeface="Arial" charset="0"/>
              </a:rPr>
              <a:t>, National Response Center and </a:t>
            </a:r>
            <a:r>
              <a:rPr lang="en-US" sz="1800" dirty="0" smtClean="0">
                <a:solidFill>
                  <a:schemeClr val="bg1"/>
                </a:solidFill>
                <a:latin typeface="Arial" charset="0"/>
              </a:rPr>
              <a:t>shippers</a:t>
            </a:r>
            <a:endParaRPr lang="en-US" sz="1800" dirty="0">
              <a:solidFill>
                <a:schemeClr val="bg1"/>
              </a:solidFill>
              <a:latin typeface="Arial" charset="0"/>
            </a:endParaRP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They make mandatory notifications to state and federal </a:t>
            </a:r>
            <a:r>
              <a:rPr lang="en-US" sz="1800" dirty="0" smtClean="0">
                <a:solidFill>
                  <a:schemeClr val="bg1"/>
                </a:solidFill>
                <a:latin typeface="Arial" charset="0"/>
              </a:rPr>
              <a:t>agencies</a:t>
            </a:r>
            <a:endParaRPr lang="en-US" sz="1800" dirty="0">
              <a:solidFill>
                <a:schemeClr val="bg1"/>
              </a:solidFill>
              <a:latin typeface="Arial" charset="0"/>
            </a:endParaRPr>
          </a:p>
        </p:txBody>
      </p:sp>
    </p:spTree>
    <p:extLst>
      <p:ext uri="{BB962C8B-B14F-4D97-AF65-F5344CB8AC3E}">
        <p14:creationId xmlns:p14="http://schemas.microsoft.com/office/powerpoint/2010/main" val="3151566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Photos-horizontal_00000"/>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tretch>
            <a:fillRect/>
          </a:stretch>
        </p:blipFill>
        <p:spPr bwMode="auto">
          <a:xfrm>
            <a:off x="1574800" y="1524000"/>
            <a:ext cx="5994400" cy="4495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8674" name="Rectangle 4"/>
          <p:cNvSpPr>
            <a:spLocks noGrp="1" noChangeArrowheads="1"/>
          </p:cNvSpPr>
          <p:nvPr>
            <p:ph type="title"/>
          </p:nvPr>
        </p:nvSpPr>
        <p:spPr/>
        <p:txBody>
          <a:bodyPr/>
          <a:lstStyle/>
          <a:p>
            <a:r>
              <a:rPr lang="en-US" dirty="0" smtClean="0"/>
              <a:t>90 Ton Chlorine Tank Car</a:t>
            </a:r>
          </a:p>
        </p:txBody>
      </p:sp>
    </p:spTree>
    <p:extLst>
      <p:ext uri="{BB962C8B-B14F-4D97-AF65-F5344CB8AC3E}">
        <p14:creationId xmlns:p14="http://schemas.microsoft.com/office/powerpoint/2010/main" val="174606664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33"/>
          <p:cNvGrpSpPr>
            <a:grpSpLocks/>
          </p:cNvGrpSpPr>
          <p:nvPr/>
        </p:nvGrpSpPr>
        <p:grpSpPr bwMode="auto">
          <a:xfrm>
            <a:off x="5334000" y="2438400"/>
            <a:ext cx="3429000" cy="2217738"/>
            <a:chOff x="3024" y="2112"/>
            <a:chExt cx="2448" cy="1685"/>
          </a:xfrm>
        </p:grpSpPr>
        <p:pic>
          <p:nvPicPr>
            <p:cNvPr id="9221" name="Picture 24" descr="Hardin MT G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 y="2112"/>
              <a:ext cx="2400" cy="168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222" name="Text Box 28"/>
            <p:cNvSpPr txBox="1">
              <a:spLocks noChangeArrowheads="1"/>
            </p:cNvSpPr>
            <p:nvPr/>
          </p:nvSpPr>
          <p:spPr bwMode="auto">
            <a:xfrm>
              <a:off x="4280" y="2160"/>
              <a:ext cx="1192" cy="348"/>
            </a:xfrm>
            <a:prstGeom prst="rect">
              <a:avLst/>
            </a:prstGeom>
            <a:noFill/>
            <a:ln w="12700"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r>
                <a:rPr lang="en-US" sz="1200" b="1" dirty="0">
                  <a:latin typeface="Arial Black" pitchFamily="2" charset="0"/>
                </a:rPr>
                <a:t>HARDIN, MONTANA</a:t>
              </a:r>
            </a:p>
          </p:txBody>
        </p:sp>
      </p:grpSp>
      <p:sp>
        <p:nvSpPr>
          <p:cNvPr id="9219" name="Text Box 2"/>
          <p:cNvSpPr txBox="1">
            <a:spLocks noChangeArrowheads="1"/>
          </p:cNvSpPr>
          <p:nvPr/>
        </p:nvSpPr>
        <p:spPr bwMode="auto">
          <a:xfrm>
            <a:off x="609600" y="762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r>
              <a:rPr lang="en-US" sz="2400" b="1" dirty="0">
                <a:solidFill>
                  <a:schemeClr val="bg1"/>
                </a:solidFill>
                <a:latin typeface="Arial" charset="0"/>
                <a:cs typeface="Arial" charset="0"/>
              </a:rPr>
              <a:t>Railroad </a:t>
            </a:r>
            <a:r>
              <a:rPr lang="en-US" sz="2400" b="1" dirty="0" smtClean="0">
                <a:solidFill>
                  <a:schemeClr val="bg1"/>
                </a:solidFill>
                <a:latin typeface="Arial" charset="0"/>
                <a:cs typeface="Arial" charset="0"/>
              </a:rPr>
              <a:t>Resources (cont.)</a:t>
            </a:r>
            <a:endParaRPr lang="en-US" sz="2400" b="1" dirty="0">
              <a:solidFill>
                <a:schemeClr val="bg1"/>
              </a:solidFill>
              <a:latin typeface="Arial" charset="0"/>
              <a:cs typeface="Arial" charset="0"/>
            </a:endParaRPr>
          </a:p>
        </p:txBody>
      </p:sp>
      <p:sp>
        <p:nvSpPr>
          <p:cNvPr id="9220" name="Text Placeholder 3"/>
          <p:cNvSpPr>
            <a:spLocks/>
          </p:cNvSpPr>
          <p:nvPr/>
        </p:nvSpPr>
        <p:spPr bwMode="auto">
          <a:xfrm>
            <a:off x="685800" y="1447800"/>
            <a:ext cx="464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spcAft>
                <a:spcPts val="600"/>
              </a:spcAft>
              <a:buClr>
                <a:srgbClr val="F72AAB"/>
              </a:buClr>
              <a:buSzPct val="90000"/>
            </a:pPr>
            <a:r>
              <a:rPr lang="en-US" sz="1800" b="1" dirty="0">
                <a:solidFill>
                  <a:schemeClr val="bg1"/>
                </a:solidFill>
                <a:latin typeface="Arial" charset="0"/>
              </a:rPr>
              <a:t>Geographic Information System </a:t>
            </a:r>
            <a:r>
              <a:rPr lang="en-US" sz="1800" b="1" dirty="0" smtClean="0">
                <a:solidFill>
                  <a:schemeClr val="bg1"/>
                </a:solidFill>
                <a:latin typeface="Arial" charset="0"/>
              </a:rPr>
              <a:t>(GIS)</a:t>
            </a:r>
            <a:endParaRPr lang="en-US" sz="1800" dirty="0">
              <a:solidFill>
                <a:schemeClr val="bg1"/>
              </a:solidFill>
              <a:latin typeface="Arial" charset="0"/>
            </a:endParaRP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Railroad emergency centers </a:t>
            </a:r>
            <a:r>
              <a:rPr lang="en-US" sz="1800" dirty="0" smtClean="0">
                <a:solidFill>
                  <a:schemeClr val="bg1"/>
                </a:solidFill>
                <a:latin typeface="Arial" charset="0"/>
              </a:rPr>
              <a:t>may have </a:t>
            </a:r>
            <a:r>
              <a:rPr lang="en-US" sz="1800" dirty="0">
                <a:solidFill>
                  <a:schemeClr val="bg1"/>
                </a:solidFill>
                <a:latin typeface="Arial" charset="0"/>
              </a:rPr>
              <a:t>detailed GIS</a:t>
            </a:r>
          </a:p>
          <a:p>
            <a:pPr marL="742950" lvl="1" indent="-285750" eaLnBrk="1" hangingPunct="1">
              <a:spcBef>
                <a:spcPct val="20000"/>
              </a:spcBef>
              <a:spcAft>
                <a:spcPts val="600"/>
              </a:spcAft>
              <a:buClr>
                <a:srgbClr val="5DBA3E"/>
              </a:buClr>
              <a:buSzPct val="90000"/>
              <a:buFont typeface="Arial" pitchFamily="34" charset="0"/>
              <a:buChar char="-"/>
            </a:pPr>
            <a:r>
              <a:rPr lang="en-US" sz="1800" dirty="0">
                <a:solidFill>
                  <a:schemeClr val="bg1"/>
                </a:solidFill>
                <a:latin typeface="Arial" charset="0"/>
              </a:rPr>
              <a:t>Maps include data on pipelines, infrastructure, soil types, streams, waterways, environmentally     sensitive areas, schools,         hospitals, </a:t>
            </a:r>
            <a:r>
              <a:rPr lang="en-US" sz="1800" dirty="0" smtClean="0">
                <a:solidFill>
                  <a:schemeClr val="bg1"/>
                </a:solidFill>
                <a:latin typeface="Arial" charset="0"/>
              </a:rPr>
              <a:t>etc.</a:t>
            </a:r>
            <a:endParaRPr lang="en-US" sz="1800" dirty="0">
              <a:solidFill>
                <a:schemeClr val="bg1"/>
              </a:solidFill>
              <a:latin typeface="Arial" charset="0"/>
            </a:endParaRP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Railroads share this information </a:t>
            </a:r>
            <a:r>
              <a:rPr lang="en-US" sz="1800" dirty="0" smtClean="0">
                <a:solidFill>
                  <a:schemeClr val="bg1"/>
                </a:solidFill>
                <a:latin typeface="Arial" charset="0"/>
              </a:rPr>
              <a:t>about </a:t>
            </a:r>
            <a:r>
              <a:rPr lang="en-US" sz="1800" dirty="0">
                <a:solidFill>
                  <a:schemeClr val="bg1"/>
                </a:solidFill>
                <a:latin typeface="Arial" charset="0"/>
              </a:rPr>
              <a:t>handling the </a:t>
            </a:r>
            <a:r>
              <a:rPr lang="en-US" sz="1800" dirty="0" smtClean="0">
                <a:solidFill>
                  <a:schemeClr val="bg1"/>
                </a:solidFill>
                <a:latin typeface="Arial" charset="0"/>
              </a:rPr>
              <a:t>incident</a:t>
            </a:r>
            <a:endParaRPr lang="en-US" sz="2000" dirty="0">
              <a:solidFill>
                <a:schemeClr val="bg1"/>
              </a:solidFill>
              <a:latin typeface="Arial" charset="0"/>
            </a:endParaRPr>
          </a:p>
        </p:txBody>
      </p:sp>
    </p:spTree>
    <p:extLst>
      <p:ext uri="{BB962C8B-B14F-4D97-AF65-F5344CB8AC3E}">
        <p14:creationId xmlns:p14="http://schemas.microsoft.com/office/powerpoint/2010/main" val="1842489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2"/>
          <p:cNvSpPr txBox="1">
            <a:spLocks noChangeArrowheads="1"/>
          </p:cNvSpPr>
          <p:nvPr/>
        </p:nvSpPr>
        <p:spPr bwMode="auto">
          <a:xfrm>
            <a:off x="609600" y="762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r>
              <a:rPr lang="en-US" sz="2400" b="1" dirty="0">
                <a:solidFill>
                  <a:schemeClr val="bg1"/>
                </a:solidFill>
                <a:latin typeface="Arial" charset="0"/>
              </a:rPr>
              <a:t>Railroad </a:t>
            </a:r>
            <a:r>
              <a:rPr lang="en-US" sz="2400" b="1" dirty="0" smtClean="0">
                <a:solidFill>
                  <a:schemeClr val="bg1"/>
                </a:solidFill>
                <a:latin typeface="Arial" charset="0"/>
              </a:rPr>
              <a:t>Resources (cont.)</a:t>
            </a:r>
            <a:endParaRPr lang="en-US" sz="2400" b="1" dirty="0">
              <a:solidFill>
                <a:schemeClr val="bg1"/>
              </a:solidFill>
              <a:latin typeface="Arial" charset="0"/>
            </a:endParaRPr>
          </a:p>
        </p:txBody>
      </p:sp>
      <p:sp>
        <p:nvSpPr>
          <p:cNvPr id="10245" name="Text Placeholder 3"/>
          <p:cNvSpPr>
            <a:spLocks/>
          </p:cNvSpPr>
          <p:nvPr/>
        </p:nvSpPr>
        <p:spPr bwMode="auto">
          <a:xfrm>
            <a:off x="685800" y="2286000"/>
            <a:ext cx="4267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spcAft>
                <a:spcPts val="600"/>
              </a:spcAft>
              <a:buClr>
                <a:srgbClr val="F72AAB"/>
              </a:buClr>
              <a:buSzPct val="90000"/>
            </a:pPr>
            <a:r>
              <a:rPr lang="en-US" sz="1800" b="1" dirty="0">
                <a:solidFill>
                  <a:schemeClr val="bg1"/>
                </a:solidFill>
                <a:latin typeface="Arial" charset="0"/>
              </a:rPr>
              <a:t>Plume Modeling</a:t>
            </a:r>
            <a:endParaRPr lang="en-US" sz="1800" dirty="0">
              <a:solidFill>
                <a:schemeClr val="bg1"/>
              </a:solidFill>
              <a:latin typeface="Arial" charset="0"/>
            </a:endParaRP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Railroad contractors can provide air dispersion modeling </a:t>
            </a:r>
            <a:r>
              <a:rPr lang="en-US" sz="1800" dirty="0" smtClean="0">
                <a:solidFill>
                  <a:schemeClr val="bg1"/>
                </a:solidFill>
                <a:latin typeface="Arial" charset="0"/>
              </a:rPr>
              <a:t>information which can be </a:t>
            </a:r>
            <a:r>
              <a:rPr lang="en-US" sz="1800" dirty="0">
                <a:solidFill>
                  <a:schemeClr val="bg1"/>
                </a:solidFill>
                <a:latin typeface="Arial" charset="0"/>
              </a:rPr>
              <a:t>made available to you by fax or </a:t>
            </a:r>
            <a:r>
              <a:rPr lang="en-US" sz="1800" dirty="0" smtClean="0">
                <a:solidFill>
                  <a:schemeClr val="bg1"/>
                </a:solidFill>
                <a:latin typeface="Arial" charset="0"/>
              </a:rPr>
              <a:t>email</a:t>
            </a:r>
            <a:endParaRPr lang="en-US" sz="1800" dirty="0">
              <a:solidFill>
                <a:schemeClr val="bg1"/>
              </a:solidFill>
              <a:latin typeface="Arial" charset="0"/>
            </a:endParaRPr>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l="2564" t="3601" r="50480" b="4401"/>
          <a:stretch/>
        </p:blipFill>
        <p:spPr bwMode="auto">
          <a:xfrm>
            <a:off x="5334000" y="1905000"/>
            <a:ext cx="3171825" cy="2743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488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ATFIELD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505200"/>
            <a:ext cx="3505200" cy="26289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7" name="Picture 9" descr="Haz-Mat27"/>
          <p:cNvPicPr>
            <a:picLocks noChangeAspect="1" noChangeArrowheads="1"/>
          </p:cNvPicPr>
          <p:nvPr/>
        </p:nvPicPr>
        <p:blipFill>
          <a:blip r:embed="rId4">
            <a:extLst>
              <a:ext uri="{28A0092B-C50C-407E-A947-70E740481C1C}">
                <a14:useLocalDpi xmlns:a14="http://schemas.microsoft.com/office/drawing/2010/main" val="0"/>
              </a:ext>
            </a:extLst>
          </a:blip>
          <a:srcRect l="2380" t="1250" r="2380" b="3526"/>
          <a:stretch>
            <a:fillRect/>
          </a:stretch>
        </p:blipFill>
        <p:spPr bwMode="auto">
          <a:xfrm>
            <a:off x="4648200" y="990600"/>
            <a:ext cx="3505200" cy="2365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268" name="Text Box 2"/>
          <p:cNvSpPr txBox="1">
            <a:spLocks noChangeArrowheads="1"/>
          </p:cNvSpPr>
          <p:nvPr/>
        </p:nvSpPr>
        <p:spPr bwMode="auto">
          <a:xfrm>
            <a:off x="609600" y="762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r>
              <a:rPr lang="en-US" sz="2400" b="1" dirty="0">
                <a:solidFill>
                  <a:schemeClr val="bg1"/>
                </a:solidFill>
                <a:latin typeface="Arial" charset="0"/>
                <a:cs typeface="Arial" charset="0"/>
              </a:rPr>
              <a:t>Railroad </a:t>
            </a:r>
            <a:r>
              <a:rPr lang="en-US" sz="2400" b="1" dirty="0" smtClean="0">
                <a:solidFill>
                  <a:schemeClr val="bg1"/>
                </a:solidFill>
                <a:latin typeface="Arial" charset="0"/>
                <a:cs typeface="Arial" charset="0"/>
              </a:rPr>
              <a:t>Resources (cont.)</a:t>
            </a:r>
            <a:endParaRPr lang="en-US" sz="2400" b="1" dirty="0">
              <a:solidFill>
                <a:schemeClr val="bg1"/>
              </a:solidFill>
              <a:latin typeface="Arial" charset="0"/>
              <a:cs typeface="Arial" charset="0"/>
            </a:endParaRPr>
          </a:p>
        </p:txBody>
      </p:sp>
      <p:sp>
        <p:nvSpPr>
          <p:cNvPr id="11269" name="Text Placeholder 3"/>
          <p:cNvSpPr>
            <a:spLocks/>
          </p:cNvSpPr>
          <p:nvPr/>
        </p:nvSpPr>
        <p:spPr bwMode="auto">
          <a:xfrm>
            <a:off x="685800" y="1447800"/>
            <a:ext cx="4495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spcAft>
                <a:spcPts val="600"/>
              </a:spcAft>
              <a:buClr>
                <a:srgbClr val="F72AAB"/>
              </a:buClr>
              <a:buSzPct val="90000"/>
            </a:pPr>
            <a:r>
              <a:rPr lang="en-US" sz="1800" b="1" dirty="0">
                <a:solidFill>
                  <a:schemeClr val="bg1"/>
                </a:solidFill>
                <a:latin typeface="Arial" charset="0"/>
              </a:rPr>
              <a:t>On-scene railroad personnel</a:t>
            </a:r>
            <a:endParaRPr lang="en-US" sz="1800" dirty="0">
              <a:solidFill>
                <a:schemeClr val="bg1"/>
              </a:solidFill>
              <a:latin typeface="Arial" charset="0"/>
            </a:endParaRP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Transportation, mechanical and engineering </a:t>
            </a:r>
            <a:r>
              <a:rPr lang="en-US" sz="1800" dirty="0" smtClean="0">
                <a:solidFill>
                  <a:schemeClr val="bg1"/>
                </a:solidFill>
                <a:latin typeface="Arial" charset="0"/>
              </a:rPr>
              <a:t>personnel</a:t>
            </a:r>
            <a:endParaRPr lang="en-US" sz="1800" dirty="0">
              <a:solidFill>
                <a:schemeClr val="bg1"/>
              </a:solidFill>
              <a:latin typeface="Arial" charset="0"/>
            </a:endParaRP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Railroad hazardous materials response personnel, police and environmental </a:t>
            </a:r>
            <a:r>
              <a:rPr lang="en-US" sz="1800" dirty="0" smtClean="0">
                <a:solidFill>
                  <a:schemeClr val="bg1"/>
                </a:solidFill>
                <a:latin typeface="Arial" charset="0"/>
              </a:rPr>
              <a:t>personnel</a:t>
            </a:r>
            <a:endParaRPr lang="en-US" sz="1800" dirty="0">
              <a:solidFill>
                <a:schemeClr val="bg1"/>
              </a:solidFill>
              <a:latin typeface="Arial" charset="0"/>
            </a:endParaRP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Re-railing </a:t>
            </a:r>
            <a:r>
              <a:rPr lang="en-US" sz="1800" dirty="0" smtClean="0">
                <a:solidFill>
                  <a:schemeClr val="bg1"/>
                </a:solidFill>
                <a:latin typeface="Arial" charset="0"/>
              </a:rPr>
              <a:t>contractors</a:t>
            </a:r>
            <a:endParaRPr lang="en-US" sz="1800" dirty="0">
              <a:solidFill>
                <a:schemeClr val="bg1"/>
              </a:solidFill>
              <a:latin typeface="Arial" charset="0"/>
            </a:endParaRP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Environmental </a:t>
            </a:r>
            <a:r>
              <a:rPr lang="en-US" sz="1800" dirty="0" smtClean="0">
                <a:solidFill>
                  <a:schemeClr val="bg1"/>
                </a:solidFill>
                <a:latin typeface="Arial" charset="0"/>
              </a:rPr>
              <a:t>contractors</a:t>
            </a:r>
            <a:endParaRPr lang="en-US" sz="1800" dirty="0">
              <a:solidFill>
                <a:schemeClr val="bg1"/>
              </a:solidFill>
              <a:latin typeface="Arial" charset="0"/>
            </a:endParaRP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These railroad personnel will coordinate with the Incident Commander and </a:t>
            </a:r>
            <a:r>
              <a:rPr lang="en-US" sz="1800" dirty="0" smtClean="0">
                <a:solidFill>
                  <a:schemeClr val="bg1"/>
                </a:solidFill>
                <a:latin typeface="Arial" charset="0"/>
              </a:rPr>
              <a:t>responders</a:t>
            </a:r>
            <a:endParaRPr lang="en-US" sz="1800" dirty="0">
              <a:solidFill>
                <a:schemeClr val="bg1"/>
              </a:solidFill>
              <a:latin typeface="Arial" charset="0"/>
            </a:endParaRPr>
          </a:p>
        </p:txBody>
      </p:sp>
    </p:spTree>
    <p:extLst>
      <p:ext uri="{BB962C8B-B14F-4D97-AF65-F5344CB8AC3E}">
        <p14:creationId xmlns:p14="http://schemas.microsoft.com/office/powerpoint/2010/main" val="1419722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609600" y="762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r>
              <a:rPr lang="en-US" sz="2400" b="1" dirty="0">
                <a:solidFill>
                  <a:schemeClr val="bg1"/>
                </a:solidFill>
                <a:latin typeface="Arial" charset="0"/>
              </a:rPr>
              <a:t>Assessing the Emergency</a:t>
            </a:r>
          </a:p>
        </p:txBody>
      </p:sp>
      <p:pic>
        <p:nvPicPr>
          <p:cNvPr id="12291" name="Picture 13" descr="OFFICERBIN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00200"/>
            <a:ext cx="3429000" cy="28209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2292" name="Text Placeholder 3"/>
          <p:cNvSpPr>
            <a:spLocks/>
          </p:cNvSpPr>
          <p:nvPr/>
        </p:nvSpPr>
        <p:spPr bwMode="auto">
          <a:xfrm>
            <a:off x="685800" y="1447800"/>
            <a:ext cx="4495800" cy="4114800"/>
          </a:xfrm>
          <a:prstGeom prst="rect">
            <a:avLst/>
          </a:prstGeom>
          <a:noFill/>
          <a:ln w="9525">
            <a:noFill/>
            <a:miter lim="800000"/>
            <a:headEnd/>
            <a:tailEnd/>
          </a:ln>
        </p:spPr>
        <p:txBody>
          <a:bodyPr/>
          <a:lstStyle/>
          <a:p>
            <a:pPr eaLnBrk="1" hangingPunct="1">
              <a:spcBef>
                <a:spcPct val="20000"/>
              </a:spcBef>
              <a:spcAft>
                <a:spcPts val="600"/>
              </a:spcAft>
              <a:buClr>
                <a:srgbClr val="F72AAB"/>
              </a:buClr>
              <a:buSzPct val="90000"/>
            </a:pPr>
            <a:r>
              <a:rPr lang="en-US" sz="1800" b="1" dirty="0">
                <a:solidFill>
                  <a:schemeClr val="bg1"/>
                </a:solidFill>
                <a:latin typeface="Arial" charset="0"/>
              </a:rPr>
              <a:t>Size-up carefully - know what you are dealing </a:t>
            </a:r>
            <a:r>
              <a:rPr lang="en-US" sz="1800" b="1" dirty="0" smtClean="0">
                <a:solidFill>
                  <a:schemeClr val="bg1"/>
                </a:solidFill>
                <a:latin typeface="Arial" charset="0"/>
              </a:rPr>
              <a:t>with</a:t>
            </a:r>
            <a:endParaRPr lang="en-US" sz="1800" dirty="0">
              <a:solidFill>
                <a:schemeClr val="bg1"/>
              </a:solidFill>
              <a:latin typeface="Arial" charset="0"/>
            </a:endParaRPr>
          </a:p>
          <a:p>
            <a:pPr marL="284163" indent="-284163" algn="just" eaLnBrk="1" hangingPunct="1">
              <a:spcBef>
                <a:spcPct val="20000"/>
              </a:spcBef>
              <a:spcAft>
                <a:spcPts val="600"/>
              </a:spcAft>
              <a:buClr>
                <a:srgbClr val="5DBA3E"/>
              </a:buClr>
              <a:buSzPct val="90000"/>
              <a:buFont typeface="Monotype Sorts" pitchFamily="2" charset="2"/>
              <a:buChar char="u"/>
            </a:pPr>
            <a:r>
              <a:rPr lang="en-US" sz="1800" dirty="0" smtClean="0">
                <a:solidFill>
                  <a:schemeClr val="bg1"/>
                </a:solidFill>
                <a:latin typeface="Arial" charset="0"/>
              </a:rPr>
              <a:t>Seek </a:t>
            </a:r>
            <a:r>
              <a:rPr lang="en-US" sz="1800" dirty="0">
                <a:solidFill>
                  <a:schemeClr val="bg1"/>
                </a:solidFill>
                <a:latin typeface="Arial" charset="0"/>
              </a:rPr>
              <a:t>out railroad personnel; ask them about the </a:t>
            </a:r>
            <a:r>
              <a:rPr lang="en-US" sz="1800" dirty="0" smtClean="0">
                <a:solidFill>
                  <a:schemeClr val="bg1"/>
                </a:solidFill>
                <a:latin typeface="Arial" charset="0"/>
              </a:rPr>
              <a:t>situation</a:t>
            </a:r>
            <a:endParaRPr lang="en-US" sz="1800" dirty="0">
              <a:solidFill>
                <a:schemeClr val="bg1"/>
              </a:solidFill>
              <a:latin typeface="Arial" charset="0"/>
            </a:endParaRPr>
          </a:p>
          <a:p>
            <a:pPr marL="284163" indent="-284163" algn="just"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Get shipping papers from the railroad </a:t>
            </a:r>
            <a:r>
              <a:rPr lang="en-US" sz="1800" dirty="0" smtClean="0">
                <a:solidFill>
                  <a:schemeClr val="bg1"/>
                </a:solidFill>
                <a:latin typeface="Arial" charset="0"/>
              </a:rPr>
              <a:t>personnel</a:t>
            </a:r>
            <a:endParaRPr lang="en-US" sz="1800" dirty="0">
              <a:solidFill>
                <a:schemeClr val="bg1"/>
              </a:solidFill>
              <a:latin typeface="Arial" charset="0"/>
            </a:endParaRPr>
          </a:p>
          <a:p>
            <a:pPr marL="284163" indent="-284163" algn="just"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Using binoculars from a safe location, look for visible leaks - vapors or </a:t>
            </a:r>
            <a:r>
              <a:rPr lang="en-US" sz="1800" dirty="0" smtClean="0">
                <a:solidFill>
                  <a:schemeClr val="bg1"/>
                </a:solidFill>
                <a:latin typeface="Arial" charset="0"/>
              </a:rPr>
              <a:t>liquids</a:t>
            </a:r>
            <a:endParaRPr lang="en-US" sz="1800" dirty="0">
              <a:solidFill>
                <a:schemeClr val="bg1"/>
              </a:solidFill>
              <a:latin typeface="Arial" charset="0"/>
            </a:endParaRPr>
          </a:p>
          <a:p>
            <a:pPr marL="284163" indent="-284163" algn="just"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Pay attention to the weather conditions and find out how they may change during the </a:t>
            </a:r>
            <a:r>
              <a:rPr lang="en-US" sz="1800" dirty="0" smtClean="0">
                <a:solidFill>
                  <a:schemeClr val="bg1"/>
                </a:solidFill>
                <a:latin typeface="Arial" charset="0"/>
              </a:rPr>
              <a:t>emergency</a:t>
            </a:r>
            <a:endParaRPr lang="en-US" sz="1800" dirty="0">
              <a:solidFill>
                <a:schemeClr val="bg1"/>
              </a:solidFill>
              <a:latin typeface="Arial" charset="0"/>
            </a:endParaRPr>
          </a:p>
        </p:txBody>
      </p:sp>
    </p:spTree>
    <p:extLst>
      <p:ext uri="{BB962C8B-B14F-4D97-AF65-F5344CB8AC3E}">
        <p14:creationId xmlns:p14="http://schemas.microsoft.com/office/powerpoint/2010/main" val="3518008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2" descr="Haz-Mat25"/>
          <p:cNvPicPr>
            <a:picLocks noChangeAspect="1" noChangeArrowheads="1"/>
          </p:cNvPicPr>
          <p:nvPr/>
        </p:nvPicPr>
        <p:blipFill>
          <a:blip r:embed="rId3">
            <a:extLst>
              <a:ext uri="{28A0092B-C50C-407E-A947-70E740481C1C}">
                <a14:useLocalDpi xmlns:a14="http://schemas.microsoft.com/office/drawing/2010/main" val="0"/>
              </a:ext>
            </a:extLst>
          </a:blip>
          <a:srcRect l="2702" r="2702" b="3839"/>
          <a:stretch>
            <a:fillRect/>
          </a:stretch>
        </p:blipFill>
        <p:spPr bwMode="auto">
          <a:xfrm>
            <a:off x="5410200" y="2057400"/>
            <a:ext cx="3429000" cy="23495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315" name="Text Box 2"/>
          <p:cNvSpPr txBox="1">
            <a:spLocks noChangeArrowheads="1"/>
          </p:cNvSpPr>
          <p:nvPr/>
        </p:nvSpPr>
        <p:spPr bwMode="auto">
          <a:xfrm>
            <a:off x="609600" y="762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r>
              <a:rPr lang="en-US" sz="2400" b="1" dirty="0">
                <a:solidFill>
                  <a:schemeClr val="bg1"/>
                </a:solidFill>
                <a:latin typeface="Arial" charset="0"/>
              </a:rPr>
              <a:t>Shipping Papers</a:t>
            </a:r>
          </a:p>
        </p:txBody>
      </p:sp>
      <p:sp>
        <p:nvSpPr>
          <p:cNvPr id="13316" name="Text Placeholder 3"/>
          <p:cNvSpPr>
            <a:spLocks/>
          </p:cNvSpPr>
          <p:nvPr/>
        </p:nvSpPr>
        <p:spPr bwMode="auto">
          <a:xfrm>
            <a:off x="914400" y="1524000"/>
            <a:ext cx="4572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spcAft>
                <a:spcPts val="600"/>
              </a:spcAft>
              <a:buClr>
                <a:srgbClr val="F72AAB"/>
              </a:buClr>
              <a:buSzPct val="90000"/>
            </a:pPr>
            <a:r>
              <a:rPr lang="en-US" sz="1800" b="1" dirty="0">
                <a:solidFill>
                  <a:schemeClr val="bg1"/>
                </a:solidFill>
                <a:latin typeface="Arial" charset="0"/>
              </a:rPr>
              <a:t>Get the shipping papers </a:t>
            </a: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Find the train crew - the conductor is responsible for the shipping papers and has the most complete copy </a:t>
            </a:r>
            <a:r>
              <a:rPr lang="en-US" sz="1800" dirty="0" smtClean="0">
                <a:solidFill>
                  <a:schemeClr val="bg1"/>
                </a:solidFill>
                <a:latin typeface="Arial" charset="0"/>
              </a:rPr>
              <a:t>on-scene</a:t>
            </a:r>
            <a:endParaRPr lang="en-US" sz="1800" dirty="0">
              <a:solidFill>
                <a:schemeClr val="bg1"/>
              </a:solidFill>
              <a:latin typeface="Arial" charset="0"/>
            </a:endParaRP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Ask the crew to share the shipping papers with you and help interpret the information </a:t>
            </a:r>
            <a:r>
              <a:rPr lang="en-US" sz="1800" dirty="0" smtClean="0">
                <a:solidFill>
                  <a:schemeClr val="bg1"/>
                </a:solidFill>
                <a:latin typeface="Arial" charset="0"/>
              </a:rPr>
              <a:t>provided</a:t>
            </a:r>
            <a:endParaRPr lang="en-US" sz="1800" dirty="0">
              <a:solidFill>
                <a:schemeClr val="bg1"/>
              </a:solidFill>
              <a:latin typeface="Arial" charset="0"/>
            </a:endParaRP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If the train crew is not available, contact the railroad and ask them to fax or email a copy of the shipping papers or read the information over the phone or </a:t>
            </a:r>
            <a:r>
              <a:rPr lang="en-US" sz="1800" dirty="0" smtClean="0">
                <a:solidFill>
                  <a:schemeClr val="bg1"/>
                </a:solidFill>
                <a:latin typeface="Arial" charset="0"/>
              </a:rPr>
              <a:t>radio</a:t>
            </a:r>
            <a:endParaRPr lang="en-US" sz="1800" dirty="0">
              <a:solidFill>
                <a:schemeClr val="bg1"/>
              </a:solidFill>
              <a:latin typeface="Arial" charset="0"/>
            </a:endParaRPr>
          </a:p>
        </p:txBody>
      </p:sp>
    </p:spTree>
    <p:extLst>
      <p:ext uri="{BB962C8B-B14F-4D97-AF65-F5344CB8AC3E}">
        <p14:creationId xmlns:p14="http://schemas.microsoft.com/office/powerpoint/2010/main" val="1709514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609600" y="762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r>
              <a:rPr lang="en-US" sz="2400" b="1" dirty="0">
                <a:solidFill>
                  <a:schemeClr val="bg1"/>
                </a:solidFill>
                <a:latin typeface="Arial" charset="0"/>
              </a:rPr>
              <a:t>Shipping </a:t>
            </a:r>
            <a:r>
              <a:rPr lang="en-US" sz="2400" b="1" dirty="0" smtClean="0">
                <a:solidFill>
                  <a:schemeClr val="bg1"/>
                </a:solidFill>
                <a:latin typeface="Arial" charset="0"/>
              </a:rPr>
              <a:t>Papers (cont.)</a:t>
            </a:r>
            <a:endParaRPr lang="en-US" sz="2400" b="1" dirty="0">
              <a:solidFill>
                <a:schemeClr val="bg1"/>
              </a:solidFill>
              <a:latin typeface="Arial" charset="0"/>
            </a:endParaRPr>
          </a:p>
        </p:txBody>
      </p:sp>
      <p:sp>
        <p:nvSpPr>
          <p:cNvPr id="14340" name="Text Placeholder 3"/>
          <p:cNvSpPr>
            <a:spLocks/>
          </p:cNvSpPr>
          <p:nvPr/>
        </p:nvSpPr>
        <p:spPr bwMode="auto">
          <a:xfrm>
            <a:off x="914400" y="1524000"/>
            <a:ext cx="3429000" cy="4267200"/>
          </a:xfrm>
          <a:prstGeom prst="rect">
            <a:avLst/>
          </a:prstGeom>
          <a:noFill/>
          <a:ln w="9525">
            <a:noFill/>
            <a:miter lim="800000"/>
            <a:headEnd/>
            <a:tailEnd/>
          </a:ln>
        </p:spPr>
        <p:txBody>
          <a:bodyPr/>
          <a:lstStyle/>
          <a:p>
            <a:pPr eaLnBrk="1" hangingPunct="1">
              <a:spcAft>
                <a:spcPts val="600"/>
              </a:spcAft>
              <a:buClr>
                <a:srgbClr val="F72AAB"/>
              </a:buClr>
              <a:buSzPct val="90000"/>
            </a:pPr>
            <a:r>
              <a:rPr lang="en-US" sz="1800" b="1" dirty="0">
                <a:solidFill>
                  <a:schemeClr val="bg1"/>
                </a:solidFill>
                <a:latin typeface="Arial" charset="0"/>
              </a:rPr>
              <a:t>Shipping papers are the primary safety instrument at a rail emergency. </a:t>
            </a:r>
          </a:p>
          <a:p>
            <a:pPr eaLnBrk="1" hangingPunct="1">
              <a:spcBef>
                <a:spcPct val="20000"/>
              </a:spcBef>
              <a:spcAft>
                <a:spcPts val="600"/>
              </a:spcAft>
              <a:buClr>
                <a:srgbClr val="F72AAB"/>
              </a:buClr>
              <a:buSzPct val="90000"/>
            </a:pPr>
            <a:endParaRPr lang="en-US" sz="800" b="1" dirty="0" smtClean="0">
              <a:solidFill>
                <a:schemeClr val="bg1"/>
              </a:solidFill>
              <a:latin typeface="Arial" charset="0"/>
            </a:endParaRPr>
          </a:p>
          <a:p>
            <a:pPr eaLnBrk="1" hangingPunct="1">
              <a:spcBef>
                <a:spcPct val="20000"/>
              </a:spcBef>
              <a:spcAft>
                <a:spcPts val="600"/>
              </a:spcAft>
              <a:buClr>
                <a:srgbClr val="F72AAB"/>
              </a:buClr>
              <a:buSzPct val="90000"/>
            </a:pPr>
            <a:r>
              <a:rPr lang="en-US" sz="1800" b="1" dirty="0" smtClean="0">
                <a:solidFill>
                  <a:schemeClr val="bg1"/>
                </a:solidFill>
                <a:latin typeface="Arial" charset="0"/>
              </a:rPr>
              <a:t>Shipping </a:t>
            </a:r>
            <a:r>
              <a:rPr lang="en-US" sz="1800" b="1" dirty="0">
                <a:solidFill>
                  <a:schemeClr val="bg1"/>
                </a:solidFill>
                <a:latin typeface="Arial" charset="0"/>
              </a:rPr>
              <a:t>papers provide: </a:t>
            </a:r>
          </a:p>
          <a:p>
            <a:pPr marL="284163" indent="-284163"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Location of each </a:t>
            </a:r>
            <a:r>
              <a:rPr lang="en-US" sz="1800" dirty="0" smtClean="0">
                <a:solidFill>
                  <a:schemeClr val="bg1"/>
                </a:solidFill>
                <a:latin typeface="Arial" charset="0"/>
              </a:rPr>
              <a:t>hazardous material (HM) shipment </a:t>
            </a:r>
            <a:r>
              <a:rPr lang="en-US" sz="1800" dirty="0">
                <a:solidFill>
                  <a:schemeClr val="bg1"/>
                </a:solidFill>
                <a:latin typeface="Arial" charset="0"/>
              </a:rPr>
              <a:t>in a train</a:t>
            </a:r>
          </a:p>
          <a:p>
            <a:pPr marL="284163" indent="-284163"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Description of contents of each HM shipment</a:t>
            </a:r>
          </a:p>
          <a:p>
            <a:pPr marL="284163" indent="-284163"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Emergency response information for each h</a:t>
            </a:r>
            <a:r>
              <a:rPr lang="en-US" sz="1800" dirty="0" smtClean="0">
                <a:solidFill>
                  <a:schemeClr val="bg1"/>
                </a:solidFill>
                <a:latin typeface="Arial" charset="0"/>
              </a:rPr>
              <a:t>azardous </a:t>
            </a:r>
            <a:r>
              <a:rPr lang="en-US" sz="1800" dirty="0" smtClean="0">
                <a:solidFill>
                  <a:schemeClr val="bg1"/>
                </a:solidFill>
                <a:latin typeface="Arial" charset="0"/>
              </a:rPr>
              <a:t>material</a:t>
            </a:r>
            <a:endParaRPr lang="en-US" sz="1800" dirty="0">
              <a:solidFill>
                <a:schemeClr val="bg1"/>
              </a:solidFill>
              <a:latin typeface="Arial"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828800"/>
            <a:ext cx="4144191" cy="3276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7751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609600" y="762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r>
              <a:rPr lang="en-US" sz="2400" b="1" dirty="0">
                <a:solidFill>
                  <a:schemeClr val="bg1"/>
                </a:solidFill>
                <a:latin typeface="Arial" charset="0"/>
              </a:rPr>
              <a:t>Shipping </a:t>
            </a:r>
            <a:r>
              <a:rPr lang="en-US" sz="2400" b="1" dirty="0" smtClean="0">
                <a:solidFill>
                  <a:schemeClr val="bg1"/>
                </a:solidFill>
                <a:latin typeface="Arial" charset="0"/>
              </a:rPr>
              <a:t>Papers (cont.)</a:t>
            </a:r>
            <a:endParaRPr lang="en-US" sz="2400" b="1" dirty="0">
              <a:solidFill>
                <a:schemeClr val="bg1"/>
              </a:solidFill>
              <a:latin typeface="Arial" charset="0"/>
            </a:endParaRPr>
          </a:p>
        </p:txBody>
      </p:sp>
      <p:sp>
        <p:nvSpPr>
          <p:cNvPr id="15363" name="Text Placeholder 3"/>
          <p:cNvSpPr>
            <a:spLocks/>
          </p:cNvSpPr>
          <p:nvPr/>
        </p:nvSpPr>
        <p:spPr bwMode="auto">
          <a:xfrm>
            <a:off x="914400" y="1524000"/>
            <a:ext cx="7543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spcAft>
                <a:spcPts val="600"/>
              </a:spcAft>
              <a:buClr>
                <a:srgbClr val="F72AAB"/>
              </a:buClr>
              <a:buSzPct val="90000"/>
            </a:pPr>
            <a:r>
              <a:rPr lang="en-US" sz="1800" b="1" dirty="0">
                <a:solidFill>
                  <a:schemeClr val="bg1"/>
                </a:solidFill>
                <a:latin typeface="Arial" charset="0"/>
              </a:rPr>
              <a:t>Key information for each hazardous material on the train: </a:t>
            </a: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Line number</a:t>
            </a: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Emergency contact number</a:t>
            </a: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Reporting marks (initials) and number</a:t>
            </a:r>
          </a:p>
          <a:p>
            <a:pPr marL="342900" indent="-342900" eaLnBrk="1" hangingPunct="1">
              <a:spcBef>
                <a:spcPct val="20000"/>
              </a:spcBef>
              <a:spcAft>
                <a:spcPts val="600"/>
              </a:spcAft>
              <a:buClr>
                <a:srgbClr val="5DBA3E"/>
              </a:buClr>
              <a:buSzPct val="90000"/>
              <a:buFont typeface="Monotype Sorts" pitchFamily="2" charset="2"/>
              <a:buChar char="u"/>
            </a:pPr>
            <a:r>
              <a:rPr lang="en-US" sz="1800" dirty="0">
                <a:solidFill>
                  <a:schemeClr val="bg1"/>
                </a:solidFill>
                <a:latin typeface="Arial" charset="0"/>
              </a:rPr>
              <a:t>Shipping description entries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40873"/>
            <a:ext cx="6096000" cy="23789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5884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609600" y="762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r>
              <a:rPr lang="en-US" sz="2400" b="1" dirty="0">
                <a:solidFill>
                  <a:schemeClr val="bg1"/>
                </a:solidFill>
                <a:latin typeface="Arial" charset="0"/>
              </a:rPr>
              <a:t>Shipping </a:t>
            </a:r>
            <a:r>
              <a:rPr lang="en-US" sz="2400" b="1" dirty="0" smtClean="0">
                <a:solidFill>
                  <a:schemeClr val="bg1"/>
                </a:solidFill>
                <a:latin typeface="Arial" charset="0"/>
              </a:rPr>
              <a:t>Papers – Train List </a:t>
            </a:r>
            <a:endParaRPr lang="en-US" sz="2400" b="1" dirty="0">
              <a:solidFill>
                <a:schemeClr val="bg1"/>
              </a:solidFill>
              <a:latin typeface="Arial"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447800"/>
            <a:ext cx="5119688" cy="45195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079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609600" y="762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r>
              <a:rPr lang="en-US" sz="2400" b="1" dirty="0">
                <a:solidFill>
                  <a:schemeClr val="bg1"/>
                </a:solidFill>
                <a:latin typeface="Arial" charset="0"/>
              </a:rPr>
              <a:t>Shipping </a:t>
            </a:r>
            <a:r>
              <a:rPr lang="en-US" sz="2400" b="1" dirty="0" smtClean="0">
                <a:solidFill>
                  <a:schemeClr val="bg1"/>
                </a:solidFill>
                <a:latin typeface="Arial" charset="0"/>
              </a:rPr>
              <a:t>Papers – Shipping Description Entries</a:t>
            </a:r>
            <a:endParaRPr lang="en-US" sz="2400" b="1" dirty="0">
              <a:solidFill>
                <a:schemeClr val="bg1"/>
              </a:solidFill>
              <a:latin typeface="Arial"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194" y="2438400"/>
            <a:ext cx="7363406" cy="2438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184396" y="1600200"/>
            <a:ext cx="2502608" cy="400110"/>
          </a:xfrm>
          <a:prstGeom prst="rect">
            <a:avLst/>
          </a:prstGeom>
          <a:noFill/>
        </p:spPr>
        <p:txBody>
          <a:bodyPr wrap="none" rtlCol="0">
            <a:spAutoFit/>
          </a:bodyPr>
          <a:lstStyle/>
          <a:p>
            <a:r>
              <a:rPr lang="en-US" sz="1800" b="1" dirty="0" smtClean="0">
                <a:solidFill>
                  <a:schemeClr val="bg1"/>
                </a:solidFill>
              </a:rPr>
              <a:t>Chlorine</a:t>
            </a:r>
            <a:r>
              <a:rPr lang="en-US" sz="2000" b="1" dirty="0" smtClean="0">
                <a:solidFill>
                  <a:schemeClr val="bg1"/>
                </a:solidFill>
              </a:rPr>
              <a:t> Shipments</a:t>
            </a:r>
            <a:endParaRPr lang="en-US" sz="2000" b="1" dirty="0">
              <a:solidFill>
                <a:schemeClr val="bg1"/>
              </a:solidFill>
            </a:endParaRPr>
          </a:p>
        </p:txBody>
      </p:sp>
      <p:sp>
        <p:nvSpPr>
          <p:cNvPr id="5" name="Rectangle 4"/>
          <p:cNvSpPr/>
          <p:nvPr/>
        </p:nvSpPr>
        <p:spPr>
          <a:xfrm>
            <a:off x="5410200" y="2948152"/>
            <a:ext cx="914400" cy="252248"/>
          </a:xfrm>
          <a:prstGeom prst="rect">
            <a:avLst/>
          </a:prstGeom>
          <a:noFill/>
          <a:ln w="38100">
            <a:solidFill>
              <a:srgbClr val="5DB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2728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554421" y="762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r>
              <a:rPr lang="en-US" sz="2400" b="1" dirty="0">
                <a:solidFill>
                  <a:schemeClr val="bg1"/>
                </a:solidFill>
                <a:latin typeface="Arial" charset="0"/>
              </a:rPr>
              <a:t>Shipping </a:t>
            </a:r>
            <a:r>
              <a:rPr lang="en-US" sz="2400" b="1" dirty="0" smtClean="0">
                <a:solidFill>
                  <a:schemeClr val="bg1"/>
                </a:solidFill>
                <a:latin typeface="Arial" charset="0"/>
              </a:rPr>
              <a:t>Papers – Shipping Description Entries</a:t>
            </a:r>
            <a:endParaRPr lang="en-US" sz="2400" b="1" dirty="0">
              <a:solidFill>
                <a:schemeClr val="bg1"/>
              </a:solidFill>
              <a:latin typeface="Arial" charset="0"/>
            </a:endParaRPr>
          </a:p>
        </p:txBody>
      </p:sp>
      <p:sp>
        <p:nvSpPr>
          <p:cNvPr id="18435" name="Text Placeholder 3"/>
          <p:cNvSpPr>
            <a:spLocks/>
          </p:cNvSpPr>
          <p:nvPr/>
        </p:nvSpPr>
        <p:spPr bwMode="auto">
          <a:xfrm>
            <a:off x="914400" y="1524000"/>
            <a:ext cx="7543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F72AAB"/>
              </a:buClr>
              <a:buSzPct val="90000"/>
            </a:pPr>
            <a:r>
              <a:rPr lang="en-US" sz="1800" b="1" dirty="0" smtClean="0">
                <a:solidFill>
                  <a:schemeClr val="bg1"/>
                </a:solidFill>
                <a:latin typeface="Arial" charset="0"/>
              </a:rPr>
              <a:t>Residue/Empty Shipments </a:t>
            </a:r>
            <a:r>
              <a:rPr lang="en-US" sz="1800" b="1" dirty="0">
                <a:solidFill>
                  <a:schemeClr val="bg1"/>
                </a:solidFill>
                <a:latin typeface="Arial" charset="0"/>
              </a:rPr>
              <a:t>of </a:t>
            </a:r>
            <a:r>
              <a:rPr lang="en-US" sz="1800" b="1" dirty="0" smtClean="0">
                <a:solidFill>
                  <a:schemeClr val="bg1"/>
                </a:solidFill>
                <a:latin typeface="Arial" charset="0"/>
              </a:rPr>
              <a:t>Chlorine</a:t>
            </a:r>
            <a:endParaRPr lang="en-US" sz="1800" dirty="0">
              <a:solidFill>
                <a:schemeClr val="bg1"/>
              </a:solidFill>
              <a:latin typeface="Arial" charset="0"/>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5013"/>
          <a:stretch/>
        </p:blipFill>
        <p:spPr bwMode="auto">
          <a:xfrm>
            <a:off x="1143000" y="2590800"/>
            <a:ext cx="6915807" cy="2438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89179" y="2904796"/>
            <a:ext cx="1981200" cy="448003"/>
          </a:xfrm>
          <a:prstGeom prst="rect">
            <a:avLst/>
          </a:prstGeom>
          <a:noFill/>
          <a:ln w="38100">
            <a:solidFill>
              <a:srgbClr val="5DB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3053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sz="quarter" idx="11"/>
          </p:nvPr>
        </p:nvSpPr>
        <p:spPr>
          <a:xfrm>
            <a:off x="838200" y="1524000"/>
            <a:ext cx="3200400" cy="2590800"/>
          </a:xfrm>
        </p:spPr>
        <p:txBody>
          <a:bodyPr/>
          <a:lstStyle/>
          <a:p>
            <a:pPr>
              <a:spcAft>
                <a:spcPts val="0"/>
              </a:spcAft>
            </a:pPr>
            <a:r>
              <a:rPr lang="en-US" dirty="0" smtClean="0"/>
              <a:t>Carbon Steel</a:t>
            </a:r>
          </a:p>
          <a:p>
            <a:pPr lvl="1">
              <a:spcAft>
                <a:spcPts val="600"/>
              </a:spcAft>
            </a:pPr>
            <a:r>
              <a:rPr lang="en-US" dirty="0" smtClean="0"/>
              <a:t>Rating of 500 or 600 PSIG</a:t>
            </a:r>
          </a:p>
          <a:p>
            <a:pPr>
              <a:spcAft>
                <a:spcPts val="600"/>
              </a:spcAft>
            </a:pPr>
            <a:r>
              <a:rPr lang="en-US" dirty="0" smtClean="0"/>
              <a:t>Insulated</a:t>
            </a:r>
          </a:p>
          <a:p>
            <a:pPr>
              <a:spcAft>
                <a:spcPts val="600"/>
              </a:spcAft>
            </a:pPr>
            <a:r>
              <a:rPr lang="en-US" dirty="0" smtClean="0"/>
              <a:t>Metal jacketed car</a:t>
            </a:r>
          </a:p>
          <a:p>
            <a:pPr>
              <a:spcAft>
                <a:spcPts val="600"/>
              </a:spcAft>
            </a:pPr>
            <a:r>
              <a:rPr lang="en-US" dirty="0" smtClean="0"/>
              <a:t>Top outlet only</a:t>
            </a:r>
          </a:p>
          <a:p>
            <a:pPr>
              <a:spcAft>
                <a:spcPts val="600"/>
              </a:spcAft>
            </a:pPr>
            <a:r>
              <a:rPr lang="en-US" dirty="0" smtClean="0"/>
              <a:t>Double shelf couplers</a:t>
            </a:r>
            <a:br>
              <a:rPr lang="en-US" dirty="0" smtClean="0"/>
            </a:br>
            <a:endParaRPr lang="en-US" dirty="0" smtClean="0"/>
          </a:p>
        </p:txBody>
      </p:sp>
      <p:sp>
        <p:nvSpPr>
          <p:cNvPr id="30722" name="Rectangle 2"/>
          <p:cNvSpPr>
            <a:spLocks noGrp="1" noChangeArrowheads="1"/>
          </p:cNvSpPr>
          <p:nvPr>
            <p:ph type="title"/>
          </p:nvPr>
        </p:nvSpPr>
        <p:spPr>
          <a:xfrm>
            <a:off x="609600" y="685800"/>
            <a:ext cx="7696200" cy="579438"/>
          </a:xfrm>
        </p:spPr>
        <p:txBody>
          <a:bodyPr/>
          <a:lstStyle/>
          <a:p>
            <a:pPr>
              <a:lnSpc>
                <a:spcPct val="150000"/>
              </a:lnSpc>
            </a:pPr>
            <a:r>
              <a:rPr lang="en-US" dirty="0" smtClean="0"/>
              <a:t>Chlorine Tank Car Construction</a:t>
            </a:r>
            <a:br>
              <a:rPr lang="en-US" dirty="0" smtClean="0"/>
            </a:br>
            <a:r>
              <a:rPr lang="en-US" sz="1800" dirty="0" smtClean="0"/>
              <a:t>Identifying Features in an Emergency</a:t>
            </a:r>
          </a:p>
        </p:txBody>
      </p:sp>
      <p:pic>
        <p:nvPicPr>
          <p:cNvPr id="30724" name="Picture 12" descr="Photos-horizontal_00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828800"/>
            <a:ext cx="4699000" cy="35242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25" name="Picture 13" descr="Photos-horizontal_000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4114800"/>
            <a:ext cx="2895600" cy="21717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26" name="Picture 14" descr="Photos-horizontal_00008"/>
          <p:cNvPicPr>
            <a:picLocks noChangeAspect="1" noChangeArrowheads="1"/>
          </p:cNvPicPr>
          <p:nvPr/>
        </p:nvPicPr>
        <p:blipFill>
          <a:blip r:embed="rId5">
            <a:extLst>
              <a:ext uri="{28A0092B-C50C-407E-A947-70E740481C1C}">
                <a14:useLocalDpi xmlns:a14="http://schemas.microsoft.com/office/drawing/2010/main" val="0"/>
              </a:ext>
            </a:extLst>
          </a:blip>
          <a:srcRect l="49251" t="52563" r="14000"/>
          <a:stretch>
            <a:fillRect/>
          </a:stretch>
        </p:blipFill>
        <p:spPr bwMode="auto">
          <a:xfrm>
            <a:off x="5562600" y="4267200"/>
            <a:ext cx="1968500" cy="1905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20587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609600" y="762000"/>
            <a:ext cx="7543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r>
              <a:rPr lang="en-US" sz="2400" b="1" dirty="0">
                <a:solidFill>
                  <a:schemeClr val="bg1"/>
                </a:solidFill>
                <a:latin typeface="Arial" charset="0"/>
              </a:rPr>
              <a:t>Shipping </a:t>
            </a:r>
            <a:r>
              <a:rPr lang="en-US" sz="2400" b="1" dirty="0" smtClean="0">
                <a:solidFill>
                  <a:schemeClr val="bg1"/>
                </a:solidFill>
                <a:latin typeface="Arial" charset="0"/>
              </a:rPr>
              <a:t>Papers – Emergency Response Information </a:t>
            </a:r>
            <a:endParaRPr lang="en-US" sz="2400" b="1" dirty="0">
              <a:solidFill>
                <a:schemeClr val="bg1"/>
              </a:solidFill>
              <a:latin typeface="Arial" charset="0"/>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14"/>
          <a:stretch/>
        </p:blipFill>
        <p:spPr bwMode="auto">
          <a:xfrm>
            <a:off x="1905000" y="1676400"/>
            <a:ext cx="3286352" cy="4572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76400"/>
            <a:ext cx="3286352" cy="23821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6395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609600" y="762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r>
              <a:rPr lang="en-US" sz="2400" b="1" dirty="0">
                <a:solidFill>
                  <a:schemeClr val="bg1"/>
                </a:solidFill>
                <a:latin typeface="Arial" charset="0"/>
              </a:rPr>
              <a:t>Placards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2164" y="2743200"/>
            <a:ext cx="4832235" cy="160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759" y="2133600"/>
            <a:ext cx="2423568" cy="2423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373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609600" y="762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r>
              <a:rPr lang="en-US" sz="2400" b="1" dirty="0">
                <a:solidFill>
                  <a:schemeClr val="bg1"/>
                </a:solidFill>
                <a:latin typeface="Arial" charset="0"/>
              </a:rPr>
              <a:t>Damage Assessment</a:t>
            </a:r>
          </a:p>
        </p:txBody>
      </p:sp>
      <p:pic>
        <p:nvPicPr>
          <p:cNvPr id="28675" name="Picture 3" descr="LPG TANKS DERAILED"/>
          <p:cNvPicPr>
            <a:picLocks noChangeAspect="1" noChangeArrowheads="1"/>
          </p:cNvPicPr>
          <p:nvPr/>
        </p:nvPicPr>
        <p:blipFill>
          <a:blip r:embed="rId3">
            <a:extLst>
              <a:ext uri="{28A0092B-C50C-407E-A947-70E740481C1C}">
                <a14:useLocalDpi xmlns:a14="http://schemas.microsoft.com/office/drawing/2010/main" val="0"/>
              </a:ext>
            </a:extLst>
          </a:blip>
          <a:srcRect r="6944" b="5556"/>
          <a:stretch>
            <a:fillRect/>
          </a:stretch>
        </p:blipFill>
        <p:spPr bwMode="auto">
          <a:xfrm>
            <a:off x="3810000" y="1447800"/>
            <a:ext cx="4953000" cy="37703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Text Placeholder 3"/>
          <p:cNvSpPr>
            <a:spLocks/>
          </p:cNvSpPr>
          <p:nvPr/>
        </p:nvSpPr>
        <p:spPr bwMode="auto">
          <a:xfrm>
            <a:off x="838200" y="1447800"/>
            <a:ext cx="2667000" cy="2971800"/>
          </a:xfrm>
          <a:prstGeom prst="rect">
            <a:avLst/>
          </a:prstGeom>
          <a:noFill/>
          <a:ln w="9525">
            <a:noFill/>
            <a:miter lim="800000"/>
            <a:headEnd/>
            <a:tailEnd/>
          </a:ln>
        </p:spPr>
        <p:txBody>
          <a:bodyPr/>
          <a:lstStyle/>
          <a:p>
            <a:pPr>
              <a:lnSpc>
                <a:spcPct val="90000"/>
              </a:lnSpc>
              <a:defRPr/>
            </a:pPr>
            <a:r>
              <a:rPr lang="en-US" sz="1800" dirty="0">
                <a:solidFill>
                  <a:schemeClr val="bg1"/>
                </a:solidFill>
                <a:latin typeface="Arial" charset="0"/>
              </a:rPr>
              <a:t>Utilize railroad responders to determine damage; they are trained to assess damage to tank cars and other rail </a:t>
            </a:r>
            <a:r>
              <a:rPr lang="en-US" sz="1800" dirty="0" smtClean="0">
                <a:solidFill>
                  <a:schemeClr val="bg1"/>
                </a:solidFill>
                <a:latin typeface="Arial" charset="0"/>
              </a:rPr>
              <a:t>equipment</a:t>
            </a:r>
            <a:endParaRPr lang="en-US" sz="1800" dirty="0">
              <a:solidFill>
                <a:schemeClr val="bg1"/>
              </a:solidFill>
              <a:latin typeface="Arial" charset="0"/>
            </a:endParaRPr>
          </a:p>
          <a:p>
            <a:pPr marL="393700" indent="-393700" eaLnBrk="1" hangingPunct="1">
              <a:spcBef>
                <a:spcPct val="20000"/>
              </a:spcBef>
              <a:buClr>
                <a:srgbClr val="F72AAB"/>
              </a:buClr>
              <a:buSzPct val="90000"/>
              <a:buFont typeface="Arial" pitchFamily="34" charset="0"/>
              <a:buChar char="•"/>
              <a:defRPr/>
            </a:pPr>
            <a:endParaRPr lang="en-US" sz="2400" dirty="0">
              <a:solidFill>
                <a:schemeClr val="bg1"/>
              </a:solidFill>
              <a:latin typeface="Arial" charset="0"/>
            </a:endParaRPr>
          </a:p>
        </p:txBody>
      </p:sp>
    </p:spTree>
    <p:extLst>
      <p:ext uri="{BB962C8B-B14F-4D97-AF65-F5344CB8AC3E}">
        <p14:creationId xmlns:p14="http://schemas.microsoft.com/office/powerpoint/2010/main" val="1818836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5"/>
          <p:cNvSpPr txBox="1">
            <a:spLocks noChangeArrowheads="1"/>
          </p:cNvSpPr>
          <p:nvPr/>
        </p:nvSpPr>
        <p:spPr bwMode="auto">
          <a:xfrm>
            <a:off x="990600" y="1295400"/>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r>
              <a:rPr lang="en-US" sz="1800" dirty="0">
                <a:solidFill>
                  <a:schemeClr val="bg1"/>
                </a:solidFill>
                <a:latin typeface="Arial" charset="0"/>
              </a:rPr>
              <a:t>Jacket damage - not </a:t>
            </a:r>
            <a:r>
              <a:rPr lang="en-US" sz="1800" dirty="0" smtClean="0">
                <a:solidFill>
                  <a:schemeClr val="bg1"/>
                </a:solidFill>
                <a:latin typeface="Arial" charset="0"/>
              </a:rPr>
              <a:t>leaking</a:t>
            </a:r>
            <a:endParaRPr lang="en-US" sz="1800" dirty="0">
              <a:solidFill>
                <a:schemeClr val="bg1"/>
              </a:solidFill>
              <a:latin typeface="Arial" charset="0"/>
            </a:endParaRPr>
          </a:p>
        </p:txBody>
      </p:sp>
      <p:sp>
        <p:nvSpPr>
          <p:cNvPr id="29699" name="Text Box 2"/>
          <p:cNvSpPr txBox="1">
            <a:spLocks noChangeArrowheads="1"/>
          </p:cNvSpPr>
          <p:nvPr/>
        </p:nvSpPr>
        <p:spPr bwMode="auto">
          <a:xfrm>
            <a:off x="609600" y="762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r>
              <a:rPr lang="en-US" sz="2400" b="1" dirty="0">
                <a:solidFill>
                  <a:schemeClr val="bg1"/>
                </a:solidFill>
                <a:latin typeface="Arial" charset="0"/>
                <a:ea typeface="MS PGothic" pitchFamily="34" charset="-128"/>
              </a:rPr>
              <a:t>Damage </a:t>
            </a:r>
            <a:r>
              <a:rPr lang="en-US" sz="2400" b="1" dirty="0" smtClean="0">
                <a:solidFill>
                  <a:schemeClr val="bg1"/>
                </a:solidFill>
                <a:latin typeface="Arial" charset="0"/>
                <a:ea typeface="MS PGothic" pitchFamily="34" charset="-128"/>
              </a:rPr>
              <a:t>Assessment (cont.)</a:t>
            </a:r>
            <a:endParaRPr lang="en-US" sz="2400" b="1" dirty="0">
              <a:solidFill>
                <a:schemeClr val="bg1"/>
              </a:solidFill>
              <a:latin typeface="Arial" charset="0"/>
              <a:ea typeface="MS PGothic" pitchFamily="34" charset="-128"/>
            </a:endParaRPr>
          </a:p>
        </p:txBody>
      </p:sp>
      <p:pic>
        <p:nvPicPr>
          <p:cNvPr id="29700" name="Picture 5" descr="SAUX_801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57400"/>
            <a:ext cx="4203700" cy="31527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701" name="Picture 5" descr="OLNX 114053 2(PWillia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057400"/>
            <a:ext cx="4191000" cy="31432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778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8"/>
          <p:cNvSpPr txBox="1">
            <a:spLocks noChangeArrowheads="1"/>
          </p:cNvSpPr>
          <p:nvPr/>
        </p:nvSpPr>
        <p:spPr bwMode="auto">
          <a:xfrm>
            <a:off x="1006475" y="5410200"/>
            <a:ext cx="7086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pPr algn="ctr"/>
            <a:r>
              <a:rPr lang="en-US" sz="2000" b="1" dirty="0">
                <a:solidFill>
                  <a:schemeClr val="bg1"/>
                </a:solidFill>
                <a:latin typeface="Arial" charset="0"/>
              </a:rPr>
              <a:t>Remember, you are NOT out there alone.</a:t>
            </a:r>
          </a:p>
          <a:p>
            <a:pPr algn="ctr"/>
            <a:r>
              <a:rPr lang="en-US" sz="2000" b="1" dirty="0">
                <a:solidFill>
                  <a:schemeClr val="bg1"/>
                </a:solidFill>
                <a:latin typeface="Arial" charset="0"/>
              </a:rPr>
              <a:t>Railroad response personnel are on their way to help.</a:t>
            </a:r>
          </a:p>
        </p:txBody>
      </p:sp>
      <p:sp>
        <p:nvSpPr>
          <p:cNvPr id="30724" name="Text Box 2"/>
          <p:cNvSpPr txBox="1">
            <a:spLocks noChangeArrowheads="1"/>
          </p:cNvSpPr>
          <p:nvPr/>
        </p:nvSpPr>
        <p:spPr bwMode="auto">
          <a:xfrm>
            <a:off x="609600" y="762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2" charset="0"/>
              </a:defRPr>
            </a:lvl1pPr>
            <a:lvl2pPr marL="742950" indent="-285750">
              <a:defRPr sz="1000">
                <a:solidFill>
                  <a:schemeClr val="tx1"/>
                </a:solidFill>
                <a:latin typeface="Times New Roman" pitchFamily="2" charset="0"/>
              </a:defRPr>
            </a:lvl2pPr>
            <a:lvl3pPr marL="1143000" indent="-228600">
              <a:defRPr sz="1000">
                <a:solidFill>
                  <a:schemeClr val="tx1"/>
                </a:solidFill>
                <a:latin typeface="Times New Roman" pitchFamily="2" charset="0"/>
              </a:defRPr>
            </a:lvl3pPr>
            <a:lvl4pPr marL="1600200" indent="-228600">
              <a:defRPr sz="1000">
                <a:solidFill>
                  <a:schemeClr val="tx1"/>
                </a:solidFill>
                <a:latin typeface="Times New Roman" pitchFamily="2" charset="0"/>
              </a:defRPr>
            </a:lvl4pPr>
            <a:lvl5pPr marL="2057400" indent="-228600">
              <a:defRPr sz="1000">
                <a:solidFill>
                  <a:schemeClr val="tx1"/>
                </a:solidFill>
                <a:latin typeface="Times New Roman" pitchFamily="2" charset="0"/>
              </a:defRPr>
            </a:lvl5pPr>
            <a:lvl6pPr marL="2514600" indent="-228600" eaLnBrk="0" fontAlgn="base" hangingPunct="0">
              <a:spcBef>
                <a:spcPct val="0"/>
              </a:spcBef>
              <a:spcAft>
                <a:spcPct val="0"/>
              </a:spcAft>
              <a:defRPr sz="1000">
                <a:solidFill>
                  <a:schemeClr val="tx1"/>
                </a:solidFill>
                <a:latin typeface="Times New Roman" pitchFamily="2" charset="0"/>
              </a:defRPr>
            </a:lvl6pPr>
            <a:lvl7pPr marL="2971800" indent="-228600" eaLnBrk="0" fontAlgn="base" hangingPunct="0">
              <a:spcBef>
                <a:spcPct val="0"/>
              </a:spcBef>
              <a:spcAft>
                <a:spcPct val="0"/>
              </a:spcAft>
              <a:defRPr sz="1000">
                <a:solidFill>
                  <a:schemeClr val="tx1"/>
                </a:solidFill>
                <a:latin typeface="Times New Roman" pitchFamily="2" charset="0"/>
              </a:defRPr>
            </a:lvl7pPr>
            <a:lvl8pPr marL="3429000" indent="-228600" eaLnBrk="0" fontAlgn="base" hangingPunct="0">
              <a:spcBef>
                <a:spcPct val="0"/>
              </a:spcBef>
              <a:spcAft>
                <a:spcPct val="0"/>
              </a:spcAft>
              <a:defRPr sz="1000">
                <a:solidFill>
                  <a:schemeClr val="tx1"/>
                </a:solidFill>
                <a:latin typeface="Times New Roman" pitchFamily="2" charset="0"/>
              </a:defRPr>
            </a:lvl8pPr>
            <a:lvl9pPr marL="3886200" indent="-228600" eaLnBrk="0" fontAlgn="base" hangingPunct="0">
              <a:spcBef>
                <a:spcPct val="0"/>
              </a:spcBef>
              <a:spcAft>
                <a:spcPct val="0"/>
              </a:spcAft>
              <a:defRPr sz="1000">
                <a:solidFill>
                  <a:schemeClr val="tx1"/>
                </a:solidFill>
                <a:latin typeface="Times New Roman" pitchFamily="2" charset="0"/>
              </a:defRPr>
            </a:lvl9pPr>
          </a:lstStyle>
          <a:p>
            <a:r>
              <a:rPr lang="en-US" sz="2400" b="1" dirty="0">
                <a:solidFill>
                  <a:schemeClr val="bg1"/>
                </a:solidFill>
                <a:latin typeface="Arial" charset="0"/>
                <a:cs typeface="Arial" charset="0"/>
              </a:rPr>
              <a:t>Questions</a:t>
            </a:r>
          </a:p>
        </p:txBody>
      </p:sp>
      <p:sp>
        <p:nvSpPr>
          <p:cNvPr id="30725" name="Text Placeholder 3"/>
          <p:cNvSpPr>
            <a:spLocks/>
          </p:cNvSpPr>
          <p:nvPr/>
        </p:nvSpPr>
        <p:spPr bwMode="auto">
          <a:xfrm>
            <a:off x="685800" y="1447800"/>
            <a:ext cx="4267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5DBA3E"/>
              </a:buClr>
              <a:buSzPct val="90000"/>
              <a:buFont typeface="Monotype Sorts" pitchFamily="2" charset="2"/>
              <a:buChar char="u"/>
            </a:pPr>
            <a:r>
              <a:rPr lang="en-US" sz="1800" dirty="0">
                <a:solidFill>
                  <a:schemeClr val="bg1"/>
                </a:solidFill>
                <a:latin typeface="Arial" charset="0"/>
              </a:rPr>
              <a:t>Contacting the railroad</a:t>
            </a:r>
          </a:p>
          <a:p>
            <a:pPr marL="342900" indent="-342900" eaLnBrk="1" hangingPunct="1">
              <a:spcBef>
                <a:spcPct val="20000"/>
              </a:spcBef>
              <a:buClr>
                <a:srgbClr val="5DBA3E"/>
              </a:buClr>
              <a:buSzPct val="90000"/>
              <a:buFont typeface="Monotype Sorts" pitchFamily="2" charset="2"/>
              <a:buChar char="u"/>
            </a:pPr>
            <a:r>
              <a:rPr lang="en-US" sz="1800" dirty="0">
                <a:solidFill>
                  <a:schemeClr val="bg1"/>
                </a:solidFill>
                <a:latin typeface="Arial" charset="0"/>
              </a:rPr>
              <a:t>Railroad resources</a:t>
            </a:r>
          </a:p>
          <a:p>
            <a:pPr marL="342900" indent="-342900" eaLnBrk="1" hangingPunct="1">
              <a:spcBef>
                <a:spcPct val="20000"/>
              </a:spcBef>
              <a:buClr>
                <a:srgbClr val="5DBA3E"/>
              </a:buClr>
              <a:buSzPct val="90000"/>
              <a:buFont typeface="Monotype Sorts" pitchFamily="2" charset="2"/>
              <a:buChar char="u"/>
            </a:pPr>
            <a:r>
              <a:rPr lang="en-US" sz="1800" dirty="0" smtClean="0">
                <a:solidFill>
                  <a:schemeClr val="bg1"/>
                </a:solidFill>
                <a:latin typeface="Arial" charset="0"/>
              </a:rPr>
              <a:t>Assessing </a:t>
            </a:r>
            <a:r>
              <a:rPr lang="en-US" sz="1800" dirty="0">
                <a:solidFill>
                  <a:schemeClr val="bg1"/>
                </a:solidFill>
                <a:latin typeface="Arial" charset="0"/>
              </a:rPr>
              <a:t>the incident, using:</a:t>
            </a:r>
          </a:p>
          <a:p>
            <a:pPr marL="742950" lvl="1" indent="-285750" eaLnBrk="1" hangingPunct="1">
              <a:spcBef>
                <a:spcPct val="20000"/>
              </a:spcBef>
              <a:buClr>
                <a:srgbClr val="5DBA3E"/>
              </a:buClr>
              <a:buSzPct val="90000"/>
              <a:buFont typeface="Arial" pitchFamily="34" charset="0"/>
              <a:buChar char="-"/>
            </a:pPr>
            <a:r>
              <a:rPr lang="en-US" sz="1800" dirty="0">
                <a:solidFill>
                  <a:schemeClr val="bg1"/>
                </a:solidFill>
                <a:latin typeface="Arial" charset="0"/>
              </a:rPr>
              <a:t>Rail shipping papers</a:t>
            </a:r>
          </a:p>
          <a:p>
            <a:pPr marL="742950" lvl="1" indent="-285750" eaLnBrk="1" hangingPunct="1">
              <a:spcBef>
                <a:spcPct val="20000"/>
              </a:spcBef>
              <a:buClr>
                <a:srgbClr val="5DBA3E"/>
              </a:buClr>
              <a:buSzPct val="90000"/>
              <a:buFont typeface="Arial" pitchFamily="34" charset="0"/>
              <a:buChar char="-"/>
            </a:pPr>
            <a:r>
              <a:rPr lang="en-US" sz="1800" dirty="0" smtClean="0">
                <a:solidFill>
                  <a:schemeClr val="bg1"/>
                </a:solidFill>
                <a:latin typeface="Arial" charset="0"/>
              </a:rPr>
              <a:t>Markings</a:t>
            </a:r>
          </a:p>
          <a:p>
            <a:pPr marL="342900" indent="-342900" eaLnBrk="1" hangingPunct="1">
              <a:spcBef>
                <a:spcPct val="20000"/>
              </a:spcBef>
              <a:buClr>
                <a:srgbClr val="5DBA3E"/>
              </a:buClr>
              <a:buSzPct val="90000"/>
              <a:buFont typeface="Monotype Sorts" pitchFamily="2" charset="2"/>
              <a:buChar char="u"/>
            </a:pPr>
            <a:r>
              <a:rPr lang="en-US" sz="1800" dirty="0" smtClean="0">
                <a:solidFill>
                  <a:schemeClr val="bg1"/>
                </a:solidFill>
                <a:latin typeface="Arial" charset="0"/>
              </a:rPr>
              <a:t>Identifying tank cars for transporting chlorine</a:t>
            </a:r>
            <a:endParaRPr lang="en-US" sz="1800" dirty="0">
              <a:solidFill>
                <a:schemeClr val="bg1"/>
              </a:solidFill>
              <a:latin typeface="Arial" charset="0"/>
            </a:endParaRPr>
          </a:p>
        </p:txBody>
      </p:sp>
      <p:pic>
        <p:nvPicPr>
          <p:cNvPr id="5" name="Picture 4" descr="Aberdeen, SD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55" b="38618"/>
          <a:stretch/>
        </p:blipFill>
        <p:spPr bwMode="auto">
          <a:xfrm>
            <a:off x="4960299" y="1447800"/>
            <a:ext cx="3421701" cy="2819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468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Stencils &amp; Markings</a:t>
            </a:r>
          </a:p>
        </p:txBody>
      </p:sp>
      <p:pic>
        <p:nvPicPr>
          <p:cNvPr id="9" name="Picture 10" descr="Photos-horizontal_00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1021" y="1981200"/>
            <a:ext cx="4775200" cy="3581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descr="Photos-horizontal_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421" y="1600200"/>
            <a:ext cx="2819400" cy="21145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49576" y="3714750"/>
            <a:ext cx="2173290" cy="217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54542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51"/>
          <p:cNvSpPr>
            <a:spLocks noChangeArrowheads="1"/>
          </p:cNvSpPr>
          <p:nvPr/>
        </p:nvSpPr>
        <p:spPr bwMode="auto">
          <a:xfrm>
            <a:off x="692150" y="619125"/>
            <a:ext cx="78184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9461" name="Rectangle 53"/>
          <p:cNvSpPr>
            <a:spLocks noChangeArrowheads="1"/>
          </p:cNvSpPr>
          <p:nvPr/>
        </p:nvSpPr>
        <p:spPr bwMode="auto">
          <a:xfrm>
            <a:off x="384175" y="233363"/>
            <a:ext cx="31702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9463" name="Rectangle 59"/>
          <p:cNvSpPr>
            <a:spLocks noChangeArrowheads="1"/>
          </p:cNvSpPr>
          <p:nvPr/>
        </p:nvSpPr>
        <p:spPr bwMode="auto">
          <a:xfrm>
            <a:off x="2362200" y="2667000"/>
            <a:ext cx="4267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dirty="0">
              <a:solidFill>
                <a:srgbClr val="FFFF00"/>
              </a:solidFill>
            </a:endParaRPr>
          </a:p>
        </p:txBody>
      </p:sp>
      <p:sp>
        <p:nvSpPr>
          <p:cNvPr id="19464" name="Rectangle 14"/>
          <p:cNvSpPr>
            <a:spLocks noGrp="1" noChangeArrowheads="1"/>
          </p:cNvSpPr>
          <p:nvPr>
            <p:ph type="title"/>
          </p:nvPr>
        </p:nvSpPr>
        <p:spPr/>
        <p:txBody>
          <a:bodyPr>
            <a:normAutofit/>
          </a:bodyPr>
          <a:lstStyle/>
          <a:p>
            <a:pPr eaLnBrk="1" hangingPunct="1"/>
            <a:r>
              <a:rPr lang="en-US" dirty="0" smtClean="0"/>
              <a:t>Stencils &amp; Markings (cont.)</a:t>
            </a:r>
          </a:p>
        </p:txBody>
      </p:sp>
      <p:sp>
        <p:nvSpPr>
          <p:cNvPr id="19465" name="Text Box 62"/>
          <p:cNvSpPr txBox="1">
            <a:spLocks noChangeArrowheads="1"/>
          </p:cNvSpPr>
          <p:nvPr/>
        </p:nvSpPr>
        <p:spPr bwMode="auto">
          <a:xfrm>
            <a:off x="1524000" y="5105400"/>
            <a:ext cx="6324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50000"/>
              </a:spcBef>
            </a:pPr>
            <a:r>
              <a:rPr lang="en-US" dirty="0" smtClean="0">
                <a:solidFill>
                  <a:schemeClr val="bg1"/>
                </a:solidFill>
                <a:latin typeface="Arial" pitchFamily="34" charset="0"/>
                <a:cs typeface="Arial" pitchFamily="34" charset="0"/>
              </a:rPr>
              <a:t>Car Number </a:t>
            </a:r>
            <a:r>
              <a:rPr lang="en-US" dirty="0">
                <a:solidFill>
                  <a:schemeClr val="bg1"/>
                </a:solidFill>
                <a:latin typeface="Arial" pitchFamily="34" charset="0"/>
                <a:cs typeface="Arial" pitchFamily="34" charset="0"/>
              </a:rPr>
              <a:t>&amp; </a:t>
            </a:r>
            <a:r>
              <a:rPr lang="en-US" dirty="0" smtClean="0">
                <a:solidFill>
                  <a:schemeClr val="bg1"/>
                </a:solidFill>
                <a:latin typeface="Arial" pitchFamily="34" charset="0"/>
                <a:cs typeface="Arial" pitchFamily="34" charset="0"/>
              </a:rPr>
              <a:t>Capacity</a:t>
            </a:r>
            <a:endParaRPr lang="en-US" dirty="0">
              <a:solidFill>
                <a:schemeClr val="bg1"/>
              </a:solidFill>
              <a:latin typeface="Arial" pitchFamily="34" charset="0"/>
              <a:cs typeface="Arial" pitchFamily="34" charset="0"/>
            </a:endParaRPr>
          </a:p>
          <a:p>
            <a:pPr algn="ctr">
              <a:spcBef>
                <a:spcPct val="50000"/>
              </a:spcBef>
            </a:pPr>
            <a:r>
              <a:rPr lang="en-US" dirty="0" smtClean="0">
                <a:solidFill>
                  <a:schemeClr val="bg1"/>
                </a:solidFill>
                <a:latin typeface="Arial" pitchFamily="34" charset="0"/>
                <a:cs typeface="Arial" pitchFamily="34" charset="0"/>
              </a:rPr>
              <a:t>            Marking </a:t>
            </a:r>
            <a:r>
              <a:rPr lang="en-US" dirty="0">
                <a:solidFill>
                  <a:schemeClr val="bg1"/>
                </a:solidFill>
                <a:latin typeface="Arial" pitchFamily="34" charset="0"/>
                <a:cs typeface="Arial" pitchFamily="34" charset="0"/>
              </a:rPr>
              <a:t>&amp; </a:t>
            </a:r>
            <a:r>
              <a:rPr lang="en-US" dirty="0" smtClean="0">
                <a:solidFill>
                  <a:schemeClr val="bg1"/>
                </a:solidFill>
                <a:latin typeface="Arial" pitchFamily="34" charset="0"/>
                <a:cs typeface="Arial" pitchFamily="34" charset="0"/>
              </a:rPr>
              <a:t>Test Dates</a:t>
            </a:r>
            <a:endParaRPr lang="en-US" dirty="0">
              <a:solidFill>
                <a:schemeClr val="bg1"/>
              </a:solidFill>
              <a:latin typeface="Arial" pitchFamily="34" charset="0"/>
              <a:cs typeface="Arial" pitchFamily="34" charset="0"/>
            </a:endParaRPr>
          </a:p>
        </p:txBody>
      </p:sp>
      <p:pic>
        <p:nvPicPr>
          <p:cNvPr id="19466" name="Picture 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209800"/>
            <a:ext cx="6705600" cy="28765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9467" name="Line 64"/>
          <p:cNvSpPr>
            <a:spLocks noChangeShapeType="1"/>
          </p:cNvSpPr>
          <p:nvPr/>
        </p:nvSpPr>
        <p:spPr bwMode="auto">
          <a:xfrm flipV="1">
            <a:off x="6629400" y="3733800"/>
            <a:ext cx="609600" cy="20574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9468" name="Line 63"/>
          <p:cNvSpPr>
            <a:spLocks noChangeShapeType="1"/>
          </p:cNvSpPr>
          <p:nvPr/>
        </p:nvSpPr>
        <p:spPr bwMode="auto">
          <a:xfrm flipH="1" flipV="1">
            <a:off x="3276600" y="4267200"/>
            <a:ext cx="304800" cy="8382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Tree>
    <p:extLst>
      <p:ext uri="{BB962C8B-B14F-4D97-AF65-F5344CB8AC3E}">
        <p14:creationId xmlns:p14="http://schemas.microsoft.com/office/powerpoint/2010/main" val="13703442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51"/>
          <p:cNvSpPr>
            <a:spLocks noChangeArrowheads="1"/>
          </p:cNvSpPr>
          <p:nvPr/>
        </p:nvSpPr>
        <p:spPr bwMode="auto">
          <a:xfrm>
            <a:off x="692150" y="619125"/>
            <a:ext cx="78184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0485" name="Rectangle 58"/>
          <p:cNvSpPr>
            <a:spLocks noChangeArrowheads="1"/>
          </p:cNvSpPr>
          <p:nvPr/>
        </p:nvSpPr>
        <p:spPr bwMode="auto">
          <a:xfrm>
            <a:off x="1600200" y="1143000"/>
            <a:ext cx="6019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none" anchor="ctr"/>
          <a:lstStyle/>
          <a:p>
            <a:pPr algn="ctr"/>
            <a:endParaRPr lang="en-US" sz="3600" b="1" dirty="0">
              <a:solidFill>
                <a:srgbClr val="CCFFFF"/>
              </a:solidFill>
            </a:endParaRPr>
          </a:p>
          <a:p>
            <a:pPr algn="ctr"/>
            <a:endParaRPr lang="en-US" sz="3600" b="1" dirty="0">
              <a:solidFill>
                <a:srgbClr val="CCFFFF"/>
              </a:solidFill>
            </a:endParaRPr>
          </a:p>
          <a:p>
            <a:pPr algn="ctr"/>
            <a:endParaRPr lang="en-US" sz="4000" dirty="0">
              <a:solidFill>
                <a:srgbClr val="CCFFFF"/>
              </a:solidFill>
            </a:endParaRPr>
          </a:p>
        </p:txBody>
      </p:sp>
      <p:sp>
        <p:nvSpPr>
          <p:cNvPr id="20486" name="Rectangle 59"/>
          <p:cNvSpPr>
            <a:spLocks noChangeArrowheads="1"/>
          </p:cNvSpPr>
          <p:nvPr/>
        </p:nvSpPr>
        <p:spPr bwMode="auto">
          <a:xfrm>
            <a:off x="2362200" y="2667000"/>
            <a:ext cx="4267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pPr algn="ctr"/>
            <a:endParaRPr lang="en-US" dirty="0">
              <a:solidFill>
                <a:schemeClr val="bg1"/>
              </a:solidFill>
            </a:endParaRPr>
          </a:p>
        </p:txBody>
      </p:sp>
      <p:sp>
        <p:nvSpPr>
          <p:cNvPr id="20487" name="Rectangle 11"/>
          <p:cNvSpPr>
            <a:spLocks noGrp="1" noChangeArrowheads="1"/>
          </p:cNvSpPr>
          <p:nvPr>
            <p:ph type="title"/>
          </p:nvPr>
        </p:nvSpPr>
        <p:spPr/>
        <p:txBody>
          <a:bodyPr>
            <a:noAutofit/>
          </a:bodyPr>
          <a:lstStyle/>
          <a:p>
            <a:pPr eaLnBrk="1" hangingPunct="1"/>
            <a:r>
              <a:rPr lang="en-US" dirty="0" smtClean="0"/>
              <a:t>Chlorine Tank Car Number </a:t>
            </a:r>
            <a:r>
              <a:rPr lang="en-US" dirty="0" smtClean="0"/>
              <a:t>and </a:t>
            </a:r>
            <a:r>
              <a:rPr lang="en-US" dirty="0" smtClean="0"/>
              <a:t>Load Limit</a:t>
            </a:r>
          </a:p>
        </p:txBody>
      </p:sp>
      <p:sp>
        <p:nvSpPr>
          <p:cNvPr id="20488" name="Text Box 62"/>
          <p:cNvSpPr txBox="1">
            <a:spLocks noChangeArrowheads="1"/>
          </p:cNvSpPr>
          <p:nvPr/>
        </p:nvSpPr>
        <p:spPr bwMode="auto">
          <a:xfrm>
            <a:off x="533400" y="2222617"/>
            <a:ext cx="2133600" cy="277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nSpc>
                <a:spcPct val="80000"/>
              </a:lnSpc>
              <a:spcBef>
                <a:spcPct val="50000"/>
              </a:spcBef>
            </a:pPr>
            <a:r>
              <a:rPr lang="en-US" sz="2000" b="1" dirty="0" smtClean="0">
                <a:solidFill>
                  <a:schemeClr val="bg1"/>
                </a:solidFill>
                <a:latin typeface="Arial" pitchFamily="34" charset="0"/>
                <a:cs typeface="Arial" pitchFamily="34" charset="0"/>
              </a:rPr>
              <a:t>Gross Limit</a:t>
            </a:r>
            <a:r>
              <a:rPr lang="en-US" b="1" dirty="0" smtClean="0">
                <a:solidFill>
                  <a:schemeClr val="bg1"/>
                </a:solidFill>
                <a:latin typeface="Arial" pitchFamily="34" charset="0"/>
                <a:cs typeface="Arial" pitchFamily="34" charset="0"/>
              </a:rPr>
              <a:t> 263,000 lb</a:t>
            </a:r>
            <a:endParaRPr lang="en-US" b="1" dirty="0">
              <a:solidFill>
                <a:schemeClr val="bg1"/>
              </a:solidFill>
              <a:latin typeface="Arial" pitchFamily="34" charset="0"/>
              <a:cs typeface="Arial" pitchFamily="34" charset="0"/>
            </a:endParaRPr>
          </a:p>
          <a:p>
            <a:pPr>
              <a:lnSpc>
                <a:spcPct val="80000"/>
              </a:lnSpc>
              <a:spcBef>
                <a:spcPct val="50000"/>
              </a:spcBef>
            </a:pPr>
            <a:r>
              <a:rPr lang="en-US" dirty="0">
                <a:solidFill>
                  <a:schemeClr val="bg1"/>
                </a:solidFill>
                <a:latin typeface="Arial" pitchFamily="34" charset="0"/>
                <a:cs typeface="Arial" pitchFamily="34" charset="0"/>
              </a:rPr>
              <a:t>(cars built to 286 K grl std will be higher gross limit)</a:t>
            </a:r>
          </a:p>
          <a:p>
            <a:pPr>
              <a:lnSpc>
                <a:spcPct val="80000"/>
              </a:lnSpc>
              <a:spcBef>
                <a:spcPct val="50000"/>
              </a:spcBef>
            </a:pPr>
            <a:r>
              <a:rPr lang="en-US" b="1" dirty="0">
                <a:solidFill>
                  <a:schemeClr val="bg1"/>
                </a:solidFill>
                <a:latin typeface="Arial" pitchFamily="34" charset="0"/>
                <a:cs typeface="Arial" pitchFamily="34" charset="0"/>
              </a:rPr>
              <a:t>*  = </a:t>
            </a:r>
            <a:r>
              <a:rPr lang="en-US" sz="2000" b="1" dirty="0" smtClean="0">
                <a:solidFill>
                  <a:schemeClr val="bg1"/>
                </a:solidFill>
                <a:latin typeface="Arial" pitchFamily="34" charset="0"/>
                <a:cs typeface="Arial" pitchFamily="34" charset="0"/>
              </a:rPr>
              <a:t>Net Limit Do Not Exceed</a:t>
            </a:r>
            <a:endParaRPr lang="en-US" sz="2000" b="1" dirty="0">
              <a:solidFill>
                <a:schemeClr val="bg1"/>
              </a:solidFill>
              <a:latin typeface="Arial" pitchFamily="34" charset="0"/>
              <a:cs typeface="Arial" pitchFamily="34" charset="0"/>
            </a:endParaRPr>
          </a:p>
        </p:txBody>
      </p:sp>
      <p:pic>
        <p:nvPicPr>
          <p:cNvPr id="20489" name="Picture 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3428" y="2286000"/>
            <a:ext cx="5562600" cy="31527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1694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51"/>
          <p:cNvSpPr>
            <a:spLocks noChangeArrowheads="1"/>
          </p:cNvSpPr>
          <p:nvPr/>
        </p:nvSpPr>
        <p:spPr bwMode="auto">
          <a:xfrm>
            <a:off x="692150" y="619125"/>
            <a:ext cx="78184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1509" name="Rectangle 53"/>
          <p:cNvSpPr>
            <a:spLocks noChangeArrowheads="1"/>
          </p:cNvSpPr>
          <p:nvPr/>
        </p:nvSpPr>
        <p:spPr bwMode="auto">
          <a:xfrm>
            <a:off x="384175" y="233363"/>
            <a:ext cx="31702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1510" name="Rectangle 58"/>
          <p:cNvSpPr>
            <a:spLocks noChangeArrowheads="1"/>
          </p:cNvSpPr>
          <p:nvPr/>
        </p:nvSpPr>
        <p:spPr bwMode="auto">
          <a:xfrm>
            <a:off x="1600200" y="1143000"/>
            <a:ext cx="6019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none" anchor="ctr"/>
          <a:lstStyle/>
          <a:p>
            <a:pPr algn="ctr"/>
            <a:endParaRPr lang="en-US" sz="3600" b="1" dirty="0">
              <a:solidFill>
                <a:srgbClr val="CCFFFF"/>
              </a:solidFill>
            </a:endParaRPr>
          </a:p>
          <a:p>
            <a:pPr algn="ctr"/>
            <a:endParaRPr lang="en-US" sz="3600" b="1" dirty="0">
              <a:solidFill>
                <a:srgbClr val="CCFFFF"/>
              </a:solidFill>
            </a:endParaRPr>
          </a:p>
          <a:p>
            <a:pPr algn="ctr"/>
            <a:endParaRPr lang="en-US" sz="4000" dirty="0">
              <a:solidFill>
                <a:srgbClr val="CCFFFF"/>
              </a:solidFill>
            </a:endParaRPr>
          </a:p>
        </p:txBody>
      </p:sp>
      <p:sp>
        <p:nvSpPr>
          <p:cNvPr id="21511" name="Rectangle 59"/>
          <p:cNvSpPr>
            <a:spLocks noChangeArrowheads="1"/>
          </p:cNvSpPr>
          <p:nvPr/>
        </p:nvSpPr>
        <p:spPr bwMode="auto">
          <a:xfrm>
            <a:off x="2362200" y="2667000"/>
            <a:ext cx="4267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800" dirty="0">
              <a:solidFill>
                <a:srgbClr val="FFFF00"/>
              </a:solidFill>
            </a:endParaRPr>
          </a:p>
          <a:p>
            <a:pPr algn="ctr"/>
            <a:endParaRPr lang="en-US" sz="2800" dirty="0">
              <a:solidFill>
                <a:srgbClr val="FFFF00"/>
              </a:solidFill>
            </a:endParaRPr>
          </a:p>
          <a:p>
            <a:pPr algn="ctr"/>
            <a:endParaRPr lang="en-US" sz="2800" dirty="0">
              <a:solidFill>
                <a:srgbClr val="FFFF00"/>
              </a:solidFill>
            </a:endParaRPr>
          </a:p>
          <a:p>
            <a:pPr algn="ctr"/>
            <a:endParaRPr lang="en-US" sz="2800" dirty="0">
              <a:solidFill>
                <a:srgbClr val="FFFF00"/>
              </a:solidFill>
            </a:endParaRPr>
          </a:p>
          <a:p>
            <a:pPr algn="ctr"/>
            <a:endParaRPr lang="en-US" dirty="0">
              <a:solidFill>
                <a:srgbClr val="FFFF00"/>
              </a:solidFill>
            </a:endParaRPr>
          </a:p>
        </p:txBody>
      </p:sp>
      <p:sp>
        <p:nvSpPr>
          <p:cNvPr id="21512" name="Rectangle 16"/>
          <p:cNvSpPr>
            <a:spLocks noGrp="1" noChangeArrowheads="1"/>
          </p:cNvSpPr>
          <p:nvPr>
            <p:ph type="title"/>
          </p:nvPr>
        </p:nvSpPr>
        <p:spPr/>
        <p:txBody>
          <a:bodyPr/>
          <a:lstStyle/>
          <a:p>
            <a:pPr eaLnBrk="1" hangingPunct="1"/>
            <a:r>
              <a:rPr lang="en-US" dirty="0" smtClean="0"/>
              <a:t>Markings </a:t>
            </a:r>
            <a:r>
              <a:rPr lang="en-US" dirty="0" smtClean="0"/>
              <a:t>and </a:t>
            </a:r>
            <a:r>
              <a:rPr lang="en-US" dirty="0" smtClean="0"/>
              <a:t>Test Dates</a:t>
            </a:r>
          </a:p>
        </p:txBody>
      </p:sp>
      <p:sp>
        <p:nvSpPr>
          <p:cNvPr id="21513" name="Text Box 66"/>
          <p:cNvSpPr txBox="1">
            <a:spLocks noChangeArrowheads="1"/>
          </p:cNvSpPr>
          <p:nvPr/>
        </p:nvSpPr>
        <p:spPr bwMode="auto">
          <a:xfrm>
            <a:off x="8001000" y="3260725"/>
            <a:ext cx="1143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50000"/>
              </a:spcBef>
            </a:pPr>
            <a:r>
              <a:rPr lang="en-US" sz="2000" b="1" dirty="0">
                <a:solidFill>
                  <a:schemeClr val="bg1"/>
                </a:solidFill>
                <a:latin typeface="Arial" pitchFamily="34" charset="0"/>
                <a:cs typeface="Arial" pitchFamily="34" charset="0"/>
              </a:rPr>
              <a:t>DOT CLASS</a:t>
            </a:r>
            <a:endParaRPr lang="en-US" dirty="0">
              <a:solidFill>
                <a:schemeClr val="bg1"/>
              </a:solidFill>
              <a:latin typeface="Arial" pitchFamily="34" charset="0"/>
              <a:cs typeface="Arial" pitchFamily="34" charset="0"/>
            </a:endParaRPr>
          </a:p>
        </p:txBody>
      </p:sp>
      <p:pic>
        <p:nvPicPr>
          <p:cNvPr id="21514" name="Picture 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863" y="2209800"/>
            <a:ext cx="6688137" cy="3581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1515" name="Line 67"/>
          <p:cNvSpPr>
            <a:spLocks noChangeShapeType="1"/>
          </p:cNvSpPr>
          <p:nvPr/>
        </p:nvSpPr>
        <p:spPr bwMode="auto">
          <a:xfrm flipH="1" flipV="1">
            <a:off x="7543800" y="3505200"/>
            <a:ext cx="533400" cy="7620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21516" name="Text Box 63"/>
          <p:cNvSpPr txBox="1">
            <a:spLocks noChangeArrowheads="1"/>
          </p:cNvSpPr>
          <p:nvPr/>
        </p:nvSpPr>
        <p:spPr bwMode="auto">
          <a:xfrm>
            <a:off x="1295400" y="4006850"/>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50000"/>
              </a:spcBef>
            </a:pPr>
            <a:r>
              <a:rPr lang="en-US" sz="1800" b="1" dirty="0">
                <a:latin typeface="Arial" pitchFamily="34" charset="0"/>
                <a:cs typeface="Arial" pitchFamily="34" charset="0"/>
              </a:rPr>
              <a:t>PRD INSTALLATION</a:t>
            </a:r>
            <a:endParaRPr lang="en-US" sz="2000" b="1" dirty="0">
              <a:latin typeface="Arial" pitchFamily="34" charset="0"/>
              <a:cs typeface="Arial" pitchFamily="34" charset="0"/>
            </a:endParaRPr>
          </a:p>
        </p:txBody>
      </p:sp>
      <p:sp>
        <p:nvSpPr>
          <p:cNvPr id="21517" name="Line 64"/>
          <p:cNvSpPr>
            <a:spLocks noChangeShapeType="1"/>
          </p:cNvSpPr>
          <p:nvPr/>
        </p:nvSpPr>
        <p:spPr bwMode="auto">
          <a:xfrm>
            <a:off x="3124200" y="4495800"/>
            <a:ext cx="1143000"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21518" name="Line 65"/>
          <p:cNvSpPr>
            <a:spLocks noChangeShapeType="1"/>
          </p:cNvSpPr>
          <p:nvPr/>
        </p:nvSpPr>
        <p:spPr bwMode="auto">
          <a:xfrm>
            <a:off x="2819400" y="3733800"/>
            <a:ext cx="3124200" cy="4572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21519" name="Text Box 63"/>
          <p:cNvSpPr txBox="1">
            <a:spLocks noChangeArrowheads="1"/>
          </p:cNvSpPr>
          <p:nvPr/>
        </p:nvSpPr>
        <p:spPr bwMode="auto">
          <a:xfrm>
            <a:off x="1295400" y="35052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50000"/>
              </a:spcBef>
            </a:pPr>
            <a:r>
              <a:rPr lang="en-US" sz="1800" b="1" dirty="0">
                <a:latin typeface="Arial" pitchFamily="34" charset="0"/>
                <a:cs typeface="Arial" pitchFamily="34" charset="0"/>
              </a:rPr>
              <a:t>TEST DATES</a:t>
            </a:r>
          </a:p>
        </p:txBody>
      </p:sp>
    </p:spTree>
    <p:extLst>
      <p:ext uri="{BB962C8B-B14F-4D97-AF65-F5344CB8AC3E}">
        <p14:creationId xmlns:p14="http://schemas.microsoft.com/office/powerpoint/2010/main" val="24712249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8"/>
          <p:cNvSpPr>
            <a:spLocks noGrp="1" noChangeArrowheads="1"/>
          </p:cNvSpPr>
          <p:nvPr>
            <p:ph sz="quarter" idx="11"/>
          </p:nvPr>
        </p:nvSpPr>
        <p:spPr/>
        <p:txBody>
          <a:bodyPr/>
          <a:lstStyle/>
          <a:p>
            <a:pPr>
              <a:spcAft>
                <a:spcPts val="600"/>
              </a:spcAft>
            </a:pPr>
            <a:r>
              <a:rPr lang="en-US" dirty="0" smtClean="0"/>
              <a:t>Shall be legible</a:t>
            </a:r>
          </a:p>
          <a:p>
            <a:pPr>
              <a:spcAft>
                <a:spcPts val="600"/>
              </a:spcAft>
            </a:pPr>
            <a:r>
              <a:rPr lang="en-US" dirty="0" smtClean="0"/>
              <a:t>Shall be of the proper size</a:t>
            </a:r>
          </a:p>
          <a:p>
            <a:pPr>
              <a:spcAft>
                <a:spcPts val="600"/>
              </a:spcAft>
            </a:pPr>
            <a:r>
              <a:rPr lang="en-US" dirty="0" smtClean="0"/>
              <a:t>Shall be in the proper location</a:t>
            </a:r>
          </a:p>
          <a:p>
            <a:pPr>
              <a:spcAft>
                <a:spcPts val="600"/>
              </a:spcAft>
            </a:pPr>
            <a:r>
              <a:rPr lang="en-US" dirty="0" smtClean="0"/>
              <a:t>Shall contain all required information</a:t>
            </a:r>
          </a:p>
          <a:p>
            <a:pPr>
              <a:spcAft>
                <a:spcPts val="600"/>
              </a:spcAft>
            </a:pPr>
            <a:r>
              <a:rPr lang="en-US" dirty="0" smtClean="0"/>
              <a:t>Shall display inspection and test dates</a:t>
            </a:r>
          </a:p>
          <a:p>
            <a:pPr>
              <a:spcAft>
                <a:spcPts val="600"/>
              </a:spcAft>
            </a:pPr>
            <a:r>
              <a:rPr lang="en-US" dirty="0" smtClean="0"/>
              <a:t>Shall display proper shipping name </a:t>
            </a:r>
          </a:p>
        </p:txBody>
      </p:sp>
      <p:sp>
        <p:nvSpPr>
          <p:cNvPr id="18436" name="Rectangle 7"/>
          <p:cNvSpPr>
            <a:spLocks noGrp="1" noChangeArrowheads="1"/>
          </p:cNvSpPr>
          <p:nvPr>
            <p:ph type="title"/>
          </p:nvPr>
        </p:nvSpPr>
        <p:spPr/>
        <p:txBody>
          <a:bodyPr/>
          <a:lstStyle/>
          <a:p>
            <a:r>
              <a:rPr lang="en-US" dirty="0" smtClean="0"/>
              <a:t>Markings</a:t>
            </a:r>
          </a:p>
        </p:txBody>
      </p:sp>
    </p:spTree>
    <p:extLst>
      <p:ext uri="{BB962C8B-B14F-4D97-AF65-F5344CB8AC3E}">
        <p14:creationId xmlns:p14="http://schemas.microsoft.com/office/powerpoint/2010/main" val="182104438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1395</TotalTime>
  <Words>3507</Words>
  <Application>Microsoft Office PowerPoint</Application>
  <PresentationFormat>On-screen Show (4:3)</PresentationFormat>
  <Paragraphs>346</Paragraphs>
  <Slides>44</Slides>
  <Notes>41</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1_Office Theme</vt:lpstr>
      <vt:lpstr>CHLORINE TANK CAR AND RAIL SAFETY</vt:lpstr>
      <vt:lpstr>Module Objectives</vt:lpstr>
      <vt:lpstr>90 Ton Chlorine Tank Car</vt:lpstr>
      <vt:lpstr>Chlorine Tank Car Construction Identifying Features in an Emergency</vt:lpstr>
      <vt:lpstr>Stencils &amp; Markings</vt:lpstr>
      <vt:lpstr>Stencils &amp; Markings (cont.)</vt:lpstr>
      <vt:lpstr>Chlorine Tank Car Number and Load Limit</vt:lpstr>
      <vt:lpstr>Markings and Test Dates</vt:lpstr>
      <vt:lpstr>Markings</vt:lpstr>
      <vt:lpstr>Chlorine Tank Car</vt:lpstr>
      <vt:lpstr>“B” End Tank Car</vt:lpstr>
      <vt:lpstr>Double Shelf Coupler</vt:lpstr>
      <vt:lpstr>Tank, Thermal Protection System, Jacket</vt:lpstr>
      <vt:lpstr>Valve Arrangement - Typical  Tank Car and Tank Truck </vt:lpstr>
      <vt:lpstr>Typical Car Seal</vt:lpstr>
      <vt:lpstr>Excess Flow and Eduction Pipes</vt:lpstr>
      <vt:lpstr>Valve Arrangement: Dual Valve System</vt:lpstr>
      <vt:lpstr>Valve Arrangement – Dual Valve System</vt:lpstr>
      <vt:lpstr>Unloading Chlorine Tank Cars</vt:lpstr>
      <vt:lpstr>Summary of Key Points</vt:lpstr>
      <vt:lpstr>Rail Safety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Andrew Johnson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Shane Fast</dc:creator>
  <cp:lastModifiedBy>Robyn Brooks</cp:lastModifiedBy>
  <cp:revision>140</cp:revision>
  <cp:lastPrinted>2013-03-07T14:17:24Z</cp:lastPrinted>
  <dcterms:modified xsi:type="dcterms:W3CDTF">2013-08-07T21:13:47Z</dcterms:modified>
</cp:coreProperties>
</file>