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4"/>
  </p:notesMasterIdLst>
  <p:handoutMasterIdLst>
    <p:handoutMasterId r:id="rId35"/>
  </p:handoutMasterIdLst>
  <p:sldIdLst>
    <p:sldId id="303" r:id="rId2"/>
    <p:sldId id="304" r:id="rId3"/>
    <p:sldId id="305" r:id="rId4"/>
    <p:sldId id="306" r:id="rId5"/>
    <p:sldId id="307" r:id="rId6"/>
    <p:sldId id="308" r:id="rId7"/>
    <p:sldId id="309" r:id="rId8"/>
    <p:sldId id="310" r:id="rId9"/>
    <p:sldId id="311" r:id="rId10"/>
    <p:sldId id="312" r:id="rId11"/>
    <p:sldId id="321" r:id="rId12"/>
    <p:sldId id="337" r:id="rId13"/>
    <p:sldId id="314" r:id="rId14"/>
    <p:sldId id="336" r:id="rId15"/>
    <p:sldId id="315" r:id="rId16"/>
    <p:sldId id="317" r:id="rId17"/>
    <p:sldId id="318" r:id="rId18"/>
    <p:sldId id="338" r:id="rId19"/>
    <p:sldId id="319" r:id="rId20"/>
    <p:sldId id="320" r:id="rId21"/>
    <p:sldId id="323" r:id="rId22"/>
    <p:sldId id="324" r:id="rId23"/>
    <p:sldId id="325" r:id="rId24"/>
    <p:sldId id="326" r:id="rId25"/>
    <p:sldId id="327" r:id="rId26"/>
    <p:sldId id="328" r:id="rId27"/>
    <p:sldId id="329" r:id="rId28"/>
    <p:sldId id="331" r:id="rId29"/>
    <p:sldId id="332" r:id="rId30"/>
    <p:sldId id="333" r:id="rId31"/>
    <p:sldId id="334" r:id="rId32"/>
    <p:sldId id="335" r:id="rId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73964" autoAdjust="0"/>
  </p:normalViewPr>
  <p:slideViewPr>
    <p:cSldViewPr showGuides="1">
      <p:cViewPr>
        <p:scale>
          <a:sx n="60" d="100"/>
          <a:sy n="60" d="100"/>
        </p:scale>
        <p:origin x="-2026" y="-182"/>
      </p:cViewPr>
      <p:guideLst>
        <p:guide orient="horz" pos="96"/>
        <p:guide pos="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485745-5463-4B25-B82C-F6FBE902F2C5}" type="datetimeFigureOut">
              <a:rPr lang="en-US" smtClean="0"/>
              <a:t>8/7/2013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642B68-CC6C-46B2-AA3F-FB1CA4CA3823}" type="slidenum">
              <a:rPr lang="en-US" smtClean="0"/>
              <a:t>‹#›</a:t>
            </a:fld>
            <a:endParaRPr lang="en-US"/>
          </a:p>
        </p:txBody>
      </p:sp>
    </p:spTree>
    <p:extLst>
      <p:ext uri="{BB962C8B-B14F-4D97-AF65-F5344CB8AC3E}">
        <p14:creationId xmlns:p14="http://schemas.microsoft.com/office/powerpoint/2010/main" val="352404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pitchFamily="34" charset="0"/>
              </a:defRPr>
            </a:lvl1pPr>
          </a:lstStyle>
          <a:p>
            <a:fld id="{DD244831-79D8-4E75-A973-96346E11FA2D}" type="datetimeFigureOut">
              <a:rPr lang="en-US"/>
              <a:pPr/>
              <a:t>8/7/2013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pitchFamily="34" charset="0"/>
              </a:defRPr>
            </a:lvl1pPr>
          </a:lstStyle>
          <a:p>
            <a:fld id="{F1D60A9B-DCC2-47F4-A773-E04E572C4E92}" type="slidenum">
              <a:rPr lang="en-US"/>
              <a:pPr/>
              <a:t>‹#›</a:t>
            </a:fld>
            <a:endParaRPr lang="en-US" dirty="0"/>
          </a:p>
        </p:txBody>
      </p:sp>
    </p:spTree>
    <p:extLst>
      <p:ext uri="{BB962C8B-B14F-4D97-AF65-F5344CB8AC3E}">
        <p14:creationId xmlns:p14="http://schemas.microsoft.com/office/powerpoint/2010/main" val="2730513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presentation will</a:t>
            </a:r>
            <a:r>
              <a:rPr lang="en-US" baseline="0" dirty="0" smtClean="0">
                <a:ea typeface="ＭＳ Ｐゴシック" pitchFamily="34" charset="-128"/>
              </a:rPr>
              <a:t> discuss cylinder and ton container characteristics, potential leak points and emergency containment equipment and techniques. </a:t>
            </a:r>
            <a:endParaRPr lang="en-US" dirty="0"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Always make certain to place the valve in the upright position before attempting to correct a leak.</a:t>
            </a:r>
          </a:p>
          <a:p>
            <a:pPr marL="171450" indent="-171450">
              <a:buFont typeface="Arial" pitchFamily="34" charset="0"/>
              <a:buChar char="•"/>
            </a:pPr>
            <a:r>
              <a:rPr lang="en-US" baseline="0" dirty="0" smtClean="0"/>
              <a:t>Leak point: Valve stem; close valve stem and tighten packing nut.</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Leak point: Through valve seat; If disconnecting from a process, reconnect and gently open and close valve stem to dislodge foreign matter from seat, then disconnect and apply outlet cap and gasket.</a:t>
            </a:r>
          </a:p>
          <a:p>
            <a:pPr marL="171450" indent="-171450">
              <a:buFont typeface="Arial" pitchFamily="34" charset="0"/>
              <a:buChar char="•"/>
            </a:pPr>
            <a:r>
              <a:rPr lang="en-US" baseline="0" dirty="0" smtClean="0"/>
              <a:t>Leak point: Valve outlet cap; close valve stem, tighten cap. If leak continues apply device 1.</a:t>
            </a:r>
          </a:p>
          <a:p>
            <a:pPr marL="171450" indent="-171450">
              <a:buFont typeface="Arial" pitchFamily="34" charset="0"/>
              <a:buChar char="•"/>
            </a:pPr>
            <a:r>
              <a:rPr lang="en-US" baseline="0" dirty="0" smtClean="0"/>
              <a:t>Leak point: Fusible plug threads; apply device 1.</a:t>
            </a:r>
          </a:p>
          <a:p>
            <a:pPr marL="171450" indent="-171450">
              <a:buFont typeface="Arial" pitchFamily="34" charset="0"/>
              <a:buChar char="•"/>
            </a:pPr>
            <a:r>
              <a:rPr lang="en-US" baseline="0" dirty="0" smtClean="0"/>
              <a:t>Leak point: Fusible plug metal; apply device 2 or 1.</a:t>
            </a:r>
          </a:p>
          <a:p>
            <a:pPr marL="171450" indent="-171450">
              <a:buFont typeface="Arial" pitchFamily="34" charset="0"/>
              <a:buChar char="•"/>
            </a:pPr>
            <a:r>
              <a:rPr lang="en-US" baseline="0" dirty="0" smtClean="0"/>
              <a:t>Leak point: Threads at cylinder opening; apply device 1. </a:t>
            </a:r>
          </a:p>
        </p:txBody>
      </p:sp>
      <p:sp>
        <p:nvSpPr>
          <p:cNvPr id="4" name="Slide Number Placeholder 3"/>
          <p:cNvSpPr>
            <a:spLocks noGrp="1"/>
          </p:cNvSpPr>
          <p:nvPr>
            <p:ph type="sldNum" sz="quarter" idx="10"/>
          </p:nvPr>
        </p:nvSpPr>
        <p:spPr/>
        <p:txBody>
          <a:bodyPr/>
          <a:lstStyle/>
          <a:p>
            <a:fld id="{F1D60A9B-DCC2-47F4-A773-E04E572C4E92}" type="slidenum">
              <a:rPr lang="en-US" smtClean="0"/>
              <a:pPr/>
              <a:t>10</a:t>
            </a:fld>
            <a:endParaRPr lang="en-US" dirty="0"/>
          </a:p>
        </p:txBody>
      </p:sp>
    </p:spTree>
    <p:extLst>
      <p:ext uri="{BB962C8B-B14F-4D97-AF65-F5344CB8AC3E}">
        <p14:creationId xmlns:p14="http://schemas.microsoft.com/office/powerpoint/2010/main" val="163103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Kit Installation Points To Remember</a:t>
            </a:r>
          </a:p>
          <a:p>
            <a:pPr marL="171450" lvl="0" indent="-171450">
              <a:buFont typeface="Arial" pitchFamily="34" charset="0"/>
              <a:buChar char="•"/>
            </a:pPr>
            <a:r>
              <a:rPr lang="en-US" dirty="0" smtClean="0"/>
              <a:t>Always wear Personal Protective Equipment</a:t>
            </a:r>
          </a:p>
          <a:p>
            <a:pPr marL="171450" lvl="0" indent="-171450">
              <a:buFont typeface="Arial" pitchFamily="34" charset="0"/>
              <a:buChar char="•"/>
            </a:pPr>
            <a:r>
              <a:rPr lang="en-US" dirty="0" smtClean="0"/>
              <a:t>Normal cylinder pressure &lt; 150 PSI (Closer to 80 -100 psi) Check pressure</a:t>
            </a:r>
          </a:p>
          <a:p>
            <a:pPr marL="171450" lvl="0" indent="-171450">
              <a:buFont typeface="Arial" pitchFamily="34" charset="0"/>
              <a:buChar char="•"/>
            </a:pPr>
            <a:r>
              <a:rPr lang="en-US" dirty="0" smtClean="0"/>
              <a:t>Remove all excess paint before attempting to apply the kit</a:t>
            </a:r>
          </a:p>
          <a:p>
            <a:pPr marL="171450" lvl="0" indent="-171450">
              <a:buFont typeface="Arial" pitchFamily="34" charset="0"/>
              <a:buChar char="•"/>
            </a:pPr>
            <a:r>
              <a:rPr lang="en-US" dirty="0" smtClean="0"/>
              <a:t>Wipe off any liquids… frost, slime etc…before attempting to apply a kit patch</a:t>
            </a:r>
          </a:p>
          <a:p>
            <a:pPr marL="171450" lvl="0" indent="-171450">
              <a:buFont typeface="Arial" pitchFamily="34" charset="0"/>
              <a:buChar char="•"/>
            </a:pPr>
            <a:r>
              <a:rPr lang="en-US" dirty="0" smtClean="0"/>
              <a:t>Use Proper Gasket (Viton for chlorine)</a:t>
            </a:r>
          </a:p>
          <a:p>
            <a:pPr marL="171450" lvl="0" indent="-171450">
              <a:buFont typeface="Arial" pitchFamily="34" charset="0"/>
              <a:buChar char="•"/>
            </a:pPr>
            <a:r>
              <a:rPr lang="en-US" dirty="0" smtClean="0"/>
              <a:t>Tighten patch securely and evenly</a:t>
            </a:r>
          </a:p>
          <a:p>
            <a:pPr marL="171450" lvl="0" indent="-171450">
              <a:buFont typeface="Arial" pitchFamily="34" charset="0"/>
              <a:buChar char="•"/>
            </a:pPr>
            <a:r>
              <a:rPr lang="en-US" dirty="0" smtClean="0"/>
              <a:t>Don’t get your chains twisted or misaligned</a:t>
            </a:r>
          </a:p>
          <a:p>
            <a:pPr marL="171450" lvl="0" indent="-171450">
              <a:buFont typeface="Arial" pitchFamily="34" charset="0"/>
              <a:buChar char="•"/>
            </a:pPr>
            <a:r>
              <a:rPr lang="en-US" dirty="0" smtClean="0"/>
              <a:t>Once you get the leak stopped wait (15 -20) minutes and retighten again if necessary</a:t>
            </a:r>
          </a:p>
          <a:p>
            <a:pPr marL="171450" lvl="0" indent="-171450">
              <a:buFont typeface="Arial" pitchFamily="34" charset="0"/>
              <a:buChar char="•"/>
            </a:pPr>
            <a:r>
              <a:rPr lang="en-US" dirty="0" smtClean="0"/>
              <a:t>Even the slightest leak…no matter how small cannot be transported over the road</a:t>
            </a:r>
          </a:p>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11</a:t>
            </a:fld>
            <a:endParaRPr lang="en-US" dirty="0"/>
          </a:p>
        </p:txBody>
      </p:sp>
    </p:spTree>
    <p:extLst>
      <p:ext uri="{BB962C8B-B14F-4D97-AF65-F5344CB8AC3E}">
        <p14:creationId xmlns:p14="http://schemas.microsoft.com/office/powerpoint/2010/main" val="272670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r>
              <a:rPr lang="en-US" dirty="0" smtClean="0"/>
              <a:t>The Chlorine Institute Emergency Kit “A” will include several new enhancements beginning in January 2013. </a:t>
            </a:r>
          </a:p>
          <a:p>
            <a:pPr marL="171450" lvl="0" indent="-171450">
              <a:buFont typeface="Arial" pitchFamily="34" charset="0"/>
              <a:buChar char="•"/>
            </a:pPr>
            <a:endParaRPr lang="en-US" dirty="0" smtClean="0"/>
          </a:p>
          <a:p>
            <a:pPr marL="0" lvl="0" indent="0">
              <a:buFont typeface="Arial" pitchFamily="34" charset="0"/>
              <a:buNone/>
            </a:pPr>
            <a:r>
              <a:rPr lang="en-US" dirty="0" smtClean="0"/>
              <a:t>Key improvement points:</a:t>
            </a:r>
          </a:p>
          <a:p>
            <a:pPr marL="171450" lvl="0" indent="-171450">
              <a:buFont typeface="Arial" pitchFamily="34" charset="0"/>
              <a:buChar char="•"/>
            </a:pPr>
            <a:r>
              <a:rPr lang="en-US" dirty="0" smtClean="0"/>
              <a:t>Improved sealing capability with better gasket design</a:t>
            </a:r>
          </a:p>
          <a:p>
            <a:pPr marL="171450" lvl="0" indent="-171450">
              <a:buFont typeface="Arial" pitchFamily="34" charset="0"/>
              <a:buChar char="•"/>
            </a:pPr>
            <a:r>
              <a:rPr lang="en-US" dirty="0" smtClean="0"/>
              <a:t>Easier and faster to apply </a:t>
            </a:r>
          </a:p>
          <a:p>
            <a:pPr marL="171450" lvl="0" indent="-171450">
              <a:buFont typeface="Arial" pitchFamily="34" charset="0"/>
              <a:buChar char="•"/>
            </a:pPr>
            <a:r>
              <a:rPr lang="en-US" dirty="0" smtClean="0"/>
              <a:t>Reduced weight</a:t>
            </a:r>
          </a:p>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12</a:t>
            </a:fld>
            <a:endParaRPr lang="en-US" dirty="0"/>
          </a:p>
        </p:txBody>
      </p:sp>
    </p:spTree>
    <p:extLst>
      <p:ext uri="{BB962C8B-B14F-4D97-AF65-F5344CB8AC3E}">
        <p14:creationId xmlns:p14="http://schemas.microsoft.com/office/powerpoint/2010/main" val="2726702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D680A1B1-196C-4964-B8B1-E3BB307FCF8B}" type="slidenum">
              <a:rPr lang="en-US" smtClean="0"/>
              <a:pPr/>
              <a:t>13</a:t>
            </a:fld>
            <a:endParaRPr lang="en-US" dirty="0" smtClean="0"/>
          </a:p>
        </p:txBody>
      </p:sp>
      <p:sp>
        <p:nvSpPr>
          <p:cNvPr id="34819" name="Rectangle 2"/>
          <p:cNvSpPr>
            <a:spLocks noGrp="1" noRot="1" noChangeAspect="1" noChangeArrowheads="1" noTextEdit="1"/>
          </p:cNvSpPr>
          <p:nvPr>
            <p:ph type="sldImg"/>
          </p:nvPr>
        </p:nvSpPr>
        <p:spPr>
          <a:xfrm>
            <a:off x="1120775" y="679450"/>
            <a:ext cx="4622800" cy="3468688"/>
          </a:xfrm>
          <a:ln/>
        </p:spPr>
      </p:sp>
      <p:sp>
        <p:nvSpPr>
          <p:cNvPr id="34820" name="Rectangle 3"/>
          <p:cNvSpPr>
            <a:spLocks noGrp="1" noChangeArrowheads="1"/>
          </p:cNvSpPr>
          <p:nvPr>
            <p:ph type="body" idx="1"/>
          </p:nvPr>
        </p:nvSpPr>
        <p:spPr>
          <a:noFill/>
        </p:spPr>
        <p:txBody>
          <a:bodyPr/>
          <a:lstStyle/>
          <a:p>
            <a:r>
              <a:rPr lang="en-US" dirty="0" smtClean="0"/>
              <a:t>Device 1 is used</a:t>
            </a:r>
            <a:r>
              <a:rPr lang="en-US" baseline="0" dirty="0" smtClean="0"/>
              <a:t> to contain valve leaks. Before applying the hood assembly always remember to OPEN</a:t>
            </a:r>
            <a:r>
              <a:rPr lang="en-US" dirty="0" smtClean="0"/>
              <a:t> the vent</a:t>
            </a:r>
            <a:r>
              <a:rPr lang="en-US" baseline="0" dirty="0" smtClean="0"/>
              <a:t> valve for easier application of the hood. </a:t>
            </a:r>
            <a:r>
              <a:rPr lang="en-US" dirty="0" smtClean="0"/>
              <a:t>Do</a:t>
            </a:r>
            <a:r>
              <a:rPr lang="en-US" baseline="0" dirty="0" smtClean="0"/>
              <a:t> not over tighten bolts as gasket damage may occur. Also, e</a:t>
            </a:r>
            <a:r>
              <a:rPr lang="en-US" dirty="0" smtClean="0"/>
              <a:t>nsure</a:t>
            </a:r>
            <a:r>
              <a:rPr lang="en-US" baseline="0" dirty="0" smtClean="0"/>
              <a:t> chains are not twisted and are evenly applied (same amount of links used for all three sides).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D680A1B1-196C-4964-B8B1-E3BB307FCF8B}" type="slidenum">
              <a:rPr lang="en-US" smtClean="0"/>
              <a:pPr/>
              <a:t>14</a:t>
            </a:fld>
            <a:endParaRPr lang="en-US" dirty="0" smtClean="0"/>
          </a:p>
        </p:txBody>
      </p:sp>
      <p:sp>
        <p:nvSpPr>
          <p:cNvPr id="34819" name="Rectangle 2"/>
          <p:cNvSpPr>
            <a:spLocks noGrp="1" noRot="1" noChangeAspect="1" noChangeArrowheads="1" noTextEdit="1"/>
          </p:cNvSpPr>
          <p:nvPr>
            <p:ph type="sldImg"/>
          </p:nvPr>
        </p:nvSpPr>
        <p:spPr>
          <a:xfrm>
            <a:off x="1120775" y="679450"/>
            <a:ext cx="4622800" cy="3468688"/>
          </a:xfrm>
          <a:ln/>
        </p:spPr>
      </p:sp>
      <p:sp>
        <p:nvSpPr>
          <p:cNvPr id="34820" name="Rectangle 3"/>
          <p:cNvSpPr>
            <a:spLocks noGrp="1" noChangeArrowheads="1"/>
          </p:cNvSpPr>
          <p:nvPr>
            <p:ph type="body" idx="1"/>
          </p:nvPr>
        </p:nvSpPr>
        <p:spPr>
          <a:noFill/>
        </p:spPr>
        <p:txBody>
          <a:bodyPr/>
          <a:lstStyle/>
          <a:p>
            <a:r>
              <a:rPr lang="en-US" baseline="0" dirty="0" smtClean="0"/>
              <a:t>2013 enhancements to device 1 as illustrated on the slide.</a:t>
            </a:r>
          </a:p>
          <a:p>
            <a:endParaRPr lang="en-US" baseline="0" dirty="0" smtClean="0"/>
          </a:p>
          <a:p>
            <a:r>
              <a:rPr lang="en-US" baseline="0" dirty="0" smtClean="0"/>
              <a:t>Key improvement areas:</a:t>
            </a:r>
          </a:p>
          <a:p>
            <a:pPr marL="171450" indent="-171450">
              <a:buFontTx/>
              <a:buChar char="-"/>
            </a:pPr>
            <a:r>
              <a:rPr lang="en-US" baseline="0" dirty="0" smtClean="0"/>
              <a:t>Hood and Yoke Assembly are now intergraded into one unit. All bolts operate independently allowing for an easier and more efficient application.</a:t>
            </a:r>
          </a:p>
          <a:p>
            <a:pPr marL="171450" indent="-171450">
              <a:buFontTx/>
              <a:buChar char="-"/>
            </a:pPr>
            <a:r>
              <a:rPr lang="en-US" baseline="0" dirty="0" smtClean="0"/>
              <a:t>Hood outlet valve moved down and out of the way of the Hood bolts.</a:t>
            </a:r>
          </a:p>
          <a:p>
            <a:pPr marL="171450" indent="-171450">
              <a:buFontTx/>
              <a:buChar char="-"/>
            </a:pPr>
            <a:r>
              <a:rPr lang="en-US" baseline="0" dirty="0" smtClean="0"/>
              <a:t>Hood is backward compatible with current Chain and Base assembly and gasket.</a:t>
            </a:r>
          </a:p>
          <a:p>
            <a:pPr marL="171450" indent="-171450">
              <a:buFontTx/>
              <a:buChar char="-"/>
            </a:pPr>
            <a:r>
              <a:rPr lang="en-US" baseline="0" dirty="0" smtClean="0"/>
              <a:t>Gasket enhanced to reduce roll-out.</a:t>
            </a:r>
          </a:p>
          <a:p>
            <a:pPr marL="171450" indent="-171450">
              <a:buFontTx/>
              <a:buChar char="-"/>
            </a:pPr>
            <a:r>
              <a:rPr lang="en-US" baseline="0" dirty="0" smtClean="0"/>
              <a:t>Chain and Base Assembly have fewer components and will be more stable with new flat ramp design.</a:t>
            </a:r>
          </a:p>
          <a:p>
            <a:pPr marL="171450" indent="-171450">
              <a:buFontTx/>
              <a:buChar char="-"/>
            </a:pPr>
            <a:r>
              <a:rPr lang="en-US" baseline="0" dirty="0" smtClean="0"/>
              <a:t>Chain is smaller and lighter but comparable in strength with current design.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valve protective housing if in place. Position cylinder so that the valve is in the uppermost position. It is</a:t>
            </a:r>
            <a:r>
              <a:rPr lang="en-US" baseline="0" dirty="0" smtClean="0"/>
              <a:t> not necessary to remove the valve outlet cap. If, for whatever reason, device 2 installation is unsuccessful (pictured) device 1 can be applied as an alternative.</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15</a:t>
            </a:fld>
            <a:endParaRPr lang="en-US" dirty="0"/>
          </a:p>
        </p:txBody>
      </p:sp>
    </p:spTree>
    <p:extLst>
      <p:ext uri="{BB962C8B-B14F-4D97-AF65-F5344CB8AC3E}">
        <p14:creationId xmlns:p14="http://schemas.microsoft.com/office/powerpoint/2010/main" val="743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32AE41FF-490C-467C-994F-E90CAF9EB818}" type="slidenum">
              <a:rPr lang="en-US" smtClean="0"/>
              <a:pPr/>
              <a:t>16</a:t>
            </a:fld>
            <a:endParaRPr lang="en-US" dirty="0" smtClean="0"/>
          </a:p>
        </p:txBody>
      </p:sp>
      <p:sp>
        <p:nvSpPr>
          <p:cNvPr id="36867" name="Rectangle 2"/>
          <p:cNvSpPr>
            <a:spLocks noGrp="1" noRot="1" noChangeAspect="1" noChangeArrowheads="1" noTextEdit="1"/>
          </p:cNvSpPr>
          <p:nvPr>
            <p:ph type="sldImg"/>
          </p:nvPr>
        </p:nvSpPr>
        <p:spPr>
          <a:xfrm>
            <a:off x="1120775" y="679450"/>
            <a:ext cx="4622800" cy="3468688"/>
          </a:xfrm>
          <a:ln/>
        </p:spPr>
      </p:sp>
      <p:sp>
        <p:nvSpPr>
          <p:cNvPr id="36868" name="Rectangle 3"/>
          <p:cNvSpPr>
            <a:spLocks noGrp="1" noChangeArrowheads="1"/>
          </p:cNvSpPr>
          <p:nvPr>
            <p:ph type="body" idx="1"/>
          </p:nvPr>
        </p:nvSpPr>
        <p:spPr>
          <a:noFill/>
        </p:spPr>
        <p:txBody>
          <a:bodyPr/>
          <a:lstStyle/>
          <a:p>
            <a:r>
              <a:rPr lang="en-US" dirty="0" smtClean="0"/>
              <a:t>Hose</a:t>
            </a:r>
            <a:r>
              <a:rPr lang="en-US" baseline="0" dirty="0" smtClean="0"/>
              <a:t> barb is part of the kit in the event the hood assembly needs to be vented into a scrubbing solution in the field. </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C342F97C-A348-48C8-B462-99CA4CC26CDA}" type="slidenum">
              <a:rPr lang="en-US" smtClean="0"/>
              <a:pPr/>
              <a:t>17</a:t>
            </a:fld>
            <a:endParaRPr lang="en-US" dirty="0" smtClean="0"/>
          </a:p>
        </p:txBody>
      </p:sp>
      <p:sp>
        <p:nvSpPr>
          <p:cNvPr id="37891" name="Rectangle 2"/>
          <p:cNvSpPr>
            <a:spLocks noGrp="1" noRot="1" noChangeAspect="1" noChangeArrowheads="1" noTextEdit="1"/>
          </p:cNvSpPr>
          <p:nvPr>
            <p:ph type="sldImg"/>
          </p:nvPr>
        </p:nvSpPr>
        <p:spPr>
          <a:xfrm>
            <a:off x="1120775" y="679450"/>
            <a:ext cx="4622800" cy="3468688"/>
          </a:xfrm>
          <a:ln/>
        </p:spPr>
      </p:sp>
      <p:sp>
        <p:nvSpPr>
          <p:cNvPr id="37892" name="Rectangle 3"/>
          <p:cNvSpPr>
            <a:spLocks noGrp="1" noChangeArrowheads="1"/>
          </p:cNvSpPr>
          <p:nvPr>
            <p:ph type="body" idx="1"/>
          </p:nvPr>
        </p:nvSpPr>
        <p:spPr>
          <a:noFill/>
        </p:spPr>
        <p:txBody>
          <a:bodyPr/>
          <a:lstStyle/>
          <a:p>
            <a:r>
              <a:rPr lang="en-US" dirty="0" smtClean="0"/>
              <a:t>Pin Hole in Cylinder Body:</a:t>
            </a:r>
          </a:p>
          <a:p>
            <a:pPr marL="171450" lvl="0" indent="-171450">
              <a:buFont typeface="Arial" pitchFamily="34" charset="0"/>
              <a:buChar char="•"/>
            </a:pPr>
            <a:r>
              <a:rPr lang="en-US" dirty="0" smtClean="0"/>
              <a:t>Ensure leak point is in upright position.</a:t>
            </a:r>
          </a:p>
          <a:p>
            <a:pPr marL="171450" lvl="0" indent="-171450">
              <a:buFont typeface="Arial" pitchFamily="34" charset="0"/>
              <a:buChar char="•"/>
            </a:pPr>
            <a:r>
              <a:rPr lang="en-US" dirty="0" smtClean="0"/>
              <a:t>Look for unexplained brown liquid trails on cylinder body…they are an indication of pin hole.</a:t>
            </a:r>
          </a:p>
          <a:p>
            <a:pPr marL="171450" lvl="0" indent="-171450">
              <a:buFont typeface="Arial" pitchFamily="34" charset="0"/>
              <a:buChar char="•"/>
            </a:pPr>
            <a:r>
              <a:rPr lang="en-US" dirty="0" smtClean="0"/>
              <a:t>Carefully remove excess paint buildup.</a:t>
            </a:r>
          </a:p>
          <a:p>
            <a:pPr marL="171450" lvl="0" indent="-171450">
              <a:buFont typeface="Arial" pitchFamily="34" charset="0"/>
              <a:buChar char="•"/>
            </a:pPr>
            <a:r>
              <a:rPr lang="en-US" dirty="0" smtClean="0"/>
              <a:t>Check integrity of steel before applying sidewall patch.</a:t>
            </a:r>
          </a:p>
          <a:p>
            <a:pPr marL="171450" lvl="0" indent="-171450">
              <a:buFont typeface="Arial" pitchFamily="34" charset="0"/>
              <a:buChar char="•"/>
            </a:pPr>
            <a:r>
              <a:rPr lang="en-US" dirty="0" smtClean="0"/>
              <a:t>Ensure chain is straight and not twisted.</a:t>
            </a:r>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C342F97C-A348-48C8-B462-99CA4CC26CDA}" type="slidenum">
              <a:rPr lang="en-US" smtClean="0"/>
              <a:pPr/>
              <a:t>18</a:t>
            </a:fld>
            <a:endParaRPr lang="en-US" dirty="0" smtClean="0"/>
          </a:p>
        </p:txBody>
      </p:sp>
      <p:sp>
        <p:nvSpPr>
          <p:cNvPr id="37891" name="Rectangle 2"/>
          <p:cNvSpPr>
            <a:spLocks noGrp="1" noRot="1" noChangeAspect="1" noChangeArrowheads="1" noTextEdit="1"/>
          </p:cNvSpPr>
          <p:nvPr>
            <p:ph type="sldImg"/>
          </p:nvPr>
        </p:nvSpPr>
        <p:spPr>
          <a:xfrm>
            <a:off x="1120775" y="679450"/>
            <a:ext cx="4622800" cy="3468688"/>
          </a:xfrm>
          <a:ln/>
        </p:spPr>
      </p:sp>
      <p:sp>
        <p:nvSpPr>
          <p:cNvPr id="37892" name="Rectangle 3"/>
          <p:cNvSpPr>
            <a:spLocks noGrp="1" noChangeArrowheads="1"/>
          </p:cNvSpPr>
          <p:nvPr>
            <p:ph type="body" idx="1"/>
          </p:nvPr>
        </p:nvSpPr>
        <p:spPr>
          <a:noFill/>
        </p:spPr>
        <p:txBody>
          <a:bodyPr/>
          <a:lstStyle/>
          <a:p>
            <a:r>
              <a:rPr lang="en-US" dirty="0" smtClean="0"/>
              <a:t>2013 Enhancements</a:t>
            </a:r>
            <a:r>
              <a:rPr lang="en-US" baseline="0" dirty="0" smtClean="0"/>
              <a:t> to Device 8.</a:t>
            </a:r>
          </a:p>
          <a:p>
            <a:endParaRPr lang="en-US" baseline="0" dirty="0" smtClean="0"/>
          </a:p>
          <a:p>
            <a:pPr marL="171450" indent="-171450">
              <a:buFontTx/>
              <a:buChar char="-"/>
            </a:pPr>
            <a:r>
              <a:rPr lang="en-US" baseline="0" dirty="0" smtClean="0"/>
              <a:t>The flat patch concept has been replaced with a new circular “button” style patch. Focused design requires 60% less torque to seal than previous flat patch style.</a:t>
            </a:r>
          </a:p>
          <a:p>
            <a:pPr marL="171450" indent="-171450">
              <a:buFontTx/>
              <a:buChar char="-"/>
            </a:pPr>
            <a:r>
              <a:rPr lang="en-US" baseline="0" dirty="0" smtClean="0"/>
              <a:t>Adjusting screws allow for additional pressure onto leak and stabilization of entire unit.</a:t>
            </a:r>
          </a:p>
          <a:p>
            <a:pPr marL="171450" indent="-171450">
              <a:buFontTx/>
              <a:buChar char="-"/>
            </a:pPr>
            <a:r>
              <a:rPr lang="en-US" baseline="0" dirty="0" smtClean="0"/>
              <a:t>Bolt no longer requires a wrench but is now hand operated.</a:t>
            </a:r>
          </a:p>
          <a:p>
            <a:pPr marL="171450" indent="-171450">
              <a:buFontTx/>
              <a:buChar char="-"/>
            </a:pPr>
            <a:r>
              <a:rPr lang="en-US" baseline="0" dirty="0" smtClean="0"/>
              <a:t>Yoke works with current chain or fabric strap.</a:t>
            </a:r>
            <a:endParaRPr lang="en-US" dirty="0" smtClean="0"/>
          </a:p>
          <a:p>
            <a:endParaRPr lang="en-US"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52583018-6439-4A04-9812-70677C7457E6}" type="slidenum">
              <a:rPr lang="en-US" smtClean="0"/>
              <a:pPr/>
              <a:t>19</a:t>
            </a:fld>
            <a:endParaRPr lang="en-US" dirty="0" smtClean="0"/>
          </a:p>
        </p:txBody>
      </p:sp>
      <p:sp>
        <p:nvSpPr>
          <p:cNvPr id="38915" name="Rectangle 2"/>
          <p:cNvSpPr>
            <a:spLocks noGrp="1" noRot="1" noChangeAspect="1" noChangeArrowheads="1" noTextEdit="1"/>
          </p:cNvSpPr>
          <p:nvPr>
            <p:ph type="sldImg"/>
          </p:nvPr>
        </p:nvSpPr>
        <p:spPr>
          <a:xfrm>
            <a:off x="1120775" y="679450"/>
            <a:ext cx="4622800" cy="3468688"/>
          </a:xfrm>
          <a:ln/>
        </p:spPr>
      </p:sp>
      <p:sp>
        <p:nvSpPr>
          <p:cNvPr id="38916" name="Rectangle 3"/>
          <p:cNvSpPr>
            <a:spLocks noGrp="1" noChangeArrowheads="1"/>
          </p:cNvSpPr>
          <p:nvPr>
            <p:ph type="body" idx="1"/>
          </p:nvPr>
        </p:nvSpPr>
        <p:spPr>
          <a:noFill/>
        </p:spPr>
        <p:txBody>
          <a:bodyPr/>
          <a:lstStyle/>
          <a:p>
            <a:r>
              <a:rPr lang="en-US" dirty="0" smtClean="0"/>
              <a:t>It is recommended</a:t>
            </a:r>
            <a:r>
              <a:rPr lang="en-US" baseline="0" dirty="0" smtClean="0"/>
              <a:t> that the gaskets be inspected on a routine basis as part of the kit’s overall periodic routine maintenance, inspected prior to use and replaced every 4 years.</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Smaller cylinders containing approximately 20 pounds of chlorine</a:t>
            </a:r>
            <a:r>
              <a:rPr lang="en-US" baseline="0" dirty="0" smtClean="0"/>
              <a:t> are normally used by pool applicators and are not as common as the 100 or 150 pound cylinders which are used by a wide variety of end users.</a:t>
            </a:r>
            <a:r>
              <a:rPr lang="en-US" dirty="0" smtClean="0"/>
              <a:t> </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2</a:t>
            </a:fld>
            <a:endParaRPr lang="en-US" dirty="0"/>
          </a:p>
        </p:txBody>
      </p:sp>
    </p:spTree>
    <p:extLst>
      <p:ext uri="{BB962C8B-B14F-4D97-AF65-F5344CB8AC3E}">
        <p14:creationId xmlns:p14="http://schemas.microsoft.com/office/powerpoint/2010/main" val="1369734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81B6D3FB-31AD-4101-BCF1-B66DC539C197}" type="slidenum">
              <a:rPr lang="en-US" smtClean="0"/>
              <a:pPr/>
              <a:t>20</a:t>
            </a:fld>
            <a:endParaRPr lang="en-US" dirty="0" smtClean="0"/>
          </a:p>
        </p:txBody>
      </p:sp>
      <p:sp>
        <p:nvSpPr>
          <p:cNvPr id="39939" name="Rectangle 2"/>
          <p:cNvSpPr>
            <a:spLocks noGrp="1" noRot="1" noChangeAspect="1" noChangeArrowheads="1" noTextEdit="1"/>
          </p:cNvSpPr>
          <p:nvPr>
            <p:ph type="sldImg"/>
          </p:nvPr>
        </p:nvSpPr>
        <p:spPr>
          <a:xfrm>
            <a:off x="1120775" y="679450"/>
            <a:ext cx="4622800" cy="3468688"/>
          </a:xfrm>
          <a:ln/>
        </p:spPr>
      </p:sp>
      <p:sp>
        <p:nvSpPr>
          <p:cNvPr id="39940" name="Rectangle 3"/>
          <p:cNvSpPr>
            <a:spLocks noGrp="1" noChangeArrowheads="1"/>
          </p:cNvSpPr>
          <p:nvPr>
            <p:ph type="body" idx="1"/>
          </p:nvPr>
        </p:nvSpPr>
        <p:spPr>
          <a:noFill/>
        </p:spPr>
        <p:txBody>
          <a:bodyPr/>
          <a:lstStyle/>
          <a:p>
            <a:r>
              <a:rPr lang="en-US" dirty="0" smtClean="0"/>
              <a:t>Here’s an example of a gasket that should not be used in service due to cuts</a:t>
            </a:r>
            <a:r>
              <a:rPr lang="en-US" baseline="0" dirty="0" smtClean="0"/>
              <a:t> or “gouging”.</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Chlorine  Ton Containers are constructed DOT specification as defined in the Department of Transportation Hazmat regulations.  These containers are also known as a “multi unit tank car tank” or DOT 106A500X.</a:t>
            </a:r>
          </a:p>
        </p:txBody>
      </p:sp>
      <p:sp>
        <p:nvSpPr>
          <p:cNvPr id="184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15C9C091-58A6-4843-8CEE-E9DFAB7540AE}" type="slidenum">
              <a:rPr lang="en-US" sz="1200"/>
              <a:pPr>
                <a:defRPr/>
              </a:pPr>
              <a:t>21</a:t>
            </a:fld>
            <a:endParaRPr 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A ton container has two valves(CGA 660) ; a gas and liquid valve when the valves are aligned in the 12 (gas) and 6 (liquid) O’clock positions one over the other.  The ton also has (6) fuse plugs (3) on each side which are designed to melt at 158 -168° F.  </a:t>
            </a:r>
          </a:p>
          <a:p>
            <a:endParaRPr lang="en-US" dirty="0" smtClean="0"/>
          </a:p>
        </p:txBody>
      </p:sp>
      <p:sp>
        <p:nvSpPr>
          <p:cNvPr id="194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BF31D469-E0FC-4F5A-A345-6CEE42316EAF}" type="slidenum">
              <a:rPr lang="en-US" sz="1200"/>
              <a:pPr>
                <a:defRPr/>
              </a:pPr>
              <a:t>22</a:t>
            </a:fld>
            <a:endParaRPr 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52A14182-9E2D-43F4-BA0E-391CEB4BB239}" type="slidenum">
              <a:rPr lang="en-US" sz="1200"/>
              <a:pPr>
                <a:defRPr/>
              </a:pPr>
              <a:t>23</a:t>
            </a:fld>
            <a:endParaRPr lang="en-US" sz="1200"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picture of a cut away ton shows the internal </a:t>
            </a:r>
            <a:r>
              <a:rPr lang="en-US" dirty="0" err="1" smtClean="0"/>
              <a:t>eduction</a:t>
            </a:r>
            <a:r>
              <a:rPr lang="en-US" dirty="0" smtClean="0"/>
              <a:t> pipes.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F4195F2C-B7E1-48AF-8CB6-04196643DD72}" type="slidenum">
              <a:rPr lang="en-US" sz="1200"/>
              <a:pPr>
                <a:defRPr/>
              </a:pPr>
              <a:t>24</a:t>
            </a:fld>
            <a:endParaRPr lang="en-US" sz="1200"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Two valves (top</a:t>
            </a:r>
            <a:r>
              <a:rPr lang="en-US" baseline="0" dirty="0" smtClean="0"/>
              <a:t> valve is gas and bottom is liquid). Valves are only located on one end of the ton container, whereas 3 fusible plugs exist on each end of </a:t>
            </a:r>
            <a:r>
              <a:rPr lang="en-US" baseline="0" smtClean="0"/>
              <a:t>the container (6 total).</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6B419056-E066-4477-928C-2FFD1BD7ABA4}" type="slidenum">
              <a:rPr lang="en-US" sz="1200"/>
              <a:pPr>
                <a:defRPr/>
              </a:pPr>
              <a:t>25</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DOT specifies the requirements</a:t>
            </a:r>
            <a:r>
              <a:rPr lang="en-US" baseline="0" dirty="0" smtClean="0"/>
              <a:t> for marking as depicted.  This marking is typically located on the valve end side.</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8593815E-3A4A-499D-881C-D40B82EFA5FB}" type="slidenum">
              <a:rPr lang="en-US" sz="1200"/>
              <a:pPr>
                <a:defRPr/>
              </a:pPr>
              <a:t>26</a:t>
            </a:fld>
            <a:endParaRPr lang="en-US" sz="1200" dirty="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Always make certain to place the valve in the upright position before attempting to correct a leak (rotate container so leaking valve is on top “12:00”</a:t>
            </a:r>
          </a:p>
          <a:p>
            <a:r>
              <a:rPr lang="en-US" baseline="0" dirty="0" smtClean="0"/>
              <a:t>position. Its much easier to handle a gas leak versus a liquid leak).</a:t>
            </a:r>
          </a:p>
          <a:p>
            <a:endParaRPr lang="en-US" baseline="0" dirty="0" smtClean="0"/>
          </a:p>
          <a:p>
            <a:r>
              <a:rPr lang="en-US" baseline="0" dirty="0" smtClean="0"/>
              <a:t>Leak point: Valve stem (packing leak); close valve stem and tighten packing nut.</a:t>
            </a:r>
          </a:p>
          <a:p>
            <a:r>
              <a:rPr lang="en-US" baseline="0" dirty="0" smtClean="0"/>
              <a:t>Leak point: Through valve seat; If disconnecting from a process, reconnect and gently open and close valve stem to dislodge foreign matter from seat, then disconnect and apply outlet cap and gasket.</a:t>
            </a:r>
          </a:p>
          <a:p>
            <a:r>
              <a:rPr lang="en-US" baseline="0" dirty="0" smtClean="0"/>
              <a:t>Leak point: Valve outlet cap; close valve stem, tighten cap. If leak continues apply device 12 (discussed further in slides).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Leak point: Valve inlet threads; apply device 12.</a:t>
            </a:r>
            <a:endParaRPr lang="en-US" dirty="0" smtClean="0"/>
          </a:p>
          <a:p>
            <a:r>
              <a:rPr lang="en-US" baseline="0" dirty="0" smtClean="0"/>
              <a:t>Leak point: Fusible plug threads; apply device 4 (discussed further in slides).</a:t>
            </a:r>
          </a:p>
          <a:p>
            <a:r>
              <a:rPr lang="en-US" baseline="0" dirty="0" smtClean="0"/>
              <a:t>Leak point: Fusible plug metal; apply device 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B3563B3E-B511-4DA9-A512-F16C7C19F9AB}" type="slidenum">
              <a:rPr lang="en-US" sz="1200"/>
              <a:pPr>
                <a:defRPr/>
              </a:pPr>
              <a:t>27</a:t>
            </a:fld>
            <a:endParaRPr lang="en-US" sz="120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fusible is designed to melt out and serve as a pressure relief device for the container</a:t>
            </a:r>
            <a:r>
              <a:rPr lang="en-US" baseline="0" dirty="0" smtClean="0"/>
              <a:t> before the container would catastrophically rupture in a fire or high heat situation.</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32AF5193-F4EC-4538-998E-16AF92D181FC}" type="slidenum">
              <a:rPr lang="en-US" sz="1200"/>
              <a:pPr>
                <a:defRPr/>
              </a:pPr>
              <a:t>28</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Points of interest in this photo:</a:t>
            </a:r>
          </a:p>
          <a:p>
            <a:pPr marL="168244" indent="-168244">
              <a:buFontTx/>
              <a:buChar char="-"/>
            </a:pPr>
            <a:r>
              <a:rPr lang="en-US" baseline="0" dirty="0" smtClean="0"/>
              <a:t>Leak in vapor space.</a:t>
            </a:r>
          </a:p>
          <a:p>
            <a:pPr marL="168244" indent="-168244">
              <a:buFontTx/>
              <a:buChar char="-"/>
            </a:pPr>
            <a:r>
              <a:rPr lang="en-US" baseline="0" dirty="0" smtClean="0"/>
              <a:t>Frost line.</a:t>
            </a:r>
          </a:p>
          <a:p>
            <a:pPr marL="168244" indent="-168244">
              <a:buFontTx/>
              <a:buChar char="-"/>
            </a:pPr>
            <a:r>
              <a:rPr lang="en-US" baseline="0" dirty="0" smtClean="0"/>
              <a:t>Chlorine looks like a green fog, low to the ground, descends upon exiting the container.</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DF8B8048-DD54-4EA4-B7FD-0AD5CD627A2C}" type="slidenum">
              <a:rPr lang="en-US" sz="1200"/>
              <a:pPr>
                <a:defRPr/>
              </a:pPr>
              <a:t>29</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Points of interest:</a:t>
            </a:r>
          </a:p>
          <a:p>
            <a:pPr marL="171450" indent="-171450">
              <a:buFontTx/>
              <a:buChar char="-"/>
            </a:pPr>
            <a:r>
              <a:rPr lang="en-US" dirty="0" smtClean="0"/>
              <a:t>Picture of Device</a:t>
            </a:r>
            <a:r>
              <a:rPr lang="en-US" baseline="0" dirty="0" smtClean="0"/>
              <a:t> </a:t>
            </a:r>
            <a:r>
              <a:rPr lang="en-US" dirty="0" smtClean="0"/>
              <a:t>12 application (notice the capped valve is on top;</a:t>
            </a:r>
            <a:r>
              <a:rPr lang="en-US" baseline="0" dirty="0" smtClean="0"/>
              <a:t> container was rotated so that the leaking valve is in the “12:00” position).</a:t>
            </a:r>
          </a:p>
          <a:p>
            <a:pPr marL="171450" indent="-171450">
              <a:buFontTx/>
              <a:buChar char="-"/>
            </a:pPr>
            <a:r>
              <a:rPr lang="en-US" baseline="0" dirty="0" smtClean="0"/>
              <a:t>Apply enough force to stop leak, not damage gasket.</a:t>
            </a:r>
          </a:p>
          <a:p>
            <a:pPr marL="171450" indent="-171450">
              <a:buFontTx/>
              <a:buChar char="-"/>
            </a:pPr>
            <a:r>
              <a:rPr lang="en-US" baseline="0" dirty="0" smtClean="0"/>
              <a:t>Retest for leaks after application.</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Chlorine Cylinders are normally constructed DOT specification as defined in the Department of Transportation Hazmat regulations.</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3</a:t>
            </a:fld>
            <a:endParaRPr lang="en-US" dirty="0"/>
          </a:p>
        </p:txBody>
      </p:sp>
    </p:spTree>
    <p:extLst>
      <p:ext uri="{BB962C8B-B14F-4D97-AF65-F5344CB8AC3E}">
        <p14:creationId xmlns:p14="http://schemas.microsoft.com/office/powerpoint/2010/main" val="3114631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F8FD6103-9638-4EF1-85D9-B5CEB4746C69}" type="slidenum">
              <a:rPr lang="en-US" sz="1200"/>
              <a:pPr>
                <a:defRPr/>
              </a:pPr>
              <a:t>30</a:t>
            </a:fld>
            <a:endParaRPr lang="en-US" sz="1200"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Points of interest:</a:t>
            </a:r>
            <a:endParaRPr lang="en-US" baseline="0" dirty="0" smtClean="0"/>
          </a:p>
          <a:p>
            <a:pPr marL="168244" marR="0" indent="-168244" algn="l" defTabSz="914400" rtl="0" eaLnBrk="0" fontAlgn="base" latinLnBrk="0" hangingPunct="0">
              <a:lnSpc>
                <a:spcPct val="100000"/>
              </a:lnSpc>
              <a:spcBef>
                <a:spcPct val="30000"/>
              </a:spcBef>
              <a:spcAft>
                <a:spcPct val="0"/>
              </a:spcAft>
              <a:buClrTx/>
              <a:buSzTx/>
              <a:buFontTx/>
              <a:buChar char="-"/>
              <a:tabLst/>
              <a:defRPr/>
            </a:pPr>
            <a:r>
              <a:rPr lang="en-US" baseline="0" dirty="0" smtClean="0"/>
              <a:t>Picture of Device 4 application.</a:t>
            </a:r>
            <a:endParaRPr lang="en-US" dirty="0" smtClean="0"/>
          </a:p>
          <a:p>
            <a:pPr marL="168244" indent="-168244">
              <a:buFontTx/>
              <a:buChar char="-"/>
            </a:pPr>
            <a:r>
              <a:rPr lang="en-US" baseline="0" dirty="0" smtClean="0"/>
              <a:t>Rust trail from fusible plug indicates probable leak.</a:t>
            </a:r>
          </a:p>
          <a:p>
            <a:pPr marL="168244" indent="-168244">
              <a:buFontTx/>
              <a:buChar char="-"/>
            </a:pPr>
            <a:r>
              <a:rPr lang="en-US" baseline="0" dirty="0" smtClean="0"/>
              <a:t>Frost line.</a:t>
            </a:r>
          </a:p>
          <a:p>
            <a:pPr marL="168244" indent="-168244">
              <a:buFontTx/>
              <a:buChar char="-"/>
            </a:pPr>
            <a:r>
              <a:rPr lang="en-US" baseline="0" dirty="0" smtClean="0"/>
              <a:t>Kit applied in vapor space.</a:t>
            </a:r>
          </a:p>
          <a:p>
            <a:pPr marL="168244" indent="-168244">
              <a:buFontTx/>
              <a:buChar char="-"/>
            </a:pPr>
            <a:r>
              <a:rPr lang="en-US" baseline="0" dirty="0" smtClean="0"/>
              <a:t>Apply only enough force to stop the leak.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88529B01-3DB5-42CB-8AF5-FFE271F8E347}" type="slidenum">
              <a:rPr lang="en-US" sz="1200"/>
              <a:pPr>
                <a:defRPr/>
              </a:pPr>
              <a:t>31</a:t>
            </a:fld>
            <a:endParaRPr lang="en-US" sz="1200"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Points of interest: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Picture of Device 9 application.</a:t>
            </a:r>
          </a:p>
          <a:p>
            <a:pPr marL="171450" indent="-171450">
              <a:buFontTx/>
              <a:buChar char="-"/>
            </a:pPr>
            <a:r>
              <a:rPr lang="en-US" dirty="0" smtClean="0"/>
              <a:t>Kit applied in vapor space.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dirty="0" smtClean="0"/>
              <a:t>Apply only enough force to stop the leak (do not over tighten as the container</a:t>
            </a:r>
            <a:r>
              <a:rPr lang="en-US" baseline="0" dirty="0" smtClean="0"/>
              <a:t> wall may be weak).</a:t>
            </a:r>
            <a:r>
              <a:rPr lang="en-US" dirty="0" smtClean="0"/>
              <a:t> </a:t>
            </a:r>
          </a:p>
          <a:p>
            <a:pPr marL="171450" indent="-171450">
              <a:buFontTx/>
              <a:buChar char="-"/>
            </a:pPr>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While</a:t>
            </a:r>
            <a:r>
              <a:rPr lang="en-US" baseline="0" dirty="0" smtClean="0"/>
              <a:t> the DOT 106 is the common ton container specification in North America the DOT 110 specification has been used in the past and some may still be in use.  The major difference is the </a:t>
            </a:r>
            <a:r>
              <a:rPr lang="en-US" baseline="0" smtClean="0"/>
              <a:t>convex head.</a:t>
            </a:r>
            <a:endParaRPr lang="en-US" dirty="0" smtClean="0"/>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29057" indent="-280406" eaLnBrk="0" hangingPunct="0">
              <a:defRPr sz="2400">
                <a:solidFill>
                  <a:schemeClr val="tx1"/>
                </a:solidFill>
                <a:latin typeface="Times New Roman" pitchFamily="18" charset="0"/>
              </a:defRPr>
            </a:lvl2pPr>
            <a:lvl3pPr marL="1121626" indent="-224325" eaLnBrk="0" hangingPunct="0">
              <a:defRPr sz="2400">
                <a:solidFill>
                  <a:schemeClr val="tx1"/>
                </a:solidFill>
                <a:latin typeface="Times New Roman" pitchFamily="18" charset="0"/>
              </a:defRPr>
            </a:lvl3pPr>
            <a:lvl4pPr marL="1570276" indent="-224325" eaLnBrk="0" hangingPunct="0">
              <a:defRPr sz="2400">
                <a:solidFill>
                  <a:schemeClr val="tx1"/>
                </a:solidFill>
                <a:latin typeface="Times New Roman" pitchFamily="18" charset="0"/>
              </a:defRPr>
            </a:lvl4pPr>
            <a:lvl5pPr marL="2018927" indent="-224325" eaLnBrk="0" hangingPunct="0">
              <a:defRPr sz="2400">
                <a:solidFill>
                  <a:schemeClr val="tx1"/>
                </a:solidFill>
                <a:latin typeface="Times New Roman" pitchFamily="18" charset="0"/>
              </a:defRPr>
            </a:lvl5pPr>
            <a:lvl6pPr marL="2467577" indent="-224325" eaLnBrk="0" fontAlgn="base" hangingPunct="0">
              <a:spcBef>
                <a:spcPct val="0"/>
              </a:spcBef>
              <a:spcAft>
                <a:spcPct val="0"/>
              </a:spcAft>
              <a:defRPr sz="2400">
                <a:solidFill>
                  <a:schemeClr val="tx1"/>
                </a:solidFill>
                <a:latin typeface="Times New Roman" pitchFamily="18" charset="0"/>
              </a:defRPr>
            </a:lvl6pPr>
            <a:lvl7pPr marL="2916227" indent="-224325" eaLnBrk="0" fontAlgn="base" hangingPunct="0">
              <a:spcBef>
                <a:spcPct val="0"/>
              </a:spcBef>
              <a:spcAft>
                <a:spcPct val="0"/>
              </a:spcAft>
              <a:defRPr sz="2400">
                <a:solidFill>
                  <a:schemeClr val="tx1"/>
                </a:solidFill>
                <a:latin typeface="Times New Roman" pitchFamily="18" charset="0"/>
              </a:defRPr>
            </a:lvl7pPr>
            <a:lvl8pPr marL="3364878" indent="-224325" eaLnBrk="0" fontAlgn="base" hangingPunct="0">
              <a:spcBef>
                <a:spcPct val="0"/>
              </a:spcBef>
              <a:spcAft>
                <a:spcPct val="0"/>
              </a:spcAft>
              <a:defRPr sz="2400">
                <a:solidFill>
                  <a:schemeClr val="tx1"/>
                </a:solidFill>
                <a:latin typeface="Times New Roman" pitchFamily="18" charset="0"/>
              </a:defRPr>
            </a:lvl8pPr>
            <a:lvl9pPr marL="3813528" indent="-224325" eaLnBrk="0" fontAlgn="base" hangingPunct="0">
              <a:spcBef>
                <a:spcPct val="0"/>
              </a:spcBef>
              <a:spcAft>
                <a:spcPct val="0"/>
              </a:spcAft>
              <a:defRPr sz="2400">
                <a:solidFill>
                  <a:schemeClr val="tx1"/>
                </a:solidFill>
                <a:latin typeface="Times New Roman" pitchFamily="18" charset="0"/>
              </a:defRPr>
            </a:lvl9pPr>
          </a:lstStyle>
          <a:p>
            <a:pPr>
              <a:defRPr/>
            </a:pPr>
            <a:fld id="{664AC6E8-53C4-4C8C-A366-69964C88A17E}" type="slidenum">
              <a:rPr lang="en-US" sz="1200"/>
              <a:pPr>
                <a:defRPr/>
              </a:pPr>
              <a:t>32</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 </a:t>
            </a:r>
            <a:r>
              <a:rPr lang="en-US" dirty="0" err="1" smtClean="0"/>
              <a:t>lb</a:t>
            </a:r>
            <a:r>
              <a:rPr lang="en-US" dirty="0" smtClean="0"/>
              <a:t> cylinder were more</a:t>
            </a:r>
            <a:r>
              <a:rPr lang="en-US" baseline="0" dirty="0" smtClean="0"/>
              <a:t> common in the past but over the last few decades have mostly been replaced by larger cylinders.</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4</a:t>
            </a:fld>
            <a:endParaRPr lang="en-US" dirty="0"/>
          </a:p>
        </p:txBody>
      </p:sp>
    </p:spTree>
    <p:extLst>
      <p:ext uri="{BB962C8B-B14F-4D97-AF65-F5344CB8AC3E}">
        <p14:creationId xmlns:p14="http://schemas.microsoft.com/office/powerpoint/2010/main" val="397808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 </a:t>
            </a:r>
            <a:r>
              <a:rPr lang="en-US" dirty="0" err="1" smtClean="0"/>
              <a:t>lb</a:t>
            </a:r>
            <a:r>
              <a:rPr lang="en-US" baseline="0" dirty="0" smtClean="0"/>
              <a:t> cylinders are the most common cylinder in current usage often used by small water treatment facilities such as well houses.</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5</a:t>
            </a:fld>
            <a:endParaRPr lang="en-US" dirty="0"/>
          </a:p>
        </p:txBody>
      </p:sp>
    </p:spTree>
    <p:extLst>
      <p:ext uri="{BB962C8B-B14F-4D97-AF65-F5344CB8AC3E}">
        <p14:creationId xmlns:p14="http://schemas.microsoft.com/office/powerpoint/2010/main" val="341507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common cylinder configurations.</a:t>
            </a:r>
            <a:r>
              <a:rPr lang="en-US" baseline="0" dirty="0" smtClean="0"/>
              <a:t>  This slide depicts a cylinder with a bumped bottom.</a:t>
            </a:r>
          </a:p>
          <a:p>
            <a:endParaRPr lang="en-US" baseline="0" dirty="0" smtClean="0"/>
          </a:p>
          <a:p>
            <a:r>
              <a:rPr lang="en-US" baseline="0" dirty="0" smtClean="0"/>
              <a:t>With all three types response could be to a  Hole or Crack on Cylinder Body at Bottom of Cylinder.  When this occurs:</a:t>
            </a:r>
          </a:p>
          <a:p>
            <a:r>
              <a:rPr lang="en-US" baseline="0" dirty="0" smtClean="0"/>
              <a:t>Ensure leak Point is in upright position. </a:t>
            </a:r>
          </a:p>
          <a:p>
            <a:r>
              <a:rPr lang="en-US" baseline="0" dirty="0" smtClean="0"/>
              <a:t>Focus leak detection to the foot ring weld area if leak is hard to find (Note: if you can smell chlorine but cannot find a valve leaking look at the foot rings).</a:t>
            </a:r>
          </a:p>
          <a:p>
            <a:r>
              <a:rPr lang="en-US" baseline="0" dirty="0" smtClean="0"/>
              <a:t>This type leak will require a ‘Recovery Vessel’ or a field transfer or need to be field scrubbed. There is nothing in the A –Kit for this type of leak.</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6</a:t>
            </a:fld>
            <a:endParaRPr lang="en-US" dirty="0"/>
          </a:p>
        </p:txBody>
      </p:sp>
    </p:spTree>
    <p:extLst>
      <p:ext uri="{BB962C8B-B14F-4D97-AF65-F5344CB8AC3E}">
        <p14:creationId xmlns:p14="http://schemas.microsoft.com/office/powerpoint/2010/main" val="378765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29057" indent="-280406" eaLnBrk="0" hangingPunct="0">
              <a:defRPr>
                <a:solidFill>
                  <a:schemeClr val="tx1"/>
                </a:solidFill>
                <a:latin typeface="Arial" charset="0"/>
                <a:cs typeface="Arial" charset="0"/>
              </a:defRPr>
            </a:lvl2pPr>
            <a:lvl3pPr marL="1121626" indent="-224325" eaLnBrk="0" hangingPunct="0">
              <a:defRPr>
                <a:solidFill>
                  <a:schemeClr val="tx1"/>
                </a:solidFill>
                <a:latin typeface="Arial" charset="0"/>
                <a:cs typeface="Arial" charset="0"/>
              </a:defRPr>
            </a:lvl3pPr>
            <a:lvl4pPr marL="1570276" indent="-224325" eaLnBrk="0" hangingPunct="0">
              <a:defRPr>
                <a:solidFill>
                  <a:schemeClr val="tx1"/>
                </a:solidFill>
                <a:latin typeface="Arial" charset="0"/>
                <a:cs typeface="Arial" charset="0"/>
              </a:defRPr>
            </a:lvl4pPr>
            <a:lvl5pPr marL="2018927" indent="-224325" eaLnBrk="0" hangingPunct="0">
              <a:defRPr>
                <a:solidFill>
                  <a:schemeClr val="tx1"/>
                </a:solidFill>
                <a:latin typeface="Arial" charset="0"/>
                <a:cs typeface="Arial" charset="0"/>
              </a:defRPr>
            </a:lvl5pPr>
            <a:lvl6pPr marL="2467577" indent="-224325" eaLnBrk="0" fontAlgn="base" hangingPunct="0">
              <a:spcBef>
                <a:spcPct val="0"/>
              </a:spcBef>
              <a:spcAft>
                <a:spcPct val="0"/>
              </a:spcAft>
              <a:defRPr>
                <a:solidFill>
                  <a:schemeClr val="tx1"/>
                </a:solidFill>
                <a:latin typeface="Arial" charset="0"/>
                <a:cs typeface="Arial" charset="0"/>
              </a:defRPr>
            </a:lvl6pPr>
            <a:lvl7pPr marL="2916227" indent="-224325" eaLnBrk="0" fontAlgn="base" hangingPunct="0">
              <a:spcBef>
                <a:spcPct val="0"/>
              </a:spcBef>
              <a:spcAft>
                <a:spcPct val="0"/>
              </a:spcAft>
              <a:defRPr>
                <a:solidFill>
                  <a:schemeClr val="tx1"/>
                </a:solidFill>
                <a:latin typeface="Arial" charset="0"/>
                <a:cs typeface="Arial" charset="0"/>
              </a:defRPr>
            </a:lvl7pPr>
            <a:lvl8pPr marL="3364878" indent="-224325" eaLnBrk="0" fontAlgn="base" hangingPunct="0">
              <a:spcBef>
                <a:spcPct val="0"/>
              </a:spcBef>
              <a:spcAft>
                <a:spcPct val="0"/>
              </a:spcAft>
              <a:defRPr>
                <a:solidFill>
                  <a:schemeClr val="tx1"/>
                </a:solidFill>
                <a:latin typeface="Arial" charset="0"/>
                <a:cs typeface="Arial" charset="0"/>
              </a:defRPr>
            </a:lvl8pPr>
            <a:lvl9pPr marL="3813528" indent="-224325" eaLnBrk="0" fontAlgn="base" hangingPunct="0">
              <a:spcBef>
                <a:spcPct val="0"/>
              </a:spcBef>
              <a:spcAft>
                <a:spcPct val="0"/>
              </a:spcAft>
              <a:defRPr>
                <a:solidFill>
                  <a:schemeClr val="tx1"/>
                </a:solidFill>
                <a:latin typeface="Arial" charset="0"/>
                <a:cs typeface="Arial" charset="0"/>
              </a:defRPr>
            </a:lvl9pPr>
          </a:lstStyle>
          <a:p>
            <a:fld id="{39DF624E-9693-40F9-927D-4B8C86F32E40}" type="slidenum">
              <a:rPr lang="en-US" smtClean="0"/>
              <a:pPr/>
              <a:t>7</a:t>
            </a:fld>
            <a:endParaRPr lang="en-US" dirty="0" smtClean="0"/>
          </a:p>
        </p:txBody>
      </p:sp>
      <p:sp>
        <p:nvSpPr>
          <p:cNvPr id="33795" name="Rectangle 2"/>
          <p:cNvSpPr>
            <a:spLocks noGrp="1" noRot="1" noChangeAspect="1" noChangeArrowheads="1" noTextEdit="1"/>
          </p:cNvSpPr>
          <p:nvPr>
            <p:ph type="sldImg"/>
          </p:nvPr>
        </p:nvSpPr>
        <p:spPr>
          <a:xfrm>
            <a:off x="1120775" y="679450"/>
            <a:ext cx="4622800" cy="3468688"/>
          </a:xfrm>
          <a:ln/>
        </p:spPr>
      </p:sp>
      <p:sp>
        <p:nvSpPr>
          <p:cNvPr id="33796" name="Rectangle 3"/>
          <p:cNvSpPr>
            <a:spLocks noGrp="1" noChangeArrowheads="1"/>
          </p:cNvSpPr>
          <p:nvPr>
            <p:ph type="body" idx="1"/>
          </p:nvPr>
        </p:nvSpPr>
        <p:spPr>
          <a:noFill/>
        </p:spPr>
        <p:txBody>
          <a:bodyPr/>
          <a:lstStyle/>
          <a:p>
            <a:r>
              <a:rPr lang="en-US" dirty="0" smtClean="0"/>
              <a:t>In the case of a double-bottom cylinder the bottom</a:t>
            </a:r>
            <a:r>
              <a:rPr lang="en-US" baseline="0" dirty="0" smtClean="0"/>
              <a:t> is bumped out and a sleeve welded to the cylinder keeps it upright.</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foot ring cylinder  is very similar to the double bottom</a:t>
            </a:r>
            <a:r>
              <a:rPr lang="en-US" baseline="0" dirty="0" smtClean="0"/>
              <a:t> except the weld of the sleeve is a tack versus a continuous weld.</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8</a:t>
            </a:fld>
            <a:endParaRPr lang="en-US" dirty="0"/>
          </a:p>
        </p:txBody>
      </p:sp>
    </p:spTree>
    <p:extLst>
      <p:ext uri="{BB962C8B-B14F-4D97-AF65-F5344CB8AC3E}">
        <p14:creationId xmlns:p14="http://schemas.microsoft.com/office/powerpoint/2010/main" val="1104738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CGA 660 valves are normally used on chlorine cylinders.  </a:t>
            </a:r>
            <a:r>
              <a:rPr lang="en-US" baseline="0" dirty="0" smtClean="0"/>
              <a:t>  These valves differ from those used on chlorine ton containers in that fuse plugs are incorporated into the valve body.</a:t>
            </a:r>
            <a:endParaRPr lang="en-US" dirty="0"/>
          </a:p>
        </p:txBody>
      </p:sp>
      <p:sp>
        <p:nvSpPr>
          <p:cNvPr id="4" name="Slide Number Placeholder 3"/>
          <p:cNvSpPr>
            <a:spLocks noGrp="1"/>
          </p:cNvSpPr>
          <p:nvPr>
            <p:ph type="sldNum" sz="quarter" idx="10"/>
          </p:nvPr>
        </p:nvSpPr>
        <p:spPr/>
        <p:txBody>
          <a:bodyPr/>
          <a:lstStyle/>
          <a:p>
            <a:fld id="{F1D60A9B-DCC2-47F4-A773-E04E572C4E92}" type="slidenum">
              <a:rPr lang="en-US" smtClean="0"/>
              <a:pPr/>
              <a:t>9</a:t>
            </a:fld>
            <a:endParaRPr lang="en-US" dirty="0"/>
          </a:p>
        </p:txBody>
      </p:sp>
    </p:spTree>
    <p:extLst>
      <p:ext uri="{BB962C8B-B14F-4D97-AF65-F5344CB8AC3E}">
        <p14:creationId xmlns:p14="http://schemas.microsoft.com/office/powerpoint/2010/main" val="266474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524000" y="2926080"/>
            <a:ext cx="6425242" cy="2971800"/>
          </a:xfrm>
        </p:spPr>
        <p:txBody>
          <a:bodyPr anchor="t"/>
          <a:lstStyle>
            <a:lvl1pPr>
              <a:defRPr lang="en-US" sz="4800" b="1" kern="1200" dirty="0">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104532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966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Box 5"/>
          <p:cNvSpPr txBox="1"/>
          <p:nvPr userDrawn="1"/>
        </p:nvSpPr>
        <p:spPr>
          <a:xfrm>
            <a:off x="152400" y="152400"/>
            <a:ext cx="5337615" cy="430887"/>
          </a:xfrm>
          <a:prstGeom prst="rect">
            <a:avLst/>
          </a:prstGeom>
          <a:noFill/>
        </p:spPr>
        <p:txBody>
          <a:bodyPr wrap="none" rtlCol="0">
            <a:spAutoFit/>
          </a:bodyPr>
          <a:lstStyle/>
          <a:p>
            <a:endParaRPr lang="en-US" sz="800" b="1" dirty="0" smtClean="0">
              <a:solidFill>
                <a:prstClr val="white"/>
              </a:solidFill>
              <a:effectLst>
                <a:outerShdw blurRad="38100" dist="38100" dir="2700000" algn="tl">
                  <a:srgbClr val="000000">
                    <a:alpha val="43137"/>
                  </a:srgbClr>
                </a:outerShdw>
              </a:effectLst>
              <a:latin typeface="Arial Black" pitchFamily="34" charset="0"/>
            </a:endParaRPr>
          </a:p>
          <a:p>
            <a:r>
              <a:rPr lang="en-US" sz="1400" b="1" dirty="0" smtClean="0">
                <a:solidFill>
                  <a:prstClr val="white"/>
                </a:solidFill>
                <a:effectLst>
                  <a:outerShdw blurRad="38100" dist="38100" dir="2700000" algn="tl">
                    <a:srgbClr val="000000">
                      <a:alpha val="43137"/>
                    </a:srgbClr>
                  </a:outerShdw>
                </a:effectLst>
                <a:latin typeface="Arial Black" pitchFamily="34" charset="0"/>
              </a:rPr>
              <a:t>CYLINDERS &amp; A-KIT AND TON CONTAINERS &amp; B-KIT</a:t>
            </a:r>
            <a:endParaRPr lang="en-US" sz="1400" b="1" dirty="0">
              <a:solidFill>
                <a:prstClr val="white"/>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378004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838200" y="1524000"/>
            <a:ext cx="7467600" cy="44958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TextBox 7"/>
          <p:cNvSpPr txBox="1"/>
          <p:nvPr userDrawn="1"/>
        </p:nvSpPr>
        <p:spPr>
          <a:xfrm>
            <a:off x="152400" y="152400"/>
            <a:ext cx="5526065" cy="430887"/>
          </a:xfrm>
          <a:prstGeom prst="rect">
            <a:avLst/>
          </a:prstGeom>
          <a:noFill/>
        </p:spPr>
        <p:txBody>
          <a:bodyPr wrap="none" rtlCol="0">
            <a:spAutoFit/>
          </a:bodyPr>
          <a:lstStyle/>
          <a:p>
            <a:endParaRPr lang="en-US" sz="800" b="1" dirty="0" smtClean="0">
              <a:solidFill>
                <a:prstClr val="white"/>
              </a:solidFill>
              <a:effectLst>
                <a:outerShdw blurRad="38100" dist="38100" dir="2700000" algn="tl">
                  <a:srgbClr val="000000">
                    <a:alpha val="43137"/>
                  </a:srgbClr>
                </a:outerShdw>
              </a:effectLst>
              <a:latin typeface="Arial Black" pitchFamily="34" charset="0"/>
            </a:endParaRPr>
          </a:p>
          <a:p>
            <a:r>
              <a:rPr lang="en-US" sz="1400" b="1" dirty="0" smtClean="0">
                <a:solidFill>
                  <a:prstClr val="white"/>
                </a:solidFill>
                <a:effectLst>
                  <a:outerShdw blurRad="38100" dist="38100" dir="2700000" algn="tl">
                    <a:srgbClr val="000000">
                      <a:alpha val="43137"/>
                    </a:srgbClr>
                  </a:outerShdw>
                </a:effectLst>
                <a:latin typeface="Arial Black" pitchFamily="34" charset="0"/>
              </a:rPr>
              <a:t>CYLINDERS &amp; A-KIT AND TON CONTAINERS &amp; B-KIT</a:t>
            </a:r>
          </a:p>
        </p:txBody>
      </p:sp>
    </p:spTree>
    <p:extLst>
      <p:ext uri="{BB962C8B-B14F-4D97-AF65-F5344CB8AC3E}">
        <p14:creationId xmlns:p14="http://schemas.microsoft.com/office/powerpoint/2010/main" val="45662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2"/>
          <p:cNvSpPr txBox="1"/>
          <p:nvPr userDrawn="1"/>
        </p:nvSpPr>
        <p:spPr>
          <a:xfrm>
            <a:off x="152400" y="152400"/>
            <a:ext cx="5526065" cy="430887"/>
          </a:xfrm>
          <a:prstGeom prst="rect">
            <a:avLst/>
          </a:prstGeom>
          <a:noFill/>
        </p:spPr>
        <p:txBody>
          <a:bodyPr wrap="none" rtlCol="0">
            <a:spAutoFit/>
          </a:bodyPr>
          <a:lstStyle/>
          <a:p>
            <a:endParaRPr lang="en-US" sz="800" b="1" dirty="0" smtClean="0">
              <a:solidFill>
                <a:prstClr val="white"/>
              </a:solidFill>
              <a:effectLst>
                <a:outerShdw blurRad="38100" dist="38100" dir="2700000" algn="tl">
                  <a:srgbClr val="000000">
                    <a:alpha val="43137"/>
                  </a:srgbClr>
                </a:outerShdw>
              </a:effectLst>
              <a:latin typeface="Arial Black" pitchFamily="34" charset="0"/>
            </a:endParaRPr>
          </a:p>
          <a:p>
            <a:r>
              <a:rPr lang="en-US" sz="1400" b="1" dirty="0" smtClean="0">
                <a:solidFill>
                  <a:prstClr val="white"/>
                </a:solidFill>
                <a:effectLst>
                  <a:outerShdw blurRad="38100" dist="38100" dir="2700000" algn="tl">
                    <a:srgbClr val="000000">
                      <a:alpha val="43137"/>
                    </a:srgbClr>
                  </a:outerShdw>
                </a:effectLst>
                <a:latin typeface="Arial Black" pitchFamily="34" charset="0"/>
              </a:rPr>
              <a:t>CYLINDERS &amp; A-KIT AND TON CONTAINERS &amp; B-KIT</a:t>
            </a:r>
          </a:p>
        </p:txBody>
      </p:sp>
      <p:sp>
        <p:nvSpPr>
          <p:cNvPr id="5" name="Content Placeholder 4"/>
          <p:cNvSpPr>
            <a:spLocks noGrp="1"/>
          </p:cNvSpPr>
          <p:nvPr>
            <p:ph sz="quarter" idx="10"/>
          </p:nvPr>
        </p:nvSpPr>
        <p:spPr>
          <a:xfrm>
            <a:off x="838200" y="1524000"/>
            <a:ext cx="3657600" cy="4343400"/>
          </a:xfrm>
        </p:spPr>
        <p:txBody>
          <a:bodyPr/>
          <a:lstStyle>
            <a:lvl1pPr marL="457200" indent="-4572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1"/>
          </p:nvPr>
        </p:nvSpPr>
        <p:spPr>
          <a:xfrm>
            <a:off x="4648200" y="1524000"/>
            <a:ext cx="3657600" cy="43434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marL="2171700" indent="-342900">
              <a:buClr>
                <a:srgbClr val="5DBA3E"/>
              </a:buClr>
              <a:buFont typeface="Arial"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6550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odule Titl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524000" y="2926080"/>
            <a:ext cx="6425242" cy="2971800"/>
          </a:xfrm>
        </p:spPr>
        <p:txBody>
          <a:bodyPr anchor="t"/>
          <a:lstStyle>
            <a:lvl1pPr>
              <a:defRPr lang="en-US" sz="4800" b="1" kern="1200" dirty="0">
                <a:solidFill>
                  <a:schemeClr val="bg1"/>
                </a:solidFill>
                <a:effectLst>
                  <a:outerShdw blurRad="38100" dist="38100" dir="2700000" algn="tl">
                    <a:srgbClr val="C0C0C0"/>
                  </a:outerShdw>
                </a:effectLst>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04421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152400" y="152400"/>
            <a:ext cx="5337615"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CYLINDERS</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&amp; A-KIT AND TON CONTAINERS &amp; B-KIT</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2893468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838200" y="1524000"/>
            <a:ext cx="7467600" cy="4495800"/>
          </a:xfrm>
        </p:spPr>
        <p:txBody>
          <a:bodyPr/>
          <a:lstStyle>
            <a:lvl1pPr marL="342900" indent="-342900">
              <a:buClr>
                <a:srgbClr val="5DBA3E"/>
              </a:buClr>
              <a:buSzPct val="90000"/>
              <a:buFont typeface="Wingdings" pitchFamily="2" charset="2"/>
              <a:buChar char=""/>
              <a:defRPr sz="1800"/>
            </a:lvl1pPr>
            <a:lvl2pPr>
              <a:buClr>
                <a:srgbClr val="5DBA3E"/>
              </a:buClr>
              <a:defRPr sz="1800"/>
            </a:lvl2pPr>
            <a:lvl3pPr>
              <a:buClr>
                <a:srgbClr val="5DBA3E"/>
              </a:buClr>
              <a:defRPr sz="1800"/>
            </a:lvl3pPr>
            <a:lvl4pPr>
              <a:buClr>
                <a:srgbClr val="5DBA3E"/>
              </a:buClr>
              <a:defRPr sz="1800"/>
            </a:lvl4pPr>
            <a:lvl5pPr>
              <a:buClr>
                <a:srgbClr val="5DBA3E"/>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Box 9"/>
          <p:cNvSpPr txBox="1"/>
          <p:nvPr userDrawn="1"/>
        </p:nvSpPr>
        <p:spPr>
          <a:xfrm>
            <a:off x="152400" y="152400"/>
            <a:ext cx="5337615" cy="430887"/>
          </a:xfrm>
          <a:prstGeom prst="rect">
            <a:avLst/>
          </a:prstGeom>
          <a:noFill/>
        </p:spPr>
        <p:txBody>
          <a:bodyPr wrap="none" rtlCol="0">
            <a:spAutoFit/>
          </a:bodyPr>
          <a:lstStyle/>
          <a:p>
            <a:endParaRPr lang="en-US" sz="800" b="1" dirty="0" smtClean="0">
              <a:solidFill>
                <a:schemeClr val="bg1"/>
              </a:solidFill>
              <a:effectLst>
                <a:outerShdw blurRad="38100" dist="38100" dir="2700000" algn="tl">
                  <a:srgbClr val="000000">
                    <a:alpha val="43137"/>
                  </a:srgbClr>
                </a:outerShdw>
              </a:effectLst>
              <a:latin typeface="Arial Black" pitchFamily="34" charset="0"/>
            </a:endParaRPr>
          </a:p>
          <a:p>
            <a:r>
              <a:rPr lang="en-US" sz="1400" b="1" dirty="0" smtClean="0">
                <a:solidFill>
                  <a:schemeClr val="bg1"/>
                </a:solidFill>
                <a:effectLst>
                  <a:outerShdw blurRad="38100" dist="38100" dir="2700000" algn="tl">
                    <a:srgbClr val="000000">
                      <a:alpha val="43137"/>
                    </a:srgbClr>
                  </a:outerShdw>
                </a:effectLst>
                <a:latin typeface="Arial Black" pitchFamily="34" charset="0"/>
              </a:rPr>
              <a:t>CYLINDERS</a:t>
            </a:r>
            <a:r>
              <a:rPr lang="en-US" sz="1400" b="1" baseline="0" dirty="0" smtClean="0">
                <a:solidFill>
                  <a:schemeClr val="bg1"/>
                </a:solidFill>
                <a:effectLst>
                  <a:outerShdw blurRad="38100" dist="38100" dir="2700000" algn="tl">
                    <a:srgbClr val="000000">
                      <a:alpha val="43137"/>
                    </a:srgbClr>
                  </a:outerShdw>
                </a:effectLst>
                <a:latin typeface="Arial Black" pitchFamily="34" charset="0"/>
              </a:rPr>
              <a:t> &amp; A-KIT AND TON CONTAINERS &amp; B-KIT</a:t>
            </a:r>
            <a:endParaRPr lang="en-US" sz="14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6443266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838200"/>
            <a:ext cx="769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Heading template</a:t>
            </a:r>
          </a:p>
        </p:txBody>
      </p:sp>
      <p:sp>
        <p:nvSpPr>
          <p:cNvPr id="1027" name="Text Placeholder 2"/>
          <p:cNvSpPr>
            <a:spLocks noGrp="1"/>
          </p:cNvSpPr>
          <p:nvPr>
            <p:ph type="body" idx="1"/>
          </p:nvPr>
        </p:nvSpPr>
        <p:spPr bwMode="auto">
          <a:xfrm>
            <a:off x="838200" y="15240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 name="Picture 3"/>
          <p:cNvPicPr>
            <a:picLocks noChangeAspect="1" noChangeArrowheads="1"/>
          </p:cNvPicPr>
          <p:nvPr userDrawn="1"/>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068598" y="5807040"/>
            <a:ext cx="1006366" cy="100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2187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59" r:id="rId6"/>
    <p:sldLayoutId id="2147483658" r:id="rId7"/>
    <p:sldLayoutId id="2147483660" r:id="rId8"/>
  </p:sldLayoutIdLst>
  <p:timing>
    <p:tnLst>
      <p:par>
        <p:cTn id="1" dur="indefinite" restart="never" nodeType="tmRoot"/>
      </p:par>
    </p:tnLst>
  </p:timing>
  <p:hf sldNum="0" hdr="0" dt="0"/>
  <p:txStyles>
    <p:titleStyle>
      <a:lvl1pPr algn="l" rtl="0" eaLnBrk="0" fontAlgn="base" hangingPunct="0">
        <a:spcBef>
          <a:spcPct val="0"/>
        </a:spcBef>
        <a:spcAft>
          <a:spcPct val="0"/>
        </a:spcAft>
        <a:defRPr sz="2400" b="1" kern="1200">
          <a:solidFill>
            <a:schemeClr val="bg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Arial" pitchFamily="34" charset="0"/>
          <a:ea typeface="ＭＳ Ｐゴシック" charset="0"/>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Arial" pitchFamily="34" charset="0"/>
          <a:ea typeface="ＭＳ Ｐゴシック" charset="0"/>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ＭＳ Ｐゴシック" charset="0"/>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20.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24.png"/><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26.png"/><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27.png"/><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926080"/>
            <a:ext cx="6934200" cy="2971800"/>
          </a:xfrm>
        </p:spPr>
        <p:txBody>
          <a:bodyPr/>
          <a:lstStyle/>
          <a:p>
            <a:r>
              <a:rPr lang="en-US" dirty="0" smtClean="0"/>
              <a:t>Cylinders &amp; A-Kit</a:t>
            </a:r>
            <a:br>
              <a:rPr lang="en-US" dirty="0" smtClean="0"/>
            </a:br>
            <a:r>
              <a:rPr lang="en-US" dirty="0" smtClean="0"/>
              <a:t>Ton Containers &amp; B-Kit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2533"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2534"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2535"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2536" name="Picture 61" descr="VALVELE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14500"/>
            <a:ext cx="53340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Possible Leak Points on the Valve</a:t>
            </a:r>
            <a:endParaRPr lang="en-US" dirty="0"/>
          </a:p>
        </p:txBody>
      </p:sp>
    </p:spTree>
    <p:extLst>
      <p:ext uri="{BB962C8B-B14F-4D97-AF65-F5344CB8AC3E}">
        <p14:creationId xmlns:p14="http://schemas.microsoft.com/office/powerpoint/2010/main" val="287775798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557"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558"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3559"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3560" name="Picture 64" descr="a-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16063"/>
            <a:ext cx="61722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84175" y="838200"/>
            <a:ext cx="8378825" cy="579438"/>
          </a:xfrm>
        </p:spPr>
        <p:txBody>
          <a:bodyPr/>
          <a:lstStyle/>
          <a:p>
            <a:r>
              <a:rPr lang="en-US" dirty="0" smtClean="0"/>
              <a:t>Chlorine Institute Emergency Kit “A” (thru 2012 version)</a:t>
            </a:r>
            <a:endParaRPr lang="en-US" dirty="0"/>
          </a:p>
        </p:txBody>
      </p:sp>
    </p:spTree>
    <p:extLst>
      <p:ext uri="{BB962C8B-B14F-4D97-AF65-F5344CB8AC3E}">
        <p14:creationId xmlns:p14="http://schemas.microsoft.com/office/powerpoint/2010/main" val="67075836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557"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3558"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3559"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sp>
        <p:nvSpPr>
          <p:cNvPr id="4" name="Title 3"/>
          <p:cNvSpPr>
            <a:spLocks noGrp="1"/>
          </p:cNvSpPr>
          <p:nvPr>
            <p:ph type="title"/>
          </p:nvPr>
        </p:nvSpPr>
        <p:spPr/>
        <p:txBody>
          <a:bodyPr/>
          <a:lstStyle/>
          <a:p>
            <a:r>
              <a:rPr lang="en-US" dirty="0" smtClean="0"/>
              <a:t>Chlorine Institute Emergency Kit “A” (2013 Version)</a:t>
            </a:r>
            <a:endParaRPr 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55"/>
          <a:stretch/>
        </p:blipFill>
        <p:spPr bwMode="auto">
          <a:xfrm>
            <a:off x="1035816" y="1524001"/>
            <a:ext cx="6919967" cy="435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69836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4581" name="Rectangle 3"/>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4582" name="Rectangle 4"/>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4583" name="Picture 5" descr="emer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025" y="838200"/>
            <a:ext cx="23145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Device 1 Pre-2013</a:t>
            </a:r>
            <a:endParaRPr lang="en-US" dirty="0"/>
          </a:p>
        </p:txBody>
      </p:sp>
    </p:spTree>
    <p:extLst>
      <p:ext uri="{BB962C8B-B14F-4D97-AF65-F5344CB8AC3E}">
        <p14:creationId xmlns:p14="http://schemas.microsoft.com/office/powerpoint/2010/main" val="42345129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4581" name="Rectangle 3"/>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4582" name="Rectangle 4"/>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sp>
        <p:nvSpPr>
          <p:cNvPr id="4" name="Title 3"/>
          <p:cNvSpPr>
            <a:spLocks noGrp="1"/>
          </p:cNvSpPr>
          <p:nvPr>
            <p:ph type="title"/>
          </p:nvPr>
        </p:nvSpPr>
        <p:spPr/>
        <p:txBody>
          <a:bodyPr/>
          <a:lstStyle/>
          <a:p>
            <a:r>
              <a:rPr lang="en-US" dirty="0" smtClean="0"/>
              <a:t>New Design Features 2013</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040" y="1497136"/>
            <a:ext cx="4252119" cy="449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84576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5605"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5606"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5607"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5608" name="Picture 60" descr="FUSE PLUG L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43000"/>
            <a:ext cx="49530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Device 2</a:t>
            </a:r>
            <a:endParaRPr lang="en-US" dirty="0"/>
          </a:p>
        </p:txBody>
      </p:sp>
    </p:spTree>
    <p:extLst>
      <p:ext uri="{BB962C8B-B14F-4D97-AF65-F5344CB8AC3E}">
        <p14:creationId xmlns:p14="http://schemas.microsoft.com/office/powerpoint/2010/main" val="171260969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7653"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7654"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7655"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7656" name="Picture 62" descr="CL2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143000"/>
            <a:ext cx="4249737"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Hose barb</a:t>
            </a:r>
            <a:endParaRPr lang="en-US" dirty="0"/>
          </a:p>
        </p:txBody>
      </p:sp>
    </p:spTree>
    <p:extLst>
      <p:ext uri="{BB962C8B-B14F-4D97-AF65-F5344CB8AC3E}">
        <p14:creationId xmlns:p14="http://schemas.microsoft.com/office/powerpoint/2010/main" val="15293622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8677"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8678"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8679"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8680" name="Picture 60" descr="SIDE L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5875338"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Device </a:t>
            </a:r>
            <a:r>
              <a:rPr lang="en-US" dirty="0" smtClean="0"/>
              <a:t>8 Pre-2013</a:t>
            </a:r>
            <a:endParaRPr lang="en-US" dirty="0"/>
          </a:p>
        </p:txBody>
      </p:sp>
    </p:spTree>
    <p:extLst>
      <p:ext uri="{BB962C8B-B14F-4D97-AF65-F5344CB8AC3E}">
        <p14:creationId xmlns:p14="http://schemas.microsoft.com/office/powerpoint/2010/main" val="213090675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8677"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8678"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8679"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sp>
        <p:nvSpPr>
          <p:cNvPr id="4" name="Title 3"/>
          <p:cNvSpPr>
            <a:spLocks noGrp="1"/>
          </p:cNvSpPr>
          <p:nvPr>
            <p:ph type="title"/>
          </p:nvPr>
        </p:nvSpPr>
        <p:spPr/>
        <p:txBody>
          <a:bodyPr/>
          <a:lstStyle/>
          <a:p>
            <a:r>
              <a:rPr lang="en-US" dirty="0" smtClean="0"/>
              <a:t>2013 Enhancements to Device 8</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l="65401"/>
          <a:stretch>
            <a:fillRect/>
          </a:stretch>
        </p:blipFill>
        <p:spPr bwMode="auto">
          <a:xfrm>
            <a:off x="1600200" y="1664576"/>
            <a:ext cx="2397125" cy="346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749" r="53426"/>
          <a:stretch/>
        </p:blipFill>
        <p:spPr bwMode="auto">
          <a:xfrm>
            <a:off x="5016500" y="1664576"/>
            <a:ext cx="3225800" cy="346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62497366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9701"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9702"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9703"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sp>
        <p:nvSpPr>
          <p:cNvPr id="29705" name="Rectangle 63"/>
          <p:cNvSpPr>
            <a:spLocks noGrp="1" noChangeArrowheads="1"/>
          </p:cNvSpPr>
          <p:nvPr>
            <p:ph sz="quarter" idx="11"/>
          </p:nvPr>
        </p:nvSpPr>
        <p:spPr/>
        <p:txBody>
          <a:bodyPr/>
          <a:lstStyle/>
          <a:p>
            <a:pPr>
              <a:spcBef>
                <a:spcPts val="600"/>
              </a:spcBef>
              <a:spcAft>
                <a:spcPts val="600"/>
              </a:spcAft>
            </a:pPr>
            <a:r>
              <a:rPr lang="en-US" dirty="0"/>
              <a:t>Material – Viton ®</a:t>
            </a:r>
          </a:p>
          <a:p>
            <a:pPr>
              <a:spcBef>
                <a:spcPts val="600"/>
              </a:spcBef>
              <a:spcAft>
                <a:spcPts val="600"/>
              </a:spcAft>
            </a:pPr>
            <a:r>
              <a:rPr lang="en-US" dirty="0" smtClean="0"/>
              <a:t>Inspect thoroughly</a:t>
            </a:r>
          </a:p>
          <a:p>
            <a:pPr>
              <a:spcBef>
                <a:spcPts val="600"/>
              </a:spcBef>
              <a:spcAft>
                <a:spcPts val="600"/>
              </a:spcAft>
            </a:pPr>
            <a:r>
              <a:rPr lang="en-US" dirty="0" smtClean="0"/>
              <a:t>Cuts, nicks, abrasions</a:t>
            </a:r>
          </a:p>
          <a:p>
            <a:pPr lvl="1">
              <a:spcBef>
                <a:spcPts val="600"/>
              </a:spcBef>
              <a:spcAft>
                <a:spcPts val="600"/>
              </a:spcAft>
            </a:pPr>
            <a:r>
              <a:rPr lang="en-US" dirty="0" smtClean="0"/>
              <a:t>Manufacturer defects</a:t>
            </a:r>
          </a:p>
          <a:p>
            <a:pPr lvl="1">
              <a:spcBef>
                <a:spcPts val="600"/>
              </a:spcBef>
              <a:spcAft>
                <a:spcPts val="600"/>
              </a:spcAft>
            </a:pPr>
            <a:r>
              <a:rPr lang="en-US" dirty="0" smtClean="0"/>
              <a:t>Prior usage, age</a:t>
            </a:r>
          </a:p>
          <a:p>
            <a:pPr>
              <a:spcBef>
                <a:spcPts val="600"/>
              </a:spcBef>
              <a:spcAft>
                <a:spcPts val="600"/>
              </a:spcAft>
            </a:pPr>
            <a:r>
              <a:rPr lang="en-US" dirty="0" smtClean="0"/>
              <a:t>  4 year </a:t>
            </a:r>
            <a:r>
              <a:rPr lang="en-US" dirty="0"/>
              <a:t>s</a:t>
            </a:r>
            <a:r>
              <a:rPr lang="en-US" dirty="0" smtClean="0"/>
              <a:t>helf </a:t>
            </a:r>
            <a:r>
              <a:rPr lang="en-US" dirty="0"/>
              <a:t>l</a:t>
            </a:r>
            <a:r>
              <a:rPr lang="en-US" dirty="0" smtClean="0"/>
              <a:t>ife</a:t>
            </a:r>
          </a:p>
        </p:txBody>
      </p:sp>
      <p:sp>
        <p:nvSpPr>
          <p:cNvPr id="29704" name="Rectangle 62"/>
          <p:cNvSpPr>
            <a:spLocks noGrp="1" noChangeArrowheads="1"/>
          </p:cNvSpPr>
          <p:nvPr>
            <p:ph type="title"/>
          </p:nvPr>
        </p:nvSpPr>
        <p:spPr/>
        <p:txBody>
          <a:bodyPr/>
          <a:lstStyle/>
          <a:p>
            <a:r>
              <a:rPr lang="en-US" dirty="0" smtClean="0"/>
              <a:t>Emergency Kit Gaskets</a:t>
            </a:r>
          </a:p>
        </p:txBody>
      </p:sp>
    </p:spTree>
    <p:extLst>
      <p:ext uri="{BB962C8B-B14F-4D97-AF65-F5344CB8AC3E}">
        <p14:creationId xmlns:p14="http://schemas.microsoft.com/office/powerpoint/2010/main" val="24891597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341"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342"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latin typeface="Times New Roman" pitchFamily="18" charset="0"/>
            </a:endParaRPr>
          </a:p>
        </p:txBody>
      </p:sp>
      <p:sp>
        <p:nvSpPr>
          <p:cNvPr id="14343"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latin typeface="Times New Roman" pitchFamily="18" charset="0"/>
            </a:endParaRPr>
          </a:p>
        </p:txBody>
      </p:sp>
      <p:sp>
        <p:nvSpPr>
          <p:cNvPr id="14345" name="Rectangle 63"/>
          <p:cNvSpPr>
            <a:spLocks noGrp="1" noChangeArrowheads="1"/>
          </p:cNvSpPr>
          <p:nvPr>
            <p:ph sz="quarter" idx="11"/>
          </p:nvPr>
        </p:nvSpPr>
        <p:spPr/>
        <p:txBody>
          <a:bodyPr/>
          <a:lstStyle/>
          <a:p>
            <a:pPr>
              <a:spcBef>
                <a:spcPts val="600"/>
              </a:spcBef>
              <a:spcAft>
                <a:spcPts val="600"/>
              </a:spcAft>
            </a:pPr>
            <a:r>
              <a:rPr lang="en-US" dirty="0" smtClean="0"/>
              <a:t>U.S. DOT 3A480 &amp; 3AA480</a:t>
            </a:r>
          </a:p>
          <a:p>
            <a:pPr>
              <a:spcBef>
                <a:spcPts val="600"/>
              </a:spcBef>
              <a:spcAft>
                <a:spcPts val="600"/>
              </a:spcAft>
            </a:pPr>
            <a:r>
              <a:rPr lang="en-US" dirty="0" smtClean="0"/>
              <a:t>Several Sizes</a:t>
            </a:r>
          </a:p>
          <a:p>
            <a:pPr lvl="1">
              <a:spcBef>
                <a:spcPts val="600"/>
              </a:spcBef>
              <a:spcAft>
                <a:spcPts val="600"/>
              </a:spcAft>
            </a:pPr>
            <a:r>
              <a:rPr lang="en-US" dirty="0" smtClean="0"/>
              <a:t>100 Pound</a:t>
            </a:r>
          </a:p>
          <a:p>
            <a:pPr lvl="1">
              <a:spcBef>
                <a:spcPts val="600"/>
              </a:spcBef>
              <a:spcAft>
                <a:spcPts val="600"/>
              </a:spcAft>
            </a:pPr>
            <a:r>
              <a:rPr lang="en-US" dirty="0" smtClean="0"/>
              <a:t>150 Pound</a:t>
            </a:r>
          </a:p>
          <a:p>
            <a:pPr lvl="1">
              <a:spcBef>
                <a:spcPts val="600"/>
              </a:spcBef>
              <a:spcAft>
                <a:spcPts val="600"/>
              </a:spcAft>
            </a:pPr>
            <a:r>
              <a:rPr lang="en-US" dirty="0" smtClean="0"/>
              <a:t>20 Pound</a:t>
            </a:r>
          </a:p>
        </p:txBody>
      </p:sp>
      <p:sp>
        <p:nvSpPr>
          <p:cNvPr id="14344" name="Rectangle 62"/>
          <p:cNvSpPr>
            <a:spLocks noGrp="1" noChangeArrowheads="1"/>
          </p:cNvSpPr>
          <p:nvPr>
            <p:ph type="title"/>
          </p:nvPr>
        </p:nvSpPr>
        <p:spPr/>
        <p:txBody>
          <a:bodyPr/>
          <a:lstStyle/>
          <a:p>
            <a:r>
              <a:rPr lang="en-US" dirty="0" smtClean="0"/>
              <a:t>Chlorine Cylinders</a:t>
            </a:r>
          </a:p>
        </p:txBody>
      </p:sp>
    </p:spTree>
    <p:extLst>
      <p:ext uri="{BB962C8B-B14F-4D97-AF65-F5344CB8AC3E}">
        <p14:creationId xmlns:p14="http://schemas.microsoft.com/office/powerpoint/2010/main" val="63528229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0725"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0726"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30727"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30728" name="Picture 60"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6248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Damaged Gasket</a:t>
            </a:r>
            <a:endParaRPr lang="en-US" dirty="0"/>
          </a:p>
        </p:txBody>
      </p:sp>
    </p:spTree>
    <p:extLst>
      <p:ext uri="{BB962C8B-B14F-4D97-AF65-F5344CB8AC3E}">
        <p14:creationId xmlns:p14="http://schemas.microsoft.com/office/powerpoint/2010/main" val="365000665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3"/>
          <p:cNvGraphicFramePr>
            <a:graphicFrameLocks noGrp="1" noChangeAspect="1"/>
          </p:cNvGraphicFramePr>
          <p:nvPr>
            <p:ph sz="quarter" idx="11"/>
            <p:extLst>
              <p:ext uri="{D42A27DB-BD31-4B8C-83A1-F6EECF244321}">
                <p14:modId xmlns:p14="http://schemas.microsoft.com/office/powerpoint/2010/main" val="3025004439"/>
              </p:ext>
            </p:extLst>
          </p:nvPr>
        </p:nvGraphicFramePr>
        <p:xfrm>
          <a:off x="1668463" y="1524000"/>
          <a:ext cx="6102350" cy="4724400"/>
        </p:xfrm>
        <a:graphic>
          <a:graphicData uri="http://schemas.openxmlformats.org/presentationml/2006/ole">
            <mc:AlternateContent xmlns:mc="http://schemas.openxmlformats.org/markup-compatibility/2006">
              <mc:Choice xmlns:v="urn:schemas-microsoft-com:vml" Requires="v">
                <p:oleObj spid="_x0000_s1098" name="Clip" r:id="rId4" imgW="10085714" imgH="7809524" progId="MS_ClipArt_Gallery.2">
                  <p:embed/>
                </p:oleObj>
              </mc:Choice>
              <mc:Fallback>
                <p:oleObj name="Clip" r:id="rId4" imgW="10085714" imgH="7809524"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63" y="1524000"/>
                        <a:ext cx="6102350" cy="4724400"/>
                      </a:xfrm>
                      <a:prstGeom prst="rect">
                        <a:avLst/>
                      </a:prstGeom>
                      <a:noFill/>
                      <a:ln>
                        <a:noFill/>
                      </a:ln>
                      <a:extLst/>
                    </p:spPr>
                  </p:pic>
                </p:oleObj>
              </mc:Fallback>
            </mc:AlternateContent>
          </a:graphicData>
        </a:graphic>
      </p:graphicFrame>
      <p:sp>
        <p:nvSpPr>
          <p:cNvPr id="2" name="Title 1"/>
          <p:cNvSpPr>
            <a:spLocks noGrp="1"/>
          </p:cNvSpPr>
          <p:nvPr>
            <p:ph type="title"/>
          </p:nvPr>
        </p:nvSpPr>
        <p:spPr/>
        <p:txBody>
          <a:bodyPr/>
          <a:lstStyle/>
          <a:p>
            <a:r>
              <a:rPr lang="en-US" dirty="0" smtClean="0"/>
              <a:t>Ton Container Diagram</a:t>
            </a:r>
            <a:endParaRPr lang="en-US" dirty="0"/>
          </a:p>
        </p:txBody>
      </p:sp>
    </p:spTree>
    <p:extLst>
      <p:ext uri="{BB962C8B-B14F-4D97-AF65-F5344CB8AC3E}">
        <p14:creationId xmlns:p14="http://schemas.microsoft.com/office/powerpoint/2010/main" val="330300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TonContainer"/>
          <p:cNvPicPr>
            <a:picLocks noChangeAspect="1" noChangeArrowheads="1"/>
          </p:cNvPicPr>
          <p:nvPr/>
        </p:nvPicPr>
        <p:blipFill rotWithShape="1">
          <a:blip r:embed="rId3">
            <a:extLst>
              <a:ext uri="{28A0092B-C50C-407E-A947-70E740481C1C}">
                <a14:useLocalDpi xmlns:a14="http://schemas.microsoft.com/office/drawing/2010/main" val="0"/>
              </a:ext>
            </a:extLst>
          </a:blip>
          <a:srcRect t="7809"/>
          <a:stretch/>
        </p:blipFill>
        <p:spPr bwMode="auto">
          <a:xfrm>
            <a:off x="1447800" y="1600200"/>
            <a:ext cx="6553200"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Typical Filled Ton Container</a:t>
            </a:r>
            <a:endParaRPr lang="en-US" dirty="0"/>
          </a:p>
        </p:txBody>
      </p:sp>
    </p:spTree>
    <p:extLst>
      <p:ext uri="{BB962C8B-B14F-4D97-AF65-F5344CB8AC3E}">
        <p14:creationId xmlns:p14="http://schemas.microsoft.com/office/powerpoint/2010/main" val="3341911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8" name="Object 3"/>
          <p:cNvGraphicFramePr>
            <a:graphicFrameLocks noGrp="1" noChangeAspect="1"/>
          </p:cNvGraphicFramePr>
          <p:nvPr>
            <p:ph sz="quarter" idx="11"/>
            <p:extLst>
              <p:ext uri="{D42A27DB-BD31-4B8C-83A1-F6EECF244321}">
                <p14:modId xmlns:p14="http://schemas.microsoft.com/office/powerpoint/2010/main" val="2992773983"/>
              </p:ext>
            </p:extLst>
          </p:nvPr>
        </p:nvGraphicFramePr>
        <p:xfrm>
          <a:off x="1574800" y="1524000"/>
          <a:ext cx="5994400" cy="4495800"/>
        </p:xfrm>
        <a:graphic>
          <a:graphicData uri="http://schemas.openxmlformats.org/presentationml/2006/ole">
            <mc:AlternateContent xmlns:mc="http://schemas.openxmlformats.org/markup-compatibility/2006">
              <mc:Choice xmlns:v="urn:schemas-microsoft-com:vml" Requires="v">
                <p:oleObj spid="_x0000_s2120" name="Clip" r:id="rId4" imgW="10971429" imgH="8228571" progId="MS_ClipArt_Gallery.2">
                  <p:embed/>
                </p:oleObj>
              </mc:Choice>
              <mc:Fallback>
                <p:oleObj name="Clip" r:id="rId4" imgW="10971429" imgH="822857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524000"/>
                        <a:ext cx="599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Cutaway of Ton Container</a:t>
            </a:r>
            <a:endParaRPr lang="en-US" dirty="0"/>
          </a:p>
        </p:txBody>
      </p:sp>
    </p:spTree>
    <p:extLst>
      <p:ext uri="{BB962C8B-B14F-4D97-AF65-F5344CB8AC3E}">
        <p14:creationId xmlns:p14="http://schemas.microsoft.com/office/powerpoint/2010/main" val="1288378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2" name="Object 3"/>
          <p:cNvGraphicFramePr>
            <a:graphicFrameLocks noGrp="1" noChangeAspect="1"/>
          </p:cNvGraphicFramePr>
          <p:nvPr>
            <p:ph sz="quarter" idx="11"/>
          </p:nvPr>
        </p:nvGraphicFramePr>
        <p:xfrm>
          <a:off x="1662113" y="1524000"/>
          <a:ext cx="5818187" cy="4495800"/>
        </p:xfrm>
        <a:graphic>
          <a:graphicData uri="http://schemas.openxmlformats.org/presentationml/2006/ole">
            <mc:AlternateContent xmlns:mc="http://schemas.openxmlformats.org/markup-compatibility/2006">
              <mc:Choice xmlns:v="urn:schemas-microsoft-com:vml" Requires="v">
                <p:oleObj spid="_x0000_s3144" name="Clip" r:id="rId4" imgW="10057143" imgH="7771429" progId="MS_ClipArt_Gallery.2">
                  <p:embed/>
                </p:oleObj>
              </mc:Choice>
              <mc:Fallback>
                <p:oleObj name="Clip" r:id="rId4" imgW="10057143" imgH="7771429"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113" y="1524000"/>
                        <a:ext cx="581818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Ton Container Head Diagram</a:t>
            </a:r>
            <a:endParaRPr lang="en-US" dirty="0"/>
          </a:p>
        </p:txBody>
      </p:sp>
    </p:spTree>
    <p:extLst>
      <p:ext uri="{BB962C8B-B14F-4D97-AF65-F5344CB8AC3E}">
        <p14:creationId xmlns:p14="http://schemas.microsoft.com/office/powerpoint/2010/main" val="1226864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8" name="Object 8"/>
          <p:cNvGraphicFramePr>
            <a:graphicFrameLocks noGrp="1" noChangeAspect="1"/>
          </p:cNvGraphicFramePr>
          <p:nvPr>
            <p:ph sz="quarter" idx="11"/>
            <p:extLst>
              <p:ext uri="{D42A27DB-BD31-4B8C-83A1-F6EECF244321}">
                <p14:modId xmlns:p14="http://schemas.microsoft.com/office/powerpoint/2010/main" val="550804628"/>
              </p:ext>
            </p:extLst>
          </p:nvPr>
        </p:nvGraphicFramePr>
        <p:xfrm>
          <a:off x="3048000" y="1371600"/>
          <a:ext cx="5689600" cy="4267200"/>
        </p:xfrm>
        <a:graphic>
          <a:graphicData uri="http://schemas.openxmlformats.org/presentationml/2006/ole">
            <mc:AlternateContent xmlns:mc="http://schemas.openxmlformats.org/markup-compatibility/2006">
              <mc:Choice xmlns:v="urn:schemas-microsoft-com:vml" Requires="v">
                <p:oleObj spid="_x0000_s4170" name="Clip" r:id="rId4" imgW="10971429" imgH="8228571" progId="MS_ClipArt_Gallery.2">
                  <p:embed/>
                </p:oleObj>
              </mc:Choice>
              <mc:Fallback>
                <p:oleObj name="Clip" r:id="rId4" imgW="10971429" imgH="822857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371600"/>
                        <a:ext cx="5689600" cy="4267200"/>
                      </a:xfrm>
                      <a:prstGeom prst="rect">
                        <a:avLst/>
                      </a:prstGeom>
                      <a:noFill/>
                      <a:ln>
                        <a:solidFill>
                          <a:schemeClr val="bg1"/>
                        </a:solidFill>
                      </a:ln>
                      <a:extLst/>
                    </p:spPr>
                  </p:pic>
                </p:oleObj>
              </mc:Fallback>
            </mc:AlternateContent>
          </a:graphicData>
        </a:graphic>
      </p:graphicFrame>
      <p:sp>
        <p:nvSpPr>
          <p:cNvPr id="8196" name="Rectangle 6"/>
          <p:cNvSpPr>
            <a:spLocks noGrp="1" noChangeArrowheads="1"/>
          </p:cNvSpPr>
          <p:nvPr>
            <p:ph type="title"/>
          </p:nvPr>
        </p:nvSpPr>
        <p:spPr/>
        <p:txBody>
          <a:bodyPr/>
          <a:lstStyle/>
          <a:p>
            <a:r>
              <a:rPr lang="en-US" dirty="0" smtClean="0"/>
              <a:t>Container Marking</a:t>
            </a:r>
          </a:p>
        </p:txBody>
      </p:sp>
      <p:sp>
        <p:nvSpPr>
          <p:cNvPr id="8197" name="Rectangle 7"/>
          <p:cNvSpPr>
            <a:spLocks noGrp="1" noChangeArrowheads="1"/>
          </p:cNvSpPr>
          <p:nvPr>
            <p:ph type="body" sz="half" idx="4294967295"/>
          </p:nvPr>
        </p:nvSpPr>
        <p:spPr>
          <a:xfrm>
            <a:off x="152400" y="1676400"/>
            <a:ext cx="3200400" cy="3840163"/>
          </a:xfrm>
        </p:spPr>
        <p:txBody>
          <a:bodyPr/>
          <a:lstStyle/>
          <a:p>
            <a:pPr eaLnBrk="1" hangingPunct="1">
              <a:spcAft>
                <a:spcPts val="600"/>
              </a:spcAft>
              <a:buClr>
                <a:srgbClr val="5DBA3E"/>
              </a:buClr>
              <a:buSzPct val="90000"/>
              <a:buFont typeface="Wingdings" pitchFamily="2" charset="2"/>
              <a:buChar char=""/>
            </a:pPr>
            <a:r>
              <a:rPr lang="en-US" sz="1800" dirty="0" smtClean="0"/>
              <a:t>Specification</a:t>
            </a:r>
          </a:p>
          <a:p>
            <a:pPr eaLnBrk="1" hangingPunct="1">
              <a:spcAft>
                <a:spcPts val="600"/>
              </a:spcAft>
              <a:buClr>
                <a:srgbClr val="5DBA3E"/>
              </a:buClr>
              <a:buSzPct val="90000"/>
              <a:buFont typeface="Wingdings" pitchFamily="2" charset="2"/>
              <a:buChar char=""/>
            </a:pPr>
            <a:r>
              <a:rPr lang="en-US" sz="1800" dirty="0" smtClean="0"/>
              <a:t>Owner’s stamp/serial #</a:t>
            </a:r>
          </a:p>
          <a:p>
            <a:pPr eaLnBrk="1" hangingPunct="1">
              <a:spcAft>
                <a:spcPts val="600"/>
              </a:spcAft>
              <a:buClr>
                <a:srgbClr val="5DBA3E"/>
              </a:buClr>
              <a:buSzPct val="90000"/>
              <a:buFont typeface="Wingdings" pitchFamily="2" charset="2"/>
              <a:buChar char=""/>
            </a:pPr>
            <a:r>
              <a:rPr lang="en-US" sz="1800" dirty="0" err="1" smtClean="0"/>
              <a:t>Hydrotest</a:t>
            </a:r>
            <a:r>
              <a:rPr lang="en-US" sz="1800" dirty="0" smtClean="0"/>
              <a:t> </a:t>
            </a:r>
            <a:r>
              <a:rPr lang="en-US" sz="1800" dirty="0"/>
              <a:t>d</a:t>
            </a:r>
            <a:r>
              <a:rPr lang="en-US" sz="1800" dirty="0" smtClean="0"/>
              <a:t>ate &amp; inspector’s mark</a:t>
            </a:r>
          </a:p>
          <a:p>
            <a:pPr eaLnBrk="1" hangingPunct="1">
              <a:spcAft>
                <a:spcPts val="600"/>
              </a:spcAft>
              <a:buClr>
                <a:srgbClr val="5DBA3E"/>
              </a:buClr>
              <a:buSzPct val="90000"/>
              <a:buFont typeface="Wingdings" pitchFamily="2" charset="2"/>
              <a:buChar char=""/>
            </a:pPr>
            <a:r>
              <a:rPr lang="en-US" sz="1800" dirty="0" smtClean="0"/>
              <a:t>Water capacity (in </a:t>
            </a:r>
            <a:r>
              <a:rPr lang="en-US" sz="1800" dirty="0" err="1" smtClean="0"/>
              <a:t>lbs</a:t>
            </a:r>
            <a:r>
              <a:rPr lang="en-US" sz="1800" dirty="0" smtClean="0"/>
              <a:t>)</a:t>
            </a:r>
          </a:p>
          <a:p>
            <a:pPr eaLnBrk="1" hangingPunct="1">
              <a:spcAft>
                <a:spcPts val="600"/>
              </a:spcAft>
              <a:buClr>
                <a:srgbClr val="5DBA3E"/>
              </a:buClr>
              <a:buSzPct val="90000"/>
              <a:buFont typeface="Wingdings" pitchFamily="2" charset="2"/>
              <a:buChar char=""/>
            </a:pPr>
            <a:r>
              <a:rPr lang="en-US" sz="1800" dirty="0" smtClean="0"/>
              <a:t>Original tare weight</a:t>
            </a:r>
          </a:p>
          <a:p>
            <a:pPr eaLnBrk="1" hangingPunct="1">
              <a:spcAft>
                <a:spcPts val="600"/>
              </a:spcAft>
              <a:buClr>
                <a:srgbClr val="5DBA3E"/>
              </a:buClr>
              <a:buSzPct val="90000"/>
              <a:buFont typeface="Wingdings" pitchFamily="2" charset="2"/>
              <a:buChar char=""/>
            </a:pPr>
            <a:r>
              <a:rPr lang="en-US" sz="1800" dirty="0" smtClean="0"/>
              <a:t>Contents label</a:t>
            </a:r>
          </a:p>
        </p:txBody>
      </p:sp>
    </p:spTree>
    <p:extLst>
      <p:ext uri="{BB962C8B-B14F-4D97-AF65-F5344CB8AC3E}">
        <p14:creationId xmlns:p14="http://schemas.microsoft.com/office/powerpoint/2010/main" val="3450100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Expanded View of Container Valve</a:t>
            </a:r>
            <a:endParaRPr lang="en-US" dirty="0"/>
          </a:p>
        </p:txBody>
      </p:sp>
      <p:pic>
        <p:nvPicPr>
          <p:cNvPr id="5191" name="Picture 71"/>
          <p:cNvPicPr>
            <a:picLocks noChangeAspect="1" noChangeArrowheads="1"/>
          </p:cNvPicPr>
          <p:nvPr/>
        </p:nvPicPr>
        <p:blipFill rotWithShape="1">
          <a:blip r:embed="rId3">
            <a:extLst>
              <a:ext uri="{28A0092B-C50C-407E-A947-70E740481C1C}">
                <a14:useLocalDpi xmlns:a14="http://schemas.microsoft.com/office/drawing/2010/main" val="0"/>
              </a:ext>
            </a:extLst>
          </a:blip>
          <a:srcRect l="29830" t="4798" r="22165" b="7596"/>
          <a:stretch/>
        </p:blipFill>
        <p:spPr bwMode="auto">
          <a:xfrm>
            <a:off x="3047999" y="1447800"/>
            <a:ext cx="337962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77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Fusible Plug</a:t>
            </a:r>
            <a:endParaRPr lang="en-US" dirty="0"/>
          </a:p>
        </p:txBody>
      </p:sp>
      <p:pic>
        <p:nvPicPr>
          <p:cNvPr id="6218"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000" y="1447800"/>
            <a:ext cx="5435000" cy="483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935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7"/>
          <p:cNvSpPr>
            <a:spLocks noGrp="1" noChangeArrowheads="1"/>
          </p:cNvSpPr>
          <p:nvPr>
            <p:ph sz="quarter" idx="11"/>
          </p:nvPr>
        </p:nvSpPr>
        <p:spPr/>
        <p:txBody>
          <a:bodyPr/>
          <a:lstStyle/>
          <a:p>
            <a:pPr eaLnBrk="1" hangingPunct="1">
              <a:spcAft>
                <a:spcPts val="600"/>
              </a:spcAft>
            </a:pPr>
            <a:r>
              <a:rPr lang="en-US" dirty="0" smtClean="0"/>
              <a:t>One volume of liquid chlorine occupies 460 volumes as vapor at atmospheric conditions</a:t>
            </a:r>
            <a:endParaRPr lang="en-US" sz="2800" dirty="0" smtClean="0"/>
          </a:p>
        </p:txBody>
      </p:sp>
      <p:sp>
        <p:nvSpPr>
          <p:cNvPr id="12292" name="Rectangle 6"/>
          <p:cNvSpPr>
            <a:spLocks noGrp="1" noChangeArrowheads="1"/>
          </p:cNvSpPr>
          <p:nvPr>
            <p:ph type="title"/>
          </p:nvPr>
        </p:nvSpPr>
        <p:spPr/>
        <p:txBody>
          <a:bodyPr/>
          <a:lstStyle/>
          <a:p>
            <a:pPr eaLnBrk="1" hangingPunct="1"/>
            <a:r>
              <a:rPr lang="en-US" dirty="0" smtClean="0"/>
              <a:t>Chlorine Liquid vs. Vapor</a:t>
            </a:r>
          </a:p>
        </p:txBody>
      </p:sp>
      <p:pic>
        <p:nvPicPr>
          <p:cNvPr id="12294" name="Picture 8"/>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tretch>
            <a:fillRect/>
          </a:stretch>
        </p:blipFill>
        <p:spPr>
          <a:xfrm>
            <a:off x="2133600" y="3505200"/>
            <a:ext cx="4664075" cy="2286000"/>
          </a:xfrm>
        </p:spPr>
      </p:pic>
    </p:spTree>
    <p:extLst>
      <p:ext uri="{BB962C8B-B14F-4D97-AF65-F5344CB8AC3E}">
        <p14:creationId xmlns:p14="http://schemas.microsoft.com/office/powerpoint/2010/main" val="1931457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7" name="Object 3"/>
          <p:cNvGraphicFramePr>
            <a:graphicFrameLocks noGrp="1" noChangeAspect="1"/>
          </p:cNvGraphicFramePr>
          <p:nvPr>
            <p:ph sz="quarter" idx="11"/>
          </p:nvPr>
        </p:nvGraphicFramePr>
        <p:xfrm>
          <a:off x="1574800" y="1524000"/>
          <a:ext cx="5994400" cy="4495800"/>
        </p:xfrm>
        <a:graphic>
          <a:graphicData uri="http://schemas.openxmlformats.org/presentationml/2006/ole">
            <mc:AlternateContent xmlns:mc="http://schemas.openxmlformats.org/markup-compatibility/2006">
              <mc:Choice xmlns:v="urn:schemas-microsoft-com:vml" Requires="v">
                <p:oleObj spid="_x0000_s7239" name="Clip" r:id="rId4" imgW="10971429" imgH="8228571" progId="MS_ClipArt_Gallery.2">
                  <p:embed/>
                </p:oleObj>
              </mc:Choice>
              <mc:Fallback>
                <p:oleObj name="Clip" r:id="rId4" imgW="10971429" imgH="822857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524000"/>
                        <a:ext cx="599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3316" name="Rectangle 5"/>
          <p:cNvSpPr>
            <a:spLocks noGrp="1" noChangeArrowheads="1"/>
          </p:cNvSpPr>
          <p:nvPr>
            <p:ph type="title"/>
          </p:nvPr>
        </p:nvSpPr>
        <p:spPr/>
        <p:txBody>
          <a:bodyPr>
            <a:normAutofit/>
          </a:bodyPr>
          <a:lstStyle/>
          <a:p>
            <a:pPr eaLnBrk="1" hangingPunct="1"/>
            <a:r>
              <a:rPr lang="en-US" dirty="0" smtClean="0"/>
              <a:t>B-Kit Applied to Valve Leak</a:t>
            </a:r>
          </a:p>
        </p:txBody>
      </p:sp>
    </p:spTree>
    <p:extLst>
      <p:ext uri="{BB962C8B-B14F-4D97-AF65-F5344CB8AC3E}">
        <p14:creationId xmlns:p14="http://schemas.microsoft.com/office/powerpoint/2010/main" val="2994042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7"/>
          <p:cNvSpPr>
            <a:spLocks noGrp="1" noChangeArrowheads="1"/>
          </p:cNvSpPr>
          <p:nvPr>
            <p:ph sz="quarter" idx="11"/>
          </p:nvPr>
        </p:nvSpPr>
        <p:spPr/>
        <p:txBody>
          <a:bodyPr/>
          <a:lstStyle/>
          <a:p>
            <a:endParaRPr lang="en-US" dirty="0" smtClean="0"/>
          </a:p>
          <a:p>
            <a:pPr>
              <a:spcBef>
                <a:spcPts val="600"/>
              </a:spcBef>
              <a:spcAft>
                <a:spcPts val="600"/>
              </a:spcAft>
            </a:pPr>
            <a:r>
              <a:rPr lang="en-US" dirty="0" smtClean="0"/>
              <a:t>Seamless construction</a:t>
            </a:r>
          </a:p>
          <a:p>
            <a:pPr>
              <a:spcBef>
                <a:spcPts val="600"/>
              </a:spcBef>
              <a:spcAft>
                <a:spcPts val="600"/>
              </a:spcAft>
            </a:pPr>
            <a:r>
              <a:rPr lang="en-US" dirty="0" smtClean="0"/>
              <a:t>Metal thickness</a:t>
            </a:r>
            <a:r>
              <a:rPr lang="en-US" dirty="0" smtClean="0"/>
              <a:t>: </a:t>
            </a:r>
            <a:r>
              <a:rPr lang="en-US" dirty="0" smtClean="0"/>
              <a:t>3/16”, empty: 90 </a:t>
            </a:r>
            <a:r>
              <a:rPr lang="en-US" dirty="0" err="1" smtClean="0"/>
              <a:t>lbs</a:t>
            </a:r>
            <a:endParaRPr lang="en-US" dirty="0" smtClean="0"/>
          </a:p>
          <a:p>
            <a:pPr>
              <a:spcBef>
                <a:spcPts val="600"/>
              </a:spcBef>
              <a:spcAft>
                <a:spcPts val="600"/>
              </a:spcAft>
            </a:pPr>
            <a:r>
              <a:rPr lang="en-US" dirty="0" smtClean="0"/>
              <a:t>Foot rings: some do, some don’t</a:t>
            </a:r>
          </a:p>
          <a:p>
            <a:pPr>
              <a:spcBef>
                <a:spcPts val="600"/>
              </a:spcBef>
              <a:spcAft>
                <a:spcPts val="600"/>
              </a:spcAft>
            </a:pPr>
            <a:r>
              <a:rPr lang="en-US" dirty="0" smtClean="0"/>
              <a:t>Color</a:t>
            </a:r>
            <a:r>
              <a:rPr lang="en-US" dirty="0" smtClean="0"/>
              <a:t>: </a:t>
            </a:r>
            <a:r>
              <a:rPr lang="en-US" dirty="0" smtClean="0"/>
              <a:t>not an indicator of product inside</a:t>
            </a:r>
          </a:p>
          <a:p>
            <a:pPr>
              <a:spcBef>
                <a:spcPts val="600"/>
              </a:spcBef>
              <a:spcAft>
                <a:spcPts val="600"/>
              </a:spcAft>
            </a:pPr>
            <a:r>
              <a:rPr lang="en-US" dirty="0" smtClean="0"/>
              <a:t>Secure cylinders &amp; prevent toppling (OSHA requirement)</a:t>
            </a:r>
          </a:p>
          <a:p>
            <a:pPr>
              <a:spcBef>
                <a:spcPts val="600"/>
              </a:spcBef>
              <a:spcAft>
                <a:spcPts val="600"/>
              </a:spcAft>
            </a:pPr>
            <a:r>
              <a:rPr lang="en-US" dirty="0" smtClean="0"/>
              <a:t>DOT retest date (5 years), stencil outside of cylinder, label in the bonnet</a:t>
            </a:r>
          </a:p>
          <a:p>
            <a:pPr>
              <a:spcBef>
                <a:spcPts val="600"/>
              </a:spcBef>
              <a:spcAft>
                <a:spcPts val="600"/>
              </a:spcAft>
            </a:pPr>
            <a:r>
              <a:rPr lang="en-US" dirty="0" smtClean="0"/>
              <a:t>Cylinders</a:t>
            </a:r>
            <a:r>
              <a:rPr lang="en-US" dirty="0" smtClean="0"/>
              <a:t>: 80</a:t>
            </a:r>
            <a:r>
              <a:rPr lang="en-US" dirty="0" smtClean="0"/>
              <a:t>% full to allow for expansion</a:t>
            </a:r>
          </a:p>
        </p:txBody>
      </p:sp>
      <p:sp>
        <p:nvSpPr>
          <p:cNvPr id="15364" name="Rectangle 6"/>
          <p:cNvSpPr>
            <a:spLocks noGrp="1" noChangeArrowheads="1"/>
          </p:cNvSpPr>
          <p:nvPr>
            <p:ph type="title"/>
          </p:nvPr>
        </p:nvSpPr>
        <p:spPr/>
        <p:txBody>
          <a:bodyPr/>
          <a:lstStyle/>
          <a:p>
            <a:r>
              <a:rPr lang="en-US" dirty="0" smtClean="0"/>
              <a:t>Characteristics: Cylinder</a:t>
            </a:r>
          </a:p>
        </p:txBody>
      </p:sp>
    </p:spTree>
    <p:extLst>
      <p:ext uri="{BB962C8B-B14F-4D97-AF65-F5344CB8AC3E}">
        <p14:creationId xmlns:p14="http://schemas.microsoft.com/office/powerpoint/2010/main" val="2293443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41" name="Object 3"/>
          <p:cNvGraphicFramePr>
            <a:graphicFrameLocks noGrp="1" noChangeAspect="1"/>
          </p:cNvGraphicFramePr>
          <p:nvPr>
            <p:ph sz="quarter" idx="11"/>
          </p:nvPr>
        </p:nvGraphicFramePr>
        <p:xfrm>
          <a:off x="1574800" y="1524000"/>
          <a:ext cx="5994400" cy="4495800"/>
        </p:xfrm>
        <a:graphic>
          <a:graphicData uri="http://schemas.openxmlformats.org/presentationml/2006/ole">
            <mc:AlternateContent xmlns:mc="http://schemas.openxmlformats.org/markup-compatibility/2006">
              <mc:Choice xmlns:v="urn:schemas-microsoft-com:vml" Requires="v">
                <p:oleObj spid="_x0000_s8264" name="Clip" r:id="rId4" imgW="10971429" imgH="8228571" progId="MS_ClipArt_Gallery.2">
                  <p:embed/>
                </p:oleObj>
              </mc:Choice>
              <mc:Fallback>
                <p:oleObj name="Clip" r:id="rId4" imgW="10971429" imgH="822857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524000"/>
                        <a:ext cx="599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4340" name="Rectangle 5"/>
          <p:cNvSpPr>
            <a:spLocks noGrp="1" noChangeArrowheads="1"/>
          </p:cNvSpPr>
          <p:nvPr>
            <p:ph type="title"/>
          </p:nvPr>
        </p:nvSpPr>
        <p:spPr/>
        <p:txBody>
          <a:bodyPr>
            <a:normAutofit/>
          </a:bodyPr>
          <a:lstStyle/>
          <a:p>
            <a:pPr eaLnBrk="1" hangingPunct="1"/>
            <a:r>
              <a:rPr lang="en-US" dirty="0" smtClean="0"/>
              <a:t>B-Kit Applied to Fusible Plug</a:t>
            </a:r>
          </a:p>
        </p:txBody>
      </p:sp>
    </p:spTree>
    <p:extLst>
      <p:ext uri="{BB962C8B-B14F-4D97-AF65-F5344CB8AC3E}">
        <p14:creationId xmlns:p14="http://schemas.microsoft.com/office/powerpoint/2010/main" val="2184217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5" name="Object 3"/>
          <p:cNvGraphicFramePr>
            <a:graphicFrameLocks noGrp="1" noChangeAspect="1"/>
          </p:cNvGraphicFramePr>
          <p:nvPr>
            <p:ph sz="quarter" idx="11"/>
            <p:extLst>
              <p:ext uri="{D42A27DB-BD31-4B8C-83A1-F6EECF244321}">
                <p14:modId xmlns:p14="http://schemas.microsoft.com/office/powerpoint/2010/main" val="3862611493"/>
              </p:ext>
            </p:extLst>
          </p:nvPr>
        </p:nvGraphicFramePr>
        <p:xfrm>
          <a:off x="1574800" y="1524000"/>
          <a:ext cx="5994400" cy="4495800"/>
        </p:xfrm>
        <a:graphic>
          <a:graphicData uri="http://schemas.openxmlformats.org/presentationml/2006/ole">
            <mc:AlternateContent xmlns:mc="http://schemas.openxmlformats.org/markup-compatibility/2006">
              <mc:Choice xmlns:v="urn:schemas-microsoft-com:vml" Requires="v">
                <p:oleObj spid="_x0000_s9287" name="Clip" r:id="rId4" imgW="10971429" imgH="8228571" progId="MS_ClipArt_Gallery.2">
                  <p:embed/>
                </p:oleObj>
              </mc:Choice>
              <mc:Fallback>
                <p:oleObj name="Clip" r:id="rId4" imgW="10971429" imgH="822857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524000"/>
                        <a:ext cx="599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5364" name="Rectangle 5"/>
          <p:cNvSpPr>
            <a:spLocks noGrp="1" noChangeArrowheads="1"/>
          </p:cNvSpPr>
          <p:nvPr>
            <p:ph type="title"/>
          </p:nvPr>
        </p:nvSpPr>
        <p:spPr/>
        <p:txBody>
          <a:bodyPr/>
          <a:lstStyle/>
          <a:p>
            <a:pPr eaLnBrk="1" hangingPunct="1"/>
            <a:r>
              <a:rPr lang="en-US" dirty="0" smtClean="0"/>
              <a:t>B-Kit Applied To Shell Leak</a:t>
            </a:r>
          </a:p>
        </p:txBody>
      </p:sp>
    </p:spTree>
    <p:extLst>
      <p:ext uri="{BB962C8B-B14F-4D97-AF65-F5344CB8AC3E}">
        <p14:creationId xmlns:p14="http://schemas.microsoft.com/office/powerpoint/2010/main" val="2902654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9" name="Object 3"/>
          <p:cNvGraphicFramePr>
            <a:graphicFrameLocks noGrp="1" noChangeAspect="1"/>
          </p:cNvGraphicFramePr>
          <p:nvPr>
            <p:ph sz="quarter" idx="11"/>
          </p:nvPr>
        </p:nvGraphicFramePr>
        <p:xfrm>
          <a:off x="1574800" y="1524000"/>
          <a:ext cx="5994400" cy="4495800"/>
        </p:xfrm>
        <a:graphic>
          <a:graphicData uri="http://schemas.openxmlformats.org/presentationml/2006/ole">
            <mc:AlternateContent xmlns:mc="http://schemas.openxmlformats.org/markup-compatibility/2006">
              <mc:Choice xmlns:v="urn:schemas-microsoft-com:vml" Requires="v">
                <p:oleObj spid="_x0000_s10312" name="Clip" r:id="rId4" imgW="10971429" imgH="8228571" progId="MS_ClipArt_Gallery.2">
                  <p:embed/>
                </p:oleObj>
              </mc:Choice>
              <mc:Fallback>
                <p:oleObj name="Clip" r:id="rId4" imgW="10971429" imgH="8228571"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524000"/>
                        <a:ext cx="599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388" name="Rectangle 5"/>
          <p:cNvSpPr>
            <a:spLocks noGrp="1" noChangeArrowheads="1"/>
          </p:cNvSpPr>
          <p:nvPr>
            <p:ph type="title"/>
          </p:nvPr>
        </p:nvSpPr>
        <p:spPr/>
        <p:txBody>
          <a:bodyPr>
            <a:normAutofit/>
          </a:bodyPr>
          <a:lstStyle/>
          <a:p>
            <a:pPr eaLnBrk="1" hangingPunct="1"/>
            <a:r>
              <a:rPr lang="en-US" dirty="0" smtClean="0"/>
              <a:t>DOT Specification 110-A Container Example</a:t>
            </a:r>
          </a:p>
        </p:txBody>
      </p:sp>
    </p:spTree>
    <p:extLst>
      <p:ext uri="{BB962C8B-B14F-4D97-AF65-F5344CB8AC3E}">
        <p14:creationId xmlns:p14="http://schemas.microsoft.com/office/powerpoint/2010/main" val="2974287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6389"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6390"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latin typeface="Times New Roman" pitchFamily="18" charset="0"/>
            </a:endParaRPr>
          </a:p>
        </p:txBody>
      </p:sp>
      <p:sp>
        <p:nvSpPr>
          <p:cNvPr id="16391"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latin typeface="Times New Roman" pitchFamily="18" charset="0"/>
            </a:endParaRPr>
          </a:p>
        </p:txBody>
      </p:sp>
      <p:sp>
        <p:nvSpPr>
          <p:cNvPr id="16393" name="Rectangle 65"/>
          <p:cNvSpPr>
            <a:spLocks noGrp="1" noChangeArrowheads="1"/>
          </p:cNvSpPr>
          <p:nvPr>
            <p:ph sz="quarter" idx="11"/>
          </p:nvPr>
        </p:nvSpPr>
        <p:spPr/>
        <p:txBody>
          <a:bodyPr/>
          <a:lstStyle/>
          <a:p>
            <a:pPr>
              <a:spcBef>
                <a:spcPts val="600"/>
              </a:spcBef>
              <a:spcAft>
                <a:spcPts val="600"/>
              </a:spcAft>
            </a:pPr>
            <a:r>
              <a:rPr lang="en-US" dirty="0" smtClean="0"/>
              <a:t>Approximately 65 - 115 pounds empty</a:t>
            </a:r>
          </a:p>
          <a:p>
            <a:pPr>
              <a:spcBef>
                <a:spcPts val="600"/>
              </a:spcBef>
              <a:spcAft>
                <a:spcPts val="600"/>
              </a:spcAft>
            </a:pPr>
            <a:r>
              <a:rPr lang="en-US" dirty="0" smtClean="0"/>
              <a:t>Outside diameter 8 1/4” - 10 3/4”</a:t>
            </a:r>
          </a:p>
          <a:p>
            <a:pPr>
              <a:spcBef>
                <a:spcPts val="600"/>
              </a:spcBef>
              <a:spcAft>
                <a:spcPts val="600"/>
              </a:spcAft>
            </a:pPr>
            <a:r>
              <a:rPr lang="en-US" dirty="0" smtClean="0"/>
              <a:t>Height 40” - 60”</a:t>
            </a:r>
          </a:p>
          <a:p>
            <a:pPr>
              <a:spcBef>
                <a:spcPts val="600"/>
              </a:spcBef>
              <a:spcAft>
                <a:spcPts val="600"/>
              </a:spcAft>
            </a:pPr>
            <a:r>
              <a:rPr lang="en-US" dirty="0" smtClean="0"/>
              <a:t>Contains approx. 8.18 gal. chlorine</a:t>
            </a:r>
          </a:p>
        </p:txBody>
      </p:sp>
      <p:sp>
        <p:nvSpPr>
          <p:cNvPr id="16392" name="Rectangle 64"/>
          <p:cNvSpPr>
            <a:spLocks noGrp="1" noChangeArrowheads="1"/>
          </p:cNvSpPr>
          <p:nvPr>
            <p:ph type="title"/>
          </p:nvPr>
        </p:nvSpPr>
        <p:spPr/>
        <p:txBody>
          <a:bodyPr/>
          <a:lstStyle/>
          <a:p>
            <a:r>
              <a:rPr lang="en-US" dirty="0" smtClean="0"/>
              <a:t>100 Pound Capacity Cylinders</a:t>
            </a:r>
          </a:p>
        </p:txBody>
      </p:sp>
    </p:spTree>
    <p:extLst>
      <p:ext uri="{BB962C8B-B14F-4D97-AF65-F5344CB8AC3E}">
        <p14:creationId xmlns:p14="http://schemas.microsoft.com/office/powerpoint/2010/main" val="410125205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7413"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7414"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latin typeface="Times New Roman" pitchFamily="18" charset="0"/>
            </a:endParaRPr>
          </a:p>
        </p:txBody>
      </p:sp>
      <p:sp>
        <p:nvSpPr>
          <p:cNvPr id="17415"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latin typeface="Times New Roman" pitchFamily="18" charset="0"/>
            </a:endParaRPr>
          </a:p>
        </p:txBody>
      </p:sp>
      <p:sp>
        <p:nvSpPr>
          <p:cNvPr id="17417" name="Rectangle 63"/>
          <p:cNvSpPr>
            <a:spLocks noGrp="1" noChangeArrowheads="1"/>
          </p:cNvSpPr>
          <p:nvPr>
            <p:ph sz="quarter" idx="11"/>
          </p:nvPr>
        </p:nvSpPr>
        <p:spPr/>
        <p:txBody>
          <a:bodyPr/>
          <a:lstStyle/>
          <a:p>
            <a:pPr>
              <a:spcAft>
                <a:spcPts val="600"/>
              </a:spcAft>
            </a:pPr>
            <a:r>
              <a:rPr lang="en-US" dirty="0" smtClean="0"/>
              <a:t>Approximately 85 - 140 pounds empty</a:t>
            </a:r>
          </a:p>
          <a:p>
            <a:pPr>
              <a:spcAft>
                <a:spcPts val="600"/>
              </a:spcAft>
            </a:pPr>
            <a:r>
              <a:rPr lang="en-US" dirty="0" smtClean="0"/>
              <a:t>Outside diameter 10 1/4” - 10 3/4”</a:t>
            </a:r>
          </a:p>
          <a:p>
            <a:pPr>
              <a:spcAft>
                <a:spcPts val="600"/>
              </a:spcAft>
            </a:pPr>
            <a:r>
              <a:rPr lang="en-US" dirty="0" smtClean="0"/>
              <a:t>Height from 53” - 56”</a:t>
            </a:r>
          </a:p>
          <a:p>
            <a:pPr>
              <a:spcAft>
                <a:spcPts val="600"/>
              </a:spcAft>
            </a:pPr>
            <a:r>
              <a:rPr lang="en-US" dirty="0" smtClean="0"/>
              <a:t>Contains approx. 12.27 gal chlorine</a:t>
            </a:r>
          </a:p>
        </p:txBody>
      </p:sp>
      <p:sp>
        <p:nvSpPr>
          <p:cNvPr id="17416" name="Rectangle 62"/>
          <p:cNvSpPr>
            <a:spLocks noGrp="1" noChangeArrowheads="1"/>
          </p:cNvSpPr>
          <p:nvPr>
            <p:ph type="title"/>
          </p:nvPr>
        </p:nvSpPr>
        <p:spPr/>
        <p:txBody>
          <a:bodyPr/>
          <a:lstStyle/>
          <a:p>
            <a:r>
              <a:rPr lang="en-US" dirty="0" smtClean="0"/>
              <a:t>150 </a:t>
            </a:r>
            <a:r>
              <a:rPr lang="en-US" dirty="0"/>
              <a:t>Pound Capacity Cylinders</a:t>
            </a:r>
            <a:endParaRPr lang="en-US" dirty="0" smtClean="0"/>
          </a:p>
        </p:txBody>
      </p:sp>
    </p:spTree>
    <p:extLst>
      <p:ext uri="{BB962C8B-B14F-4D97-AF65-F5344CB8AC3E}">
        <p14:creationId xmlns:p14="http://schemas.microsoft.com/office/powerpoint/2010/main" val="233757839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8437"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8438"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latin typeface="Times New Roman" pitchFamily="18" charset="0"/>
            </a:endParaRPr>
          </a:p>
        </p:txBody>
      </p:sp>
      <p:sp>
        <p:nvSpPr>
          <p:cNvPr id="18439"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latin typeface="Times New Roman" pitchFamily="18" charset="0"/>
            </a:endParaRPr>
          </a:p>
        </p:txBody>
      </p:sp>
      <p:pic>
        <p:nvPicPr>
          <p:cNvPr id="18440" name="Picture 60" descr="BUMPED BOTTOM CYLINDER"/>
          <p:cNvPicPr>
            <a:picLocks noChangeAspect="1" noChangeArrowheads="1"/>
          </p:cNvPicPr>
          <p:nvPr/>
        </p:nvPicPr>
        <p:blipFill rotWithShape="1">
          <a:blip r:embed="rId3">
            <a:extLst>
              <a:ext uri="{28A0092B-C50C-407E-A947-70E740481C1C}">
                <a14:useLocalDpi xmlns:a14="http://schemas.microsoft.com/office/drawing/2010/main" val="0"/>
              </a:ext>
            </a:extLst>
          </a:blip>
          <a:srcRect b="24576"/>
          <a:stretch/>
        </p:blipFill>
        <p:spPr bwMode="auto">
          <a:xfrm>
            <a:off x="3276600" y="2286000"/>
            <a:ext cx="3092450" cy="362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Bumped Bottom Cylinder</a:t>
            </a:r>
            <a:endParaRPr lang="en-US" dirty="0"/>
          </a:p>
        </p:txBody>
      </p:sp>
    </p:spTree>
    <p:extLst>
      <p:ext uri="{BB962C8B-B14F-4D97-AF65-F5344CB8AC3E}">
        <p14:creationId xmlns:p14="http://schemas.microsoft.com/office/powerpoint/2010/main" val="209594454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461"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462"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19463"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19464" name="Picture 60" descr="DOUBLE BOTTOM CYLINDER"/>
          <p:cNvPicPr>
            <a:picLocks noChangeAspect="1" noChangeArrowheads="1"/>
          </p:cNvPicPr>
          <p:nvPr/>
        </p:nvPicPr>
        <p:blipFill rotWithShape="1">
          <a:blip r:embed="rId3">
            <a:extLst>
              <a:ext uri="{28A0092B-C50C-407E-A947-70E740481C1C}">
                <a14:useLocalDpi xmlns:a14="http://schemas.microsoft.com/office/drawing/2010/main" val="0"/>
              </a:ext>
            </a:extLst>
          </a:blip>
          <a:srcRect b="17136"/>
          <a:stretch/>
        </p:blipFill>
        <p:spPr bwMode="auto">
          <a:xfrm>
            <a:off x="3502572" y="1794259"/>
            <a:ext cx="2655888" cy="41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Double-Bottom Cylinder</a:t>
            </a:r>
            <a:endParaRPr lang="en-US" dirty="0"/>
          </a:p>
        </p:txBody>
      </p:sp>
    </p:spTree>
    <p:extLst>
      <p:ext uri="{BB962C8B-B14F-4D97-AF65-F5344CB8AC3E}">
        <p14:creationId xmlns:p14="http://schemas.microsoft.com/office/powerpoint/2010/main" val="369917622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51"/>
          <p:cNvSpPr>
            <a:spLocks noChangeArrowheads="1"/>
          </p:cNvSpPr>
          <p:nvPr/>
        </p:nvSpPr>
        <p:spPr bwMode="auto">
          <a:xfrm>
            <a:off x="692150" y="619125"/>
            <a:ext cx="7818438"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485" name="Rectangle 53"/>
          <p:cNvSpPr>
            <a:spLocks noChangeArrowheads="1"/>
          </p:cNvSpPr>
          <p:nvPr/>
        </p:nvSpPr>
        <p:spPr bwMode="auto">
          <a:xfrm>
            <a:off x="384175" y="233363"/>
            <a:ext cx="31702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486" name="Rectangle 58"/>
          <p:cNvSpPr>
            <a:spLocks noChangeArrowheads="1"/>
          </p:cNvSpPr>
          <p:nvPr/>
        </p:nvSpPr>
        <p:spPr bwMode="auto">
          <a:xfrm>
            <a:off x="1600200" y="11430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4000" dirty="0">
              <a:solidFill>
                <a:srgbClr val="CCFFFF"/>
              </a:solidFill>
              <a:latin typeface="Times New Roman" pitchFamily="18" charset="0"/>
            </a:endParaRPr>
          </a:p>
        </p:txBody>
      </p:sp>
      <p:sp>
        <p:nvSpPr>
          <p:cNvPr id="20487" name="Rectangle 59"/>
          <p:cNvSpPr>
            <a:spLocks noChangeArrowheads="1"/>
          </p:cNvSpPr>
          <p:nvPr/>
        </p:nvSpPr>
        <p:spPr bwMode="auto">
          <a:xfrm>
            <a:off x="2362200" y="26670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dirty="0">
              <a:solidFill>
                <a:srgbClr val="FFFF00"/>
              </a:solidFill>
              <a:latin typeface="Times New Roman" pitchFamily="18" charset="0"/>
            </a:endParaRPr>
          </a:p>
        </p:txBody>
      </p:sp>
      <p:pic>
        <p:nvPicPr>
          <p:cNvPr id="20488" name="Picture 61" descr="FOOTRING CYLINDER"/>
          <p:cNvPicPr>
            <a:picLocks noChangeAspect="1" noChangeArrowheads="1"/>
          </p:cNvPicPr>
          <p:nvPr/>
        </p:nvPicPr>
        <p:blipFill rotWithShape="1">
          <a:blip r:embed="rId3">
            <a:extLst>
              <a:ext uri="{28A0092B-C50C-407E-A947-70E740481C1C}">
                <a14:useLocalDpi xmlns:a14="http://schemas.microsoft.com/office/drawing/2010/main" val="0"/>
              </a:ext>
            </a:extLst>
          </a:blip>
          <a:srcRect l="1585" t="-15086" r="-1585" b="14985"/>
          <a:stretch/>
        </p:blipFill>
        <p:spPr bwMode="auto">
          <a:xfrm>
            <a:off x="3505200" y="914399"/>
            <a:ext cx="2709863" cy="518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smtClean="0"/>
              <a:t>Foot Ring Cylinder</a:t>
            </a:r>
            <a:endParaRPr lang="en-US" dirty="0"/>
          </a:p>
        </p:txBody>
      </p:sp>
    </p:spTree>
    <p:extLst>
      <p:ext uri="{BB962C8B-B14F-4D97-AF65-F5344CB8AC3E}">
        <p14:creationId xmlns:p14="http://schemas.microsoft.com/office/powerpoint/2010/main" val="173277668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sz="quarter" idx="11"/>
          </p:nvPr>
        </p:nvSpPr>
        <p:spPr/>
        <p:txBody>
          <a:bodyPr/>
          <a:lstStyle/>
          <a:p>
            <a:pPr>
              <a:spcBef>
                <a:spcPts val="600"/>
              </a:spcBef>
              <a:spcAft>
                <a:spcPts val="600"/>
              </a:spcAft>
            </a:pPr>
            <a:r>
              <a:rPr lang="en-US" dirty="0" smtClean="0"/>
              <a:t>Stem seats in the body of the valve</a:t>
            </a:r>
          </a:p>
          <a:p>
            <a:pPr>
              <a:spcBef>
                <a:spcPts val="600"/>
              </a:spcBef>
              <a:spcAft>
                <a:spcPts val="600"/>
              </a:spcAft>
            </a:pPr>
            <a:r>
              <a:rPr lang="en-US" dirty="0" smtClean="0"/>
              <a:t>Open the valve ONE FULL TURN</a:t>
            </a:r>
          </a:p>
          <a:p>
            <a:pPr>
              <a:spcBef>
                <a:spcPts val="600"/>
              </a:spcBef>
              <a:spcAft>
                <a:spcPts val="600"/>
              </a:spcAft>
            </a:pPr>
            <a:r>
              <a:rPr lang="en-US" dirty="0" smtClean="0"/>
              <a:t>Packing around the stem, packing nut applies pressure to the packing</a:t>
            </a:r>
          </a:p>
          <a:p>
            <a:pPr>
              <a:spcBef>
                <a:spcPts val="600"/>
              </a:spcBef>
              <a:spcAft>
                <a:spcPts val="600"/>
              </a:spcAft>
            </a:pPr>
            <a:r>
              <a:rPr lang="en-US" dirty="0" smtClean="0"/>
              <a:t>Fuse plug melts: 158</a:t>
            </a:r>
            <a:r>
              <a:rPr lang="en-US" dirty="0" smtClean="0">
                <a:sym typeface="Symbol" pitchFamily="18" charset="2"/>
              </a:rPr>
              <a:t></a:t>
            </a:r>
            <a:r>
              <a:rPr lang="en-US" dirty="0" smtClean="0"/>
              <a:t>F - 165</a:t>
            </a:r>
            <a:r>
              <a:rPr lang="en-US" dirty="0" smtClean="0">
                <a:sym typeface="Symbol" pitchFamily="18" charset="2"/>
              </a:rPr>
              <a:t></a:t>
            </a:r>
            <a:r>
              <a:rPr lang="en-US" dirty="0" smtClean="0"/>
              <a:t>F</a:t>
            </a:r>
          </a:p>
          <a:p>
            <a:pPr>
              <a:spcBef>
                <a:spcPts val="600"/>
              </a:spcBef>
              <a:spcAft>
                <a:spcPts val="600"/>
              </a:spcAft>
            </a:pPr>
            <a:r>
              <a:rPr lang="en-US" dirty="0" smtClean="0"/>
              <a:t>Test pressure after rebuilding the valve is 500 psi</a:t>
            </a:r>
            <a:br>
              <a:rPr lang="en-US" dirty="0" smtClean="0"/>
            </a:br>
            <a:endParaRPr lang="en-US" dirty="0" smtClean="0"/>
          </a:p>
        </p:txBody>
      </p:sp>
      <p:sp>
        <p:nvSpPr>
          <p:cNvPr id="21508" name="Rectangle 4"/>
          <p:cNvSpPr>
            <a:spLocks noGrp="1" noChangeArrowheads="1"/>
          </p:cNvSpPr>
          <p:nvPr>
            <p:ph type="title"/>
          </p:nvPr>
        </p:nvSpPr>
        <p:spPr/>
        <p:txBody>
          <a:bodyPr/>
          <a:lstStyle/>
          <a:p>
            <a:r>
              <a:rPr lang="en-US" dirty="0" smtClean="0"/>
              <a:t>Valve Characteristics</a:t>
            </a:r>
          </a:p>
        </p:txBody>
      </p:sp>
    </p:spTree>
    <p:extLst>
      <p:ext uri="{BB962C8B-B14F-4D97-AF65-F5344CB8AC3E}">
        <p14:creationId xmlns:p14="http://schemas.microsoft.com/office/powerpoint/2010/main" val="3102797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1793</TotalTime>
  <Words>1956</Words>
  <Application>Microsoft Office PowerPoint</Application>
  <PresentationFormat>On-screen Show (4:3)</PresentationFormat>
  <Paragraphs>199</Paragraphs>
  <Slides>32</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1_Office Theme</vt:lpstr>
      <vt:lpstr>Clip</vt:lpstr>
      <vt:lpstr>Cylinders &amp; A-Kit Ton Containers &amp; B-Kit</vt:lpstr>
      <vt:lpstr>Chlorine Cylinders</vt:lpstr>
      <vt:lpstr>Characteristics: Cylinder</vt:lpstr>
      <vt:lpstr>100 Pound Capacity Cylinders</vt:lpstr>
      <vt:lpstr>150 Pound Capacity Cylinders</vt:lpstr>
      <vt:lpstr>Bumped Bottom Cylinder</vt:lpstr>
      <vt:lpstr>Double-Bottom Cylinder</vt:lpstr>
      <vt:lpstr>Foot Ring Cylinder</vt:lpstr>
      <vt:lpstr>Valve Characteristics</vt:lpstr>
      <vt:lpstr>Possible Leak Points on the Valve</vt:lpstr>
      <vt:lpstr>Chlorine Institute Emergency Kit “A” (thru 2012 version)</vt:lpstr>
      <vt:lpstr>Chlorine Institute Emergency Kit “A” (2013 Version)</vt:lpstr>
      <vt:lpstr>Device 1 Pre-2013</vt:lpstr>
      <vt:lpstr>New Design Features 2013</vt:lpstr>
      <vt:lpstr>Device 2</vt:lpstr>
      <vt:lpstr>Hose barb</vt:lpstr>
      <vt:lpstr>Device 8 Pre-2013</vt:lpstr>
      <vt:lpstr>2013 Enhancements to Device 8</vt:lpstr>
      <vt:lpstr>Emergency Kit Gaskets</vt:lpstr>
      <vt:lpstr>Damaged Gasket</vt:lpstr>
      <vt:lpstr>Ton Container Diagram</vt:lpstr>
      <vt:lpstr>Typical Filled Ton Container</vt:lpstr>
      <vt:lpstr>Cutaway of Ton Container</vt:lpstr>
      <vt:lpstr>Ton Container Head Diagram</vt:lpstr>
      <vt:lpstr>Container Marking</vt:lpstr>
      <vt:lpstr>Expanded View of Container Valve</vt:lpstr>
      <vt:lpstr>Fusible Plug</vt:lpstr>
      <vt:lpstr>Chlorine Liquid vs. Vapor</vt:lpstr>
      <vt:lpstr>B-Kit Applied to Valve Leak</vt:lpstr>
      <vt:lpstr>B-Kit Applied to Fusible Plug</vt:lpstr>
      <vt:lpstr>B-Kit Applied To Shell Leak</vt:lpstr>
      <vt:lpstr>DOT Specification 110-A Container Example</vt:lpstr>
    </vt:vector>
  </TitlesOfParts>
  <Company>Andrew Johnson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Fast</dc:creator>
  <cp:lastModifiedBy>Robyn Brooks</cp:lastModifiedBy>
  <cp:revision>159</cp:revision>
  <dcterms:modified xsi:type="dcterms:W3CDTF">2013-08-07T20:44:33Z</dcterms:modified>
</cp:coreProperties>
</file>