
<file path=[Content_Types].xml><?xml version="1.0" encoding="utf-8"?>
<Types xmlns="http://schemas.openxmlformats.org/package/2006/content-types">
  <Default Extension="xml" ContentType="application/xml"/>
  <Default Extension="wmv" ContentType="video/unknown"/>
  <Default Extension="jpg" ContentType="image/jpeg"/>
  <Default Extension="jpeg" ContentType="image/jpeg"/>
  <Default Extension="rels" ContentType="application/vnd.openxmlformats-package.relationships+xml"/>
  <Default Extension="xlsx" ContentType="application/vnd.openxmlformats-officedocument.spreadsheetml.sheet"/>
  <Default Extension="tmp" ContentType="image/png"/>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3" r:id="rId2"/>
    <p:sldId id="304"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Lst>
  <p:sldSz cx="9144000" cy="6858000" type="screen4x3"/>
  <p:notesSz cx="6954838" cy="93091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606" autoAdjust="0"/>
  </p:normalViewPr>
  <p:slideViewPr>
    <p:cSldViewPr showGuides="1">
      <p:cViewPr>
        <p:scale>
          <a:sx n="150" d="100"/>
          <a:sy n="150" d="100"/>
        </p:scale>
        <p:origin x="-544" y="-80"/>
      </p:cViewPr>
      <p:guideLst>
        <p:guide orient="horz" pos="960"/>
        <p:guide pos="2880"/>
      </p:guideLst>
    </p:cSldViewPr>
  </p:slideViewPr>
  <p:outlineViewPr>
    <p:cViewPr>
      <p:scale>
        <a:sx n="33" d="100"/>
        <a:sy n="33" d="100"/>
      </p:scale>
      <p:origin x="0" y="1786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60" y="-7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70"/>
      <c:depthPercent val="180"/>
      <c:rAngAx val="0"/>
      <c:perspective val="180"/>
    </c:view3D>
    <c:floor>
      <c:thickness val="0"/>
    </c:floor>
    <c:sideWall>
      <c:thickness val="0"/>
    </c:sideWall>
    <c:backWall>
      <c:thickness val="0"/>
    </c:backWall>
    <c:plotArea>
      <c:layout>
        <c:manualLayout>
          <c:layoutTarget val="inner"/>
          <c:xMode val="edge"/>
          <c:yMode val="edge"/>
          <c:x val="0.0190216732941827"/>
          <c:y val="0.115975830561287"/>
          <c:w val="0.87667237247518"/>
          <c:h val="0.850936039412186"/>
        </c:manualLayout>
      </c:layout>
      <c:pie3DChart>
        <c:varyColors val="1"/>
        <c:ser>
          <c:idx val="0"/>
          <c:order val="0"/>
          <c:tx>
            <c:strRef>
              <c:f>Sheet1!#REF!</c:f>
              <c:strCache>
                <c:ptCount val="1"/>
                <c:pt idx="0">
                  <c:v>#REF!</c:v>
                </c:pt>
              </c:strCache>
            </c:strRef>
          </c:tx>
          <c:explosion val="13"/>
          <c:dPt>
            <c:idx val="0"/>
            <c:bubble3D val="0"/>
            <c:spPr>
              <a:solidFill>
                <a:schemeClr val="accent1">
                  <a:lumMod val="75000"/>
                </a:schemeClr>
              </a:solidFill>
            </c:spPr>
          </c:dPt>
          <c:dPt>
            <c:idx val="2"/>
            <c:bubble3D val="0"/>
            <c:spPr>
              <a:solidFill>
                <a:srgbClr val="00B050"/>
              </a:solidFill>
            </c:spPr>
          </c:dPt>
          <c:dPt>
            <c:idx val="3"/>
            <c:bubble3D val="0"/>
            <c:spPr>
              <a:solidFill>
                <a:srgbClr val="7030A0"/>
              </a:solidFill>
            </c:spPr>
          </c:dPt>
          <c:dPt>
            <c:idx val="5"/>
            <c:bubble3D val="0"/>
            <c:spPr>
              <a:solidFill>
                <a:srgbClr val="0070C0"/>
              </a:solidFill>
            </c:spPr>
          </c:dPt>
          <c:dPt>
            <c:idx val="6"/>
            <c:bubble3D val="0"/>
            <c:spPr>
              <a:solidFill>
                <a:srgbClr val="FFC000"/>
              </a:solidFill>
            </c:spPr>
          </c:dPt>
          <c:dLbls>
            <c:dLbl>
              <c:idx val="1"/>
              <c:layout>
                <c:manualLayout>
                  <c:x val="-0.0865720380270192"/>
                  <c:y val="-0.0775028779276966"/>
                </c:manualLayout>
              </c:layout>
              <c:showLegendKey val="0"/>
              <c:showVal val="0"/>
              <c:showCatName val="1"/>
              <c:showSerName val="0"/>
              <c:showPercent val="1"/>
              <c:showBubbleSize val="0"/>
            </c:dLbl>
            <c:dLbl>
              <c:idx val="2"/>
              <c:layout>
                <c:manualLayout>
                  <c:x val="-0.0798049271851053"/>
                  <c:y val="0.0053475935828877"/>
                </c:manualLayout>
              </c:layout>
              <c:showLegendKey val="0"/>
              <c:showVal val="0"/>
              <c:showCatName val="1"/>
              <c:showSerName val="0"/>
              <c:showPercent val="1"/>
              <c:showBubbleSize val="0"/>
            </c:dLbl>
            <c:dLbl>
              <c:idx val="3"/>
              <c:layout>
                <c:manualLayout>
                  <c:x val="-0.139198509467253"/>
                  <c:y val="-0.01252452734852"/>
                </c:manualLayout>
              </c:layout>
              <c:showLegendKey val="0"/>
              <c:showVal val="0"/>
              <c:showCatName val="1"/>
              <c:showSerName val="0"/>
              <c:showPercent val="1"/>
              <c:showBubbleSize val="0"/>
            </c:dLbl>
            <c:txPr>
              <a:bodyPr/>
              <a:lstStyle/>
              <a:p>
                <a:pPr>
                  <a:defRPr>
                    <a:solidFill>
                      <a:schemeClr val="bg1"/>
                    </a:solidFill>
                  </a:defRPr>
                </a:pPr>
                <a:endParaRPr lang="en-US"/>
              </a:p>
            </c:txPr>
            <c:showLegendKey val="0"/>
            <c:showVal val="0"/>
            <c:showCatName val="1"/>
            <c:showSerName val="0"/>
            <c:showPercent val="1"/>
            <c:showBubbleSize val="0"/>
            <c:showLeaderLines val="1"/>
            <c:leaderLines>
              <c:spPr>
                <a:ln>
                  <a:solidFill>
                    <a:schemeClr val="bg1"/>
                  </a:solidFill>
                </a:ln>
              </c:spPr>
            </c:leaderLines>
          </c:dLbls>
          <c:cat>
            <c:strRef>
              <c:f>Sheet1!$A$1:$G$1</c:f>
              <c:strCache>
                <c:ptCount val="7"/>
                <c:pt idx="0">
                  <c:v>PVC</c:v>
                </c:pt>
                <c:pt idx="1">
                  <c:v>Organics</c:v>
                </c:pt>
                <c:pt idx="2">
                  <c:v>Inorganics</c:v>
                </c:pt>
                <c:pt idx="3">
                  <c:v>Disinfection</c:v>
                </c:pt>
                <c:pt idx="4">
                  <c:v>Solvents</c:v>
                </c:pt>
                <c:pt idx="5">
                  <c:v>Other</c:v>
                </c:pt>
                <c:pt idx="6">
                  <c:v>Pulp and Paper</c:v>
                </c:pt>
              </c:strCache>
            </c:strRef>
          </c:cat>
          <c:val>
            <c:numRef>
              <c:f>Sheet1!$A$2:$G$2</c:f>
              <c:numCache>
                <c:formatCode>General</c:formatCode>
                <c:ptCount val="7"/>
                <c:pt idx="0">
                  <c:v>42.0</c:v>
                </c:pt>
                <c:pt idx="1">
                  <c:v>26.0</c:v>
                </c:pt>
                <c:pt idx="2">
                  <c:v>19.0</c:v>
                </c:pt>
                <c:pt idx="3">
                  <c:v>4.0</c:v>
                </c:pt>
                <c:pt idx="4">
                  <c:v>4.0</c:v>
                </c:pt>
                <c:pt idx="5">
                  <c:v>3.0</c:v>
                </c:pt>
                <c:pt idx="6">
                  <c:v>2.0</c:v>
                </c:pt>
              </c:numCache>
            </c:numRef>
          </c:val>
        </c:ser>
        <c:ser>
          <c:idx val="1"/>
          <c:order val="1"/>
          <c:tx>
            <c:strRef>
              <c:f>Sheet1!#REF!</c:f>
              <c:strCache>
                <c:ptCount val="1"/>
                <c:pt idx="0">
                  <c:v>#REF!</c:v>
                </c:pt>
              </c:strCache>
            </c:strRef>
          </c:tx>
          <c:explosion val="25"/>
          <c:dLbls>
            <c:showLegendKey val="0"/>
            <c:showVal val="0"/>
            <c:showCatName val="1"/>
            <c:showSerName val="0"/>
            <c:showPercent val="1"/>
            <c:showBubbleSize val="0"/>
            <c:showLeaderLines val="1"/>
            <c:leaderLines>
              <c:spPr>
                <a:ln>
                  <a:solidFill>
                    <a:schemeClr val="bg1"/>
                  </a:solidFill>
                </a:ln>
              </c:spPr>
            </c:leaderLines>
          </c:dLbls>
          <c:cat>
            <c:strRef>
              <c:f>Sheet1!$A$1:$G$1</c:f>
              <c:strCache>
                <c:ptCount val="7"/>
                <c:pt idx="0">
                  <c:v>PVC</c:v>
                </c:pt>
                <c:pt idx="1">
                  <c:v>Organics</c:v>
                </c:pt>
                <c:pt idx="2">
                  <c:v>Inorganics</c:v>
                </c:pt>
                <c:pt idx="3">
                  <c:v>Disinfection</c:v>
                </c:pt>
                <c:pt idx="4">
                  <c:v>Solvents</c:v>
                </c:pt>
                <c:pt idx="5">
                  <c:v>Other</c:v>
                </c:pt>
                <c:pt idx="6">
                  <c:v>Pulp and Paper</c:v>
                </c:pt>
              </c:strCache>
            </c:strRef>
          </c:cat>
          <c:val>
            <c:numRef>
              <c:f>Sheet1!$A$3:$G$3</c:f>
              <c:numCache>
                <c:formatCode>General</c:formatCode>
                <c:ptCount val="7"/>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9466" y="0"/>
            <a:ext cx="3013763" cy="465455"/>
          </a:xfrm>
          <a:prstGeom prst="rect">
            <a:avLst/>
          </a:prstGeom>
        </p:spPr>
        <p:txBody>
          <a:bodyPr vert="horz" wrap="square" lIns="92930" tIns="46465" rIns="92930" bIns="46465" numCol="1" anchor="t" anchorCtr="0" compatLnSpc="1">
            <a:prstTxWarp prst="textNoShape">
              <a:avLst/>
            </a:prstTxWarp>
          </a:bodyPr>
          <a:lstStyle>
            <a:lvl1pPr algn="r">
              <a:defRPr sz="1200">
                <a:latin typeface="Calibri" pitchFamily="34" charset="0"/>
                <a:cs typeface="Arial" pitchFamily="34" charset="0"/>
              </a:defRPr>
            </a:lvl1pPr>
          </a:lstStyle>
          <a:p>
            <a:fld id="{DD244831-79D8-4E75-A973-96346E11FA2D}" type="datetimeFigureOut">
              <a:rPr lang="en-US"/>
              <a:pPr/>
              <a:t>10/2/13</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pPr lvl="0"/>
            <a:endParaRPr lang="en-US" noProof="0" smtClean="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wrap="square" lIns="92930" tIns="46465" rIns="92930" bIns="46465" numCol="1" anchor="b" anchorCtr="0" compatLnSpc="1">
            <a:prstTxWarp prst="textNoShape">
              <a:avLst/>
            </a:prstTxWarp>
          </a:bodyPr>
          <a:lstStyle>
            <a:lvl1pPr algn="r">
              <a:defRPr sz="1200">
                <a:latin typeface="Calibri" pitchFamily="34" charset="0"/>
                <a:cs typeface="Arial" pitchFamily="34" charset="0"/>
              </a:defRPr>
            </a:lvl1pPr>
          </a:lstStyle>
          <a:p>
            <a:fld id="{F1D60A9B-DCC2-47F4-A773-E04E572C4E92}" type="slidenum">
              <a:rPr lang="en-US"/>
              <a:pPr/>
              <a:t>‹#›</a:t>
            </a:fld>
            <a:endParaRPr lang="en-US"/>
          </a:p>
        </p:txBody>
      </p:sp>
    </p:spTree>
    <p:extLst>
      <p:ext uri="{BB962C8B-B14F-4D97-AF65-F5344CB8AC3E}">
        <p14:creationId xmlns:p14="http://schemas.microsoft.com/office/powerpoint/2010/main" val="2730513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chlorineinstitute.or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We call the use of chlorine </a:t>
            </a:r>
            <a:r>
              <a:rPr lang="en-US" altLang="en-US" smtClean="0">
                <a:latin typeface="Times New Roman"/>
                <a:ea typeface="ヒラギノ角ゴ ProN W3" pitchFamily="2" charset="-128"/>
              </a:rPr>
              <a:t>“</a:t>
            </a:r>
            <a:r>
              <a:rPr lang="en-US" altLang="en-US" smtClean="0">
                <a:latin typeface="Verdana" pitchFamily="2" charset="0"/>
                <a:ea typeface="ヒラギノ角ゴ ProN W3" pitchFamily="2" charset="-128"/>
              </a:rPr>
              <a:t>c</a:t>
            </a:r>
            <a:r>
              <a:rPr lang="en-US" smtClean="0">
                <a:latin typeface="Verdana" pitchFamily="2" charset="0"/>
              </a:rPr>
              <a:t>ritical chemistry</a:t>
            </a:r>
            <a:r>
              <a:rPr lang="en-US" smtClean="0">
                <a:latin typeface="Times New Roman"/>
              </a:rPr>
              <a:t>”</a:t>
            </a:r>
            <a:r>
              <a:rPr lang="en-US" smtClean="0">
                <a:latin typeface="Verdana" pitchFamily="2" charset="0"/>
              </a:rPr>
              <a:t> </a:t>
            </a:r>
            <a:r>
              <a:rPr lang="en-US" smtClean="0">
                <a:latin typeface="Times New Roman"/>
              </a:rPr>
              <a:t>–</a:t>
            </a:r>
            <a:r>
              <a:rPr lang="en-US" smtClean="0">
                <a:latin typeface="Verdana" pitchFamily="2" charset="0"/>
              </a:rPr>
              <a:t> it is a critical component used in manufacturing thousands of everyday products, and is used to keep our environment safe and disease-free, such as disinfecting our drinking water. It is used in the production of 93% of the top-selling medicines in the US. It is the leading disinfectant in homes, hospitals, healthcare and daycare facilities, restaurants and more. It is used in agriculture to produce 86% of the chemicals and herbicides that protect our crops. Chlorine is used in the production of many types of plastic materials we take for granted every day, and is used in the renewable, clean energy and recycling industries. It is estimated that about 40% of all US industries use chlorine directly in their operations, but virtually ALL US industries use chlorine indirectly.</a:t>
            </a:r>
          </a:p>
          <a:p>
            <a:endParaRPr lang="en-US" smtClean="0">
              <a:latin typeface="Verdana" pitchFamily="2" charset="0"/>
            </a:endParaRPr>
          </a:p>
          <a:p>
            <a:r>
              <a:rPr lang="en-US" smtClean="0">
                <a:latin typeface="Verdana" pitchFamily="2" charset="0"/>
              </a:rPr>
              <a:t>You can see that because chlorine is so essential to our lives, it</a:t>
            </a:r>
            <a:r>
              <a:rPr lang="en-US" smtClean="0">
                <a:latin typeface="Times New Roman"/>
              </a:rPr>
              <a:t>’</a:t>
            </a:r>
            <a:r>
              <a:rPr lang="en-US" smtClean="0">
                <a:latin typeface="Verdana" pitchFamily="2" charset="0"/>
              </a:rPr>
              <a:t>s no surprise that chlorine is also one of the most common chemicals transported through our communities. So the need for an effective, rapid emergency response network is critically important.</a:t>
            </a:r>
          </a:p>
          <a:p>
            <a:endParaRPr lang="en-US" smtClean="0">
              <a:latin typeface="Times New Roman" pitchFamily="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FEF07AD-E732-474B-923B-02BD704E1BD2}" type="slidenum">
              <a:rPr lang="en-US" smtClean="0"/>
              <a:pPr>
                <a:defRPr/>
              </a:pPr>
              <a:t>12</a:t>
            </a:fld>
            <a:endParaRPr lang="en-US"/>
          </a:p>
        </p:txBody>
      </p:sp>
    </p:spTree>
    <p:extLst>
      <p:ext uri="{BB962C8B-B14F-4D97-AF65-F5344CB8AC3E}">
        <p14:creationId xmlns:p14="http://schemas.microsoft.com/office/powerpoint/2010/main" val="420784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You may think there are some similarities between chlorine and bleach </a:t>
            </a:r>
            <a:r>
              <a:rPr lang="en-US" smtClean="0">
                <a:latin typeface="Times New Roman"/>
              </a:rPr>
              <a:t>–</a:t>
            </a:r>
            <a:r>
              <a:rPr lang="en-US" smtClean="0">
                <a:latin typeface="Verdana" pitchFamily="2" charset="0"/>
              </a:rPr>
              <a:t> and in fact, you may have heard bleach being referred to as </a:t>
            </a:r>
            <a:r>
              <a:rPr lang="en-US" altLang="en-US" smtClean="0">
                <a:latin typeface="Times New Roman"/>
                <a:ea typeface="ヒラギノ角ゴ ProN W3" pitchFamily="2" charset="-128"/>
              </a:rPr>
              <a:t>“</a:t>
            </a:r>
            <a:r>
              <a:rPr lang="en-US" altLang="en-US" smtClean="0">
                <a:latin typeface="Verdana" pitchFamily="2" charset="0"/>
                <a:ea typeface="ヒラギノ角ゴ ProN W3" pitchFamily="2" charset="-128"/>
              </a:rPr>
              <a:t>c</a:t>
            </a:r>
            <a:r>
              <a:rPr lang="en-US" smtClean="0">
                <a:latin typeface="Verdana" pitchFamily="2" charset="0"/>
              </a:rPr>
              <a:t>hlorine bleach.</a:t>
            </a:r>
            <a:r>
              <a:rPr lang="en-US" smtClean="0">
                <a:latin typeface="Times New Roman"/>
              </a:rPr>
              <a:t>”</a:t>
            </a:r>
            <a:r>
              <a:rPr lang="en-US" smtClean="0">
                <a:latin typeface="Verdana" pitchFamily="2" charset="0"/>
              </a:rPr>
              <a:t> But is it critical that you understand that bleach is NOT chlorine.</a:t>
            </a:r>
          </a:p>
          <a:p>
            <a:endParaRPr lang="en-US" smtClean="0">
              <a:latin typeface="Verdana" pitchFamily="2" charset="0"/>
            </a:endParaRPr>
          </a:p>
          <a:p>
            <a:r>
              <a:rPr lang="en-US" smtClean="0">
                <a:latin typeface="Verdana" pitchFamily="2" charset="0"/>
              </a:rPr>
              <a:t>First, they are placarded differently. Chlorine is classified as a class 2 inhalation hazard gas </a:t>
            </a:r>
            <a:r>
              <a:rPr lang="en-US" smtClean="0">
                <a:latin typeface="Times New Roman"/>
              </a:rPr>
              <a:t>–</a:t>
            </a:r>
            <a:r>
              <a:rPr lang="en-US" smtClean="0">
                <a:latin typeface="Verdana" pitchFamily="2" charset="0"/>
              </a:rPr>
              <a:t> bleach is classified as a class 8 corrosive. One of the first things you need to assess upon arriving at an incident is the chemical involved, which will dictate what type of response plan you will activate. This is especially important when it comes to PPE </a:t>
            </a:r>
            <a:r>
              <a:rPr lang="en-US" smtClean="0">
                <a:latin typeface="Times New Roman"/>
              </a:rPr>
              <a:t>–</a:t>
            </a:r>
            <a:r>
              <a:rPr lang="en-US" smtClean="0">
                <a:latin typeface="Verdana" pitchFamily="2" charset="0"/>
              </a:rPr>
              <a:t> a class 2 is much different than a class 8. We will review proper PPE in more detail in a bit.</a:t>
            </a:r>
          </a:p>
          <a:p>
            <a:endParaRPr lang="en-US" smtClean="0">
              <a:latin typeface="Verdana" pitchFamily="2" charset="0"/>
            </a:endParaRPr>
          </a:p>
          <a:p>
            <a:r>
              <a:rPr lang="en-US" smtClean="0">
                <a:latin typeface="Verdana" pitchFamily="2" charset="0"/>
              </a:rPr>
              <a:t>Chlorine has a very strong, pungent, bleach-like odor. It has a low odor threshold, around 0.2 to 3.5 ppm, meaning that it does not take a lot to alert you that chlorine is present.</a:t>
            </a:r>
          </a:p>
          <a:p>
            <a:endParaRPr lang="en-US" smtClean="0">
              <a:latin typeface="Verdana" pitchFamily="2" charset="0"/>
            </a:endParaRPr>
          </a:p>
          <a:p>
            <a:r>
              <a:rPr lang="en-US" smtClean="0">
                <a:latin typeface="Verdana" pitchFamily="2" charset="0"/>
              </a:rPr>
              <a:t>Chlorine is shipped as a compressed liquefied gas. The only times it arrives at a customer</a:t>
            </a:r>
            <a:r>
              <a:rPr lang="en-US" smtClean="0">
                <a:latin typeface="Times New Roman"/>
              </a:rPr>
              <a:t>’</a:t>
            </a:r>
            <a:r>
              <a:rPr lang="en-US" smtClean="0">
                <a:latin typeface="Verdana" pitchFamily="2" charset="0"/>
              </a:rPr>
              <a:t>s facility is gaseous form is when it is a direct pipeline. Household bleach is always an aqueous solution. Some chlorination compounds, such as calcium hypochlorite, are shipped in solid form.</a:t>
            </a:r>
          </a:p>
          <a:p>
            <a:endParaRPr lang="en-US" smtClean="0">
              <a:latin typeface="Verdana" pitchFamily="2" charset="0"/>
            </a:endParaRPr>
          </a:p>
          <a:p>
            <a:r>
              <a:rPr lang="en-US" smtClean="0">
                <a:latin typeface="Verdana" pitchFamily="2" charset="0"/>
              </a:rPr>
              <a:t>Chlorine has exposure limits and can easily be lethal. Exposure to bleach is general not as catastrophic.</a:t>
            </a:r>
          </a:p>
          <a:p>
            <a:endParaRPr lang="en-US" smtClean="0">
              <a:latin typeface="Times New Roman" pitchFamily="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Liquid chlorine has a clear, amber color. It is 1.5 times heavier than water. One important fact to keep in mind about chlorine </a:t>
            </a:r>
            <a:r>
              <a:rPr lang="en-US" smtClean="0">
                <a:latin typeface="Times New Roman"/>
              </a:rPr>
              <a:t>–</a:t>
            </a:r>
            <a:r>
              <a:rPr lang="en-US" smtClean="0">
                <a:latin typeface="Verdana" pitchFamily="2" charset="0"/>
              </a:rPr>
              <a:t> and this will come into play during rescue and exposure treatment </a:t>
            </a:r>
            <a:r>
              <a:rPr lang="en-US" smtClean="0">
                <a:latin typeface="Times New Roman"/>
              </a:rPr>
              <a:t>–</a:t>
            </a:r>
            <a:r>
              <a:rPr lang="en-US" smtClean="0">
                <a:latin typeface="Verdana" pitchFamily="2" charset="0"/>
              </a:rPr>
              <a:t> is that liquid chlorine is a very, very cold substance. Its freezing point is minus 150-degrees F and its boiling point </a:t>
            </a:r>
            <a:r>
              <a:rPr lang="en-US" smtClean="0">
                <a:latin typeface="Times New Roman"/>
              </a:rPr>
              <a:t>–</a:t>
            </a:r>
            <a:r>
              <a:rPr lang="en-US" smtClean="0">
                <a:latin typeface="Verdana" pitchFamily="2" charset="0"/>
              </a:rPr>
              <a:t> or the point at which it becomes a gas </a:t>
            </a:r>
            <a:r>
              <a:rPr lang="en-US" smtClean="0">
                <a:latin typeface="Times New Roman"/>
              </a:rPr>
              <a:t>–</a:t>
            </a:r>
            <a:r>
              <a:rPr lang="en-US" smtClean="0">
                <a:latin typeface="Verdana" pitchFamily="2" charset="0"/>
              </a:rPr>
              <a:t> is minus 29-degrees F. Compressed liquefied chlorine gas will quickly cool to this boiling point once it reaches atmospheric pressure, as when the container is opened or ruptured. This is known as </a:t>
            </a:r>
            <a:r>
              <a:rPr lang="en-US" altLang="en-US" smtClean="0">
                <a:latin typeface="Times New Roman"/>
                <a:ea typeface="ヒラギノ角ゴ ProN W3" pitchFamily="2" charset="-128"/>
              </a:rPr>
              <a:t>“</a:t>
            </a:r>
            <a:r>
              <a:rPr lang="en-US" altLang="en-US" smtClean="0">
                <a:latin typeface="Verdana" pitchFamily="2" charset="0"/>
                <a:ea typeface="ヒラギノ角ゴ ProN W3" pitchFamily="2" charset="-128"/>
              </a:rPr>
              <a:t>a</a:t>
            </a:r>
            <a:r>
              <a:rPr lang="en-US" smtClean="0">
                <a:latin typeface="Verdana" pitchFamily="2" charset="0"/>
              </a:rPr>
              <a:t>utorefrigeration.</a:t>
            </a:r>
            <a:r>
              <a:rPr lang="en-US" smtClean="0">
                <a:latin typeface="Times New Roman"/>
              </a:rPr>
              <a:t>”</a:t>
            </a:r>
            <a:endParaRPr lang="en-US" smtClean="0">
              <a:latin typeface="Verdana" pitchFamily="2" charset="0"/>
            </a:endParaRPr>
          </a:p>
          <a:p>
            <a:endParaRPr lang="en-US" smtClean="0">
              <a:latin typeface="Verdana" pitchFamily="2" charset="0"/>
            </a:endParaRPr>
          </a:p>
          <a:p>
            <a:r>
              <a:rPr lang="en-US" smtClean="0">
                <a:latin typeface="Verdana" pitchFamily="2" charset="0"/>
              </a:rPr>
              <a:t>Liquid chlorine has a high coefficient of expansion, meaning it takes a very little bit of liquid to make a lot of gas. Weather and temperature may affect this equation, but a good rule is 1 volume of liquid chlorine will expand to about 460 volumes of chlorine gas.</a:t>
            </a:r>
          </a:p>
          <a:p>
            <a:endParaRPr lang="en-US" smtClean="0">
              <a:latin typeface="Verdana" pitchFamily="2" charset="0"/>
            </a:endParaRPr>
          </a:p>
          <a:p>
            <a:r>
              <a:rPr lang="en-US" smtClean="0">
                <a:latin typeface="Verdana" pitchFamily="2" charset="0"/>
              </a:rPr>
              <a:t>Chlorine exhibits vapor pressure at temperatures above its boiling point </a:t>
            </a:r>
            <a:r>
              <a:rPr lang="en-US" smtClean="0">
                <a:latin typeface="Times New Roman"/>
              </a:rPr>
              <a:t>–</a:t>
            </a:r>
            <a:r>
              <a:rPr lang="en-US" smtClean="0">
                <a:latin typeface="Verdana" pitchFamily="2" charset="0"/>
              </a:rPr>
              <a:t> in other words, whenever the temperature gets above minus 29</a:t>
            </a:r>
            <a:r>
              <a:rPr lang="en-US" altLang="en-US" smtClean="0">
                <a:latin typeface="Verdana" pitchFamily="2" charset="0"/>
                <a:ea typeface="ヒラギノ角ゴ ProN W3" pitchFamily="2" charset="-128"/>
              </a:rPr>
              <a:t>ｺ</a:t>
            </a:r>
            <a:r>
              <a:rPr lang="en-US" smtClean="0">
                <a:latin typeface="Verdana" pitchFamily="2" charset="0"/>
              </a:rPr>
              <a:t> F, gas pressure will begin to form. And this pressure will increase rapidly as temperature increases.</a:t>
            </a:r>
          </a:p>
          <a:p>
            <a:endParaRPr lang="en-US" smtClean="0">
              <a:latin typeface="Times New Roman"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Chlorine gas exhibits a faint, yellowish color at low concentrations, but will be green to yellow/green at high concentrations. It is 2.5 times heavier than air, meaning chlorine gas has a tendency to settle in low lying areas, like ravines and trenches, and towards the floor inside buildings.</a:t>
            </a:r>
          </a:p>
          <a:p>
            <a:endParaRPr lang="en-US" smtClean="0">
              <a:latin typeface="Verdana" pitchFamily="2" charset="0"/>
            </a:endParaRPr>
          </a:p>
          <a:p>
            <a:r>
              <a:rPr lang="en-US" smtClean="0">
                <a:latin typeface="Verdana" pitchFamily="2" charset="0"/>
              </a:rPr>
              <a:t>Chlorine gas is typically not visible below about 25 ppm (this is dependent on humidity), but remember it has a low odor threshold of about .2 to 3.5 ppm </a:t>
            </a:r>
            <a:r>
              <a:rPr lang="en-US" smtClean="0">
                <a:latin typeface="Times New Roman"/>
              </a:rPr>
              <a:t>–</a:t>
            </a:r>
            <a:r>
              <a:rPr lang="en-US" smtClean="0">
                <a:latin typeface="Verdana" pitchFamily="2" charset="0"/>
              </a:rPr>
              <a:t> you may smell it before you see it, under certain conditions.</a:t>
            </a:r>
          </a:p>
          <a:p>
            <a:endParaRPr lang="en-US" smtClean="0">
              <a:latin typeface="Verdana" pitchFamily="2" charset="0"/>
            </a:endParaRPr>
          </a:p>
          <a:p>
            <a:r>
              <a:rPr lang="en-US" smtClean="0">
                <a:latin typeface="Verdana" pitchFamily="2" charset="0"/>
              </a:rPr>
              <a:t>Chlorine gas has a direct pressure/temperature relationship, meaning as temperature rises, so does the pressure. This is critical knowledge when you come upon a leaking chlorine container. Your first instinct may be to put water on the container, but what are you actually doing? Water out of the fire hose is about 60 degrees F (</a:t>
            </a:r>
            <a:r>
              <a:rPr lang="en-US" i="1" smtClean="0">
                <a:latin typeface="Verdana" pitchFamily="2" charset="0"/>
              </a:rPr>
              <a:t>what</a:t>
            </a:r>
            <a:r>
              <a:rPr lang="en-US" i="1" smtClean="0">
                <a:latin typeface="Times New Roman"/>
              </a:rPr>
              <a:t>’</a:t>
            </a:r>
            <a:r>
              <a:rPr lang="en-US" i="1" smtClean="0">
                <a:latin typeface="Verdana" pitchFamily="2" charset="0"/>
              </a:rPr>
              <a:t>s the exact temp</a:t>
            </a:r>
            <a:r>
              <a:rPr lang="en-US" smtClean="0">
                <a:latin typeface="Verdana" pitchFamily="2" charset="0"/>
              </a:rPr>
              <a:t>?). When you apply that water to a container that has substance inside with a boiling point of minus 29 degrees F, you are raising the temperature of that substance. And when you raise the temperature of chlorine, you are raising the gas pressure. It is acceptable to cool an overheated container that is sealed (not leaking).  It is never a good idea to spray water directly on a leak because water and chlorine combine to be very corrosive to steel and you could make the leak worse.  *Unless there is fire involved.</a:t>
            </a:r>
          </a:p>
          <a:p>
            <a:endParaRPr lang="en-US" smtClean="0">
              <a:latin typeface="Times New Roman"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As this video shows, chlorine is highly reactive with certain materials. Wet chlorine is very reactive and corrosive to most metals.</a:t>
            </a:r>
          </a:p>
          <a:p>
            <a:r>
              <a:rPr lang="en-US" smtClean="0">
                <a:latin typeface="Verdana" pitchFamily="2" charset="0"/>
              </a:rPr>
              <a:t>Dry chlorine is compatible with most metals except titanium, aluminum and tin.</a:t>
            </a:r>
          </a:p>
          <a:p>
            <a:r>
              <a:rPr lang="en-US" smtClean="0">
                <a:latin typeface="Verdana" pitchFamily="2" charset="0"/>
              </a:rPr>
              <a:t>Chlorine reacts violently with steel at temperatures above 450</a:t>
            </a:r>
            <a:r>
              <a:rPr lang="en-US" smtClean="0">
                <a:latin typeface="Verdana" pitchFamily="2" charset="0"/>
                <a:ea typeface="ヒラギノ角ゴ ProN W3" pitchFamily="2" charset="-128"/>
              </a:rPr>
              <a:t> degrees</a:t>
            </a:r>
            <a:r>
              <a:rPr lang="en-US" smtClean="0">
                <a:latin typeface="Verdana" pitchFamily="2" charset="0"/>
              </a:rPr>
              <a:t> F and can support combustion at about 480</a:t>
            </a:r>
            <a:r>
              <a:rPr lang="en-US" smtClean="0">
                <a:latin typeface="Verdana" pitchFamily="2" charset="0"/>
                <a:ea typeface="ヒラギノ角ゴ ProN W3" pitchFamily="2" charset="-128"/>
              </a:rPr>
              <a:t> degrees</a:t>
            </a:r>
            <a:r>
              <a:rPr lang="en-US" smtClean="0">
                <a:latin typeface="Verdana" pitchFamily="2" charset="0"/>
              </a:rPr>
              <a:t> F. These are all facts that you should keep in mind when responding to a chlorine incident where fire is involved.</a:t>
            </a:r>
          </a:p>
          <a:p>
            <a:endParaRPr lang="en-US" smtClean="0">
              <a:latin typeface="Times New Roman" pitchFamily="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Chlorine Reactivity</a:t>
            </a:r>
            <a:r>
              <a:rPr lang="en-US" baseline="0" dirty="0" smtClean="0"/>
              <a:t> Video – 1:17</a:t>
            </a:r>
            <a:endParaRPr lang="en-US" dirty="0"/>
          </a:p>
        </p:txBody>
      </p:sp>
      <p:sp>
        <p:nvSpPr>
          <p:cNvPr id="4" name="Slide Number Placeholder 3"/>
          <p:cNvSpPr>
            <a:spLocks noGrp="1"/>
          </p:cNvSpPr>
          <p:nvPr>
            <p:ph type="sldNum" sz="quarter" idx="10"/>
          </p:nvPr>
        </p:nvSpPr>
        <p:spPr/>
        <p:txBody>
          <a:bodyPr/>
          <a:lstStyle/>
          <a:p>
            <a:pPr>
              <a:defRPr/>
            </a:pPr>
            <a:fld id="{8FEF07AD-E732-474B-923B-02BD704E1BD2}" type="slidenum">
              <a:rPr lang="en-US" smtClean="0"/>
              <a:pPr>
                <a:defRPr/>
              </a:pPr>
              <a:t>17</a:t>
            </a:fld>
            <a:endParaRPr lang="en-US"/>
          </a:p>
        </p:txBody>
      </p:sp>
    </p:spTree>
    <p:extLst>
      <p:ext uri="{BB962C8B-B14F-4D97-AF65-F5344CB8AC3E}">
        <p14:creationId xmlns:p14="http://schemas.microsoft.com/office/powerpoint/2010/main" val="2374079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010">
              <a:defRPr sz="2400">
                <a:solidFill>
                  <a:schemeClr val="tx1"/>
                </a:solidFill>
                <a:latin typeface="Times New Roman" pitchFamily="18" charset="0"/>
              </a:defRPr>
            </a:lvl1pPr>
            <a:lvl2pPr marL="750112" indent="-288505" defTabSz="920010">
              <a:defRPr sz="2400">
                <a:solidFill>
                  <a:schemeClr val="tx1"/>
                </a:solidFill>
                <a:latin typeface="Times New Roman" pitchFamily="18" charset="0"/>
              </a:defRPr>
            </a:lvl2pPr>
            <a:lvl3pPr marL="1154019" indent="-230804" defTabSz="920010">
              <a:defRPr sz="2400">
                <a:solidFill>
                  <a:schemeClr val="tx1"/>
                </a:solidFill>
                <a:latin typeface="Times New Roman" pitchFamily="18" charset="0"/>
              </a:defRPr>
            </a:lvl3pPr>
            <a:lvl4pPr marL="1615627" indent="-230804" defTabSz="920010">
              <a:defRPr sz="2400">
                <a:solidFill>
                  <a:schemeClr val="tx1"/>
                </a:solidFill>
                <a:latin typeface="Times New Roman" pitchFamily="18" charset="0"/>
              </a:defRPr>
            </a:lvl4pPr>
            <a:lvl5pPr marL="2077234" indent="-230804" defTabSz="920010">
              <a:defRPr sz="2400">
                <a:solidFill>
                  <a:schemeClr val="tx1"/>
                </a:solidFill>
                <a:latin typeface="Times New Roman" pitchFamily="18" charset="0"/>
              </a:defRPr>
            </a:lvl5pPr>
            <a:lvl6pPr marL="2538841" indent="-230804" defTabSz="920010" fontAlgn="base">
              <a:spcBef>
                <a:spcPct val="0"/>
              </a:spcBef>
              <a:spcAft>
                <a:spcPct val="0"/>
              </a:spcAft>
              <a:defRPr sz="2400">
                <a:solidFill>
                  <a:schemeClr val="tx1"/>
                </a:solidFill>
                <a:latin typeface="Times New Roman" pitchFamily="18" charset="0"/>
              </a:defRPr>
            </a:lvl6pPr>
            <a:lvl7pPr marL="3000449" indent="-230804" defTabSz="920010" fontAlgn="base">
              <a:spcBef>
                <a:spcPct val="0"/>
              </a:spcBef>
              <a:spcAft>
                <a:spcPct val="0"/>
              </a:spcAft>
              <a:defRPr sz="2400">
                <a:solidFill>
                  <a:schemeClr val="tx1"/>
                </a:solidFill>
                <a:latin typeface="Times New Roman" pitchFamily="18" charset="0"/>
              </a:defRPr>
            </a:lvl7pPr>
            <a:lvl8pPr marL="3462055" indent="-230804" defTabSz="920010" fontAlgn="base">
              <a:spcBef>
                <a:spcPct val="0"/>
              </a:spcBef>
              <a:spcAft>
                <a:spcPct val="0"/>
              </a:spcAft>
              <a:defRPr sz="2400">
                <a:solidFill>
                  <a:schemeClr val="tx1"/>
                </a:solidFill>
                <a:latin typeface="Times New Roman" pitchFamily="18" charset="0"/>
              </a:defRPr>
            </a:lvl8pPr>
            <a:lvl9pPr marL="3923663" indent="-230804" defTabSz="920010" fontAlgn="base">
              <a:spcBef>
                <a:spcPct val="0"/>
              </a:spcBef>
              <a:spcAft>
                <a:spcPct val="0"/>
              </a:spcAft>
              <a:defRPr sz="2400">
                <a:solidFill>
                  <a:schemeClr val="tx1"/>
                </a:solidFill>
                <a:latin typeface="Times New Roman" pitchFamily="18" charset="0"/>
              </a:defRPr>
            </a:lvl9pPr>
          </a:lstStyle>
          <a:p>
            <a:pPr>
              <a:defRPr/>
            </a:pPr>
            <a:fld id="{FE99F9B0-CE54-4AB2-A6C6-1AB2643A744A}" type="slidenum">
              <a:rPr lang="en-US" sz="1100"/>
              <a:pPr>
                <a:defRPr/>
              </a:pPr>
              <a:t>18</a:t>
            </a:fld>
            <a:endParaRPr lang="en-US" sz="11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As we saw in the previous video, chlorine reacts violently with greases, oils, solvents, etc. Here are some common substances that will cause a violent reaction when chlorine comes into contact.</a:t>
            </a:r>
          </a:p>
          <a:p>
            <a:endParaRPr lang="en-US" smtClean="0">
              <a:latin typeface="Times New Roman" pitchFamily="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will watch a short video (about a minute and a half) that shows the release of one ton of chlorine in </a:t>
            </a:r>
            <a:r>
              <a:rPr lang="en-US" dirty="0" err="1" smtClean="0"/>
              <a:t>Dugway</a:t>
            </a:r>
            <a:r>
              <a:rPr lang="en-US" dirty="0" smtClean="0"/>
              <a:t>,</a:t>
            </a:r>
            <a:r>
              <a:rPr lang="en-US" baseline="0" dirty="0" smtClean="0"/>
              <a:t> Utah</a:t>
            </a:r>
            <a:r>
              <a:rPr lang="en-US" dirty="0" smtClean="0"/>
              <a:t>.  The tank is situated in a shallow basin.</a:t>
            </a:r>
            <a:r>
              <a:rPr lang="en-US" baseline="0" dirty="0" smtClean="0"/>
              <a:t>  We will watch the first minute which is all it takes for the liquid chlorine to be expelled from the bottom of the tank, then we will see the gas cloud at about 5 minutes after the start of the release, 10 minutes, then 30 minutes after the release.</a:t>
            </a:r>
          </a:p>
          <a:p>
            <a:r>
              <a:rPr lang="en-US" baseline="0" dirty="0" smtClean="0"/>
              <a:t>&lt;&lt;click to play video&gt;&gt;</a:t>
            </a:r>
          </a:p>
          <a:p>
            <a:r>
              <a:rPr lang="en-US" baseline="0" dirty="0" smtClean="0"/>
              <a:t>This is one ton of liquid chlorine released from a 2-inch valve at the bottom of the tank.  You can see the immediate flashing of chlorine vapor, we already talked about the low boiling point of chlorine.  You can see the liquid spraying at fairly high pressure from the valve, the chlorine stays fairly low to the ground and dissipates in the direction of the wind.</a:t>
            </a:r>
          </a:p>
          <a:p>
            <a:r>
              <a:rPr lang="en-US" baseline="0" dirty="0" smtClean="0"/>
              <a:t>&lt;&lt;at the 1</a:t>
            </a:r>
            <a:r>
              <a:rPr lang="en-US" baseline="30000" dirty="0" smtClean="0"/>
              <a:t>st</a:t>
            </a:r>
            <a:r>
              <a:rPr lang="en-US" baseline="0" dirty="0" smtClean="0"/>
              <a:t> transition&gt;&gt;</a:t>
            </a:r>
          </a:p>
          <a:p>
            <a:r>
              <a:rPr lang="en-US" baseline="0" dirty="0" smtClean="0"/>
              <a:t>Now, here it is five minutes after the start of the release, only four minutes after the tank emptied.  You can see the cloud has already gotten much smaller, you can also see that it remains in the low area of the basin.</a:t>
            </a:r>
          </a:p>
          <a:p>
            <a:r>
              <a:rPr lang="en-US" baseline="0" dirty="0" smtClean="0"/>
              <a:t>&lt;&lt;at the 2</a:t>
            </a:r>
            <a:r>
              <a:rPr lang="en-US" baseline="30000" dirty="0" smtClean="0"/>
              <a:t>nd</a:t>
            </a:r>
            <a:r>
              <a:rPr lang="en-US" baseline="0" dirty="0" smtClean="0"/>
              <a:t> transition&gt;&gt;</a:t>
            </a:r>
          </a:p>
          <a:p>
            <a:r>
              <a:rPr lang="en-US" baseline="0" dirty="0" smtClean="0"/>
              <a:t>Here is 10 minutes in and you can see it has dissipated a bit more, than at five minutes, but there is still quite a bit of ‘color’ left in the basin.  We said previously that you can see it at around 25 ppm, depending on conditions, so this is a higher concentration than that.</a:t>
            </a:r>
          </a:p>
          <a:p>
            <a:r>
              <a:rPr lang="en-US" baseline="0" dirty="0" smtClean="0"/>
              <a:t>&lt;&lt;at the 3</a:t>
            </a:r>
            <a:r>
              <a:rPr lang="en-US" baseline="30000" dirty="0" smtClean="0"/>
              <a:t>rd</a:t>
            </a:r>
            <a:r>
              <a:rPr lang="en-US" baseline="0" dirty="0" smtClean="0"/>
              <a:t> transition&gt;&gt;</a:t>
            </a:r>
          </a:p>
          <a:p>
            <a:r>
              <a:rPr lang="en-US" baseline="0" dirty="0" smtClean="0"/>
              <a:t>Now, 30 minutes after the start of the release, you can no longer see any chlorine in the area.  That does not mean it’s safe to approach without respiratory protection, but it does show us that chlorine gas clouds begin to dissipate as soon as the release is stopped, so that should be our first priority:  stopping the release.  Next, we’ll see another video…</a:t>
            </a:r>
            <a:endParaRPr lang="en-US" dirty="0"/>
          </a:p>
        </p:txBody>
      </p:sp>
      <p:sp>
        <p:nvSpPr>
          <p:cNvPr id="4" name="Slide Number Placeholder 3"/>
          <p:cNvSpPr>
            <a:spLocks noGrp="1"/>
          </p:cNvSpPr>
          <p:nvPr>
            <p:ph type="sldNum" sz="quarter" idx="10"/>
          </p:nvPr>
        </p:nvSpPr>
        <p:spPr/>
        <p:txBody>
          <a:bodyPr/>
          <a:lstStyle/>
          <a:p>
            <a:pPr>
              <a:defRPr/>
            </a:pPr>
            <a:fld id="{8FEF07AD-E732-474B-923B-02BD704E1BD2}" type="slidenum">
              <a:rPr lang="en-US" smtClean="0"/>
              <a:pPr>
                <a:defRPr/>
              </a:pPr>
              <a:t>19</a:t>
            </a:fld>
            <a:endParaRPr lang="en-US"/>
          </a:p>
        </p:txBody>
      </p:sp>
    </p:spTree>
    <p:extLst>
      <p:ext uri="{BB962C8B-B14F-4D97-AF65-F5344CB8AC3E}">
        <p14:creationId xmlns:p14="http://schemas.microsoft.com/office/powerpoint/2010/main" val="244056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We have several goals we will accomplish with this presentation. First, we will introduce the Chlorine Institute and provide a brief history and accomplishments of the Institute. We will explain CHLOREP, its mission, how it works and where it covers.</a:t>
            </a:r>
          </a:p>
          <a:p>
            <a:endParaRPr lang="en-US" smtClean="0">
              <a:latin typeface="Verdana" pitchFamily="2" charset="0"/>
            </a:endParaRPr>
          </a:p>
          <a:p>
            <a:r>
              <a:rPr lang="en-US" smtClean="0">
                <a:latin typeface="Verdana" pitchFamily="2" charset="0"/>
              </a:rPr>
              <a:t>However, the main goals of this presentation are to provide information and education about chlorine, emergency response considerations and emergency and informational resources.</a:t>
            </a:r>
          </a:p>
          <a:p>
            <a:endParaRPr lang="en-US" smtClean="0">
              <a:latin typeface="Verdana" pitchFamily="2" charset="0"/>
            </a:endParaRPr>
          </a:p>
          <a:p>
            <a:r>
              <a:rPr lang="en-US" smtClean="0">
                <a:latin typeface="Verdana" pitchFamily="2" charset="0"/>
              </a:rPr>
              <a:t>We will provide you with an overview of the chemical, chlorine </a:t>
            </a:r>
            <a:r>
              <a:rPr lang="en-US" smtClean="0">
                <a:latin typeface="Times New Roman"/>
              </a:rPr>
              <a:t>–</a:t>
            </a:r>
            <a:r>
              <a:rPr lang="en-US" smtClean="0">
                <a:latin typeface="Verdana" pitchFamily="2" charset="0"/>
              </a:rPr>
              <a:t> its uses, where it is found, its chemical properties and the health and environmental hazards you may encounter.</a:t>
            </a:r>
          </a:p>
          <a:p>
            <a:endParaRPr lang="en-US" smtClean="0">
              <a:latin typeface="Verdana" pitchFamily="2" charset="0"/>
            </a:endParaRPr>
          </a:p>
          <a:p>
            <a:r>
              <a:rPr lang="en-US" smtClean="0">
                <a:latin typeface="Verdana" pitchFamily="2" charset="0"/>
              </a:rPr>
              <a:t>We will provide you with an understanding of how the properties of chlorine will affect your response actions, exposure treatments and security concerns. For example, as a first responder, your first instinct may be to apply water to a release of a leaking container. However, you will see that doing this may actually worsen the situation.</a:t>
            </a:r>
          </a:p>
          <a:p>
            <a:endParaRPr lang="en-US" smtClean="0">
              <a:latin typeface="Verdana" pitchFamily="2" charset="0"/>
            </a:endParaRPr>
          </a:p>
          <a:p>
            <a:r>
              <a:rPr lang="en-US" smtClean="0">
                <a:latin typeface="Verdana" pitchFamily="2" charset="0"/>
              </a:rPr>
              <a:t>We will show you the various chlorine transport and storage containers, how to identify them and differentiate them from other chemical containers, and provide a brief overview of the containment kits used for mitigation.</a:t>
            </a:r>
          </a:p>
          <a:p>
            <a:endParaRPr lang="en-US" smtClean="0">
              <a:latin typeface="Verdana" pitchFamily="2" charset="0"/>
            </a:endParaRPr>
          </a:p>
          <a:p>
            <a:r>
              <a:rPr lang="en-US" smtClean="0">
                <a:latin typeface="Verdana" pitchFamily="2" charset="0"/>
              </a:rPr>
              <a:t>And finally, we will provide an overview of the resources available to you before and during an emergency. Remember: you are not alone in responding to a chlorine incident. There are many resources able to help.</a:t>
            </a:r>
          </a:p>
          <a:p>
            <a:endParaRPr lang="en-US" smtClean="0">
              <a:latin typeface="Times New Roman" pitchFamily="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will show the differences</a:t>
            </a:r>
            <a:r>
              <a:rPr lang="en-US" baseline="0" dirty="0" smtClean="0"/>
              <a:t> in behavior between heavier-than-air and lighter-than-air gases.  The video on the left is chlorine gas, which we have already discussed is heavier-than-air, and the one on the right is ammonia, which is lighter than air.  &lt;&lt;click to start video&gt;&gt;  Here you can see that, though the chlorine does rise, it does not rise as high as the ammonia, which is about </a:t>
            </a:r>
            <a:r>
              <a:rPr lang="en-US" baseline="0" smtClean="0"/>
              <a:t>half as dense as air.  </a:t>
            </a:r>
            <a:endParaRPr lang="en-US" dirty="0"/>
          </a:p>
        </p:txBody>
      </p:sp>
      <p:sp>
        <p:nvSpPr>
          <p:cNvPr id="4" name="Slide Number Placeholder 3"/>
          <p:cNvSpPr>
            <a:spLocks noGrp="1"/>
          </p:cNvSpPr>
          <p:nvPr>
            <p:ph type="sldNum" sz="quarter" idx="10"/>
          </p:nvPr>
        </p:nvSpPr>
        <p:spPr/>
        <p:txBody>
          <a:bodyPr/>
          <a:lstStyle/>
          <a:p>
            <a:pPr>
              <a:defRPr/>
            </a:pPr>
            <a:fld id="{8FEF07AD-E732-474B-923B-02BD704E1BD2}" type="slidenum">
              <a:rPr lang="en-US" smtClean="0"/>
              <a:pPr>
                <a:defRPr/>
              </a:pPr>
              <a:t>20</a:t>
            </a:fld>
            <a:endParaRPr lang="en-US"/>
          </a:p>
        </p:txBody>
      </p:sp>
    </p:spTree>
    <p:extLst>
      <p:ext uri="{BB962C8B-B14F-4D97-AF65-F5344CB8AC3E}">
        <p14:creationId xmlns:p14="http://schemas.microsoft.com/office/powerpoint/2010/main" val="288540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When we talk about the hazards of chlorine, there are two basic kinds: health hazards, which we will address in a minute, and environmental hazards.</a:t>
            </a:r>
          </a:p>
          <a:p>
            <a:endParaRPr lang="en-US" smtClean="0">
              <a:latin typeface="Verdana" pitchFamily="2" charset="0"/>
            </a:endParaRPr>
          </a:p>
          <a:p>
            <a:r>
              <a:rPr lang="en-US" smtClean="0">
                <a:latin typeface="Verdana" pitchFamily="2" charset="0"/>
              </a:rPr>
              <a:t>Chlorine is found in nature bound to other elements, primarily in salt or sodium chloride, which is common table salt.</a:t>
            </a:r>
          </a:p>
          <a:p>
            <a:endParaRPr lang="en-US" smtClean="0">
              <a:latin typeface="Verdana" pitchFamily="2" charset="0"/>
            </a:endParaRPr>
          </a:p>
          <a:p>
            <a:r>
              <a:rPr lang="en-US" smtClean="0">
                <a:latin typeface="Verdana" pitchFamily="2" charset="0"/>
              </a:rPr>
              <a:t>When chlorine mixes with water, hydrochloric acid may form. This is important to keep in mind during your response. Your first inclination may be to put water on a leaking container </a:t>
            </a:r>
            <a:r>
              <a:rPr lang="en-US" smtClean="0">
                <a:latin typeface="Times New Roman"/>
              </a:rPr>
              <a:t>–</a:t>
            </a:r>
            <a:r>
              <a:rPr lang="en-US" smtClean="0">
                <a:latin typeface="Verdana" pitchFamily="2" charset="0"/>
              </a:rPr>
              <a:t> as we saw earlier, this raises the temperature of the gas, which raises the pressure. But by putting water on the chlorine source, you may be creating hydrochloric acid, which can run off into the surrounding area, waterways or storm drains.  Worse, it is extremely corrosive to the steel used in chlorine containers and it may make the leak bigger very rapidly.</a:t>
            </a:r>
          </a:p>
          <a:p>
            <a:endParaRPr lang="en-US" smtClean="0">
              <a:latin typeface="Verdana" pitchFamily="2" charset="0"/>
            </a:endParaRPr>
          </a:p>
          <a:p>
            <a:r>
              <a:rPr lang="en-US" smtClean="0">
                <a:latin typeface="Verdana" pitchFamily="2" charset="0"/>
              </a:rPr>
              <a:t>When you approach a scene, there may be environmental cues that you can use to determine if chlorine has been released. On leafy plants like trees and grass, chlorine can cause bleached spots or burns. The inhalation effects on animals are similar to those on humans </a:t>
            </a:r>
            <a:r>
              <a:rPr lang="en-US" smtClean="0">
                <a:latin typeface="Times New Roman"/>
              </a:rPr>
              <a:t>–</a:t>
            </a:r>
            <a:r>
              <a:rPr lang="en-US" smtClean="0">
                <a:latin typeface="Verdana" pitchFamily="2" charset="0"/>
              </a:rPr>
              <a:t> dead animals at the scene may indicate chlorine is present.</a:t>
            </a:r>
          </a:p>
          <a:p>
            <a:endParaRPr lang="en-US" smtClean="0">
              <a:latin typeface="Verdana" pitchFamily="2" charset="0"/>
            </a:endParaRPr>
          </a:p>
          <a:p>
            <a:r>
              <a:rPr lang="en-US" smtClean="0">
                <a:latin typeface="Verdana" pitchFamily="2" charset="0"/>
              </a:rPr>
              <a:t>Very low concentrations of chlorine in water adversely affect aquatic life. The DOT lists chlorine as a marine pollutant. So again, it is critical that you try to keep chlorine, and any water you may have used near chlorine, out of storm drains.</a:t>
            </a:r>
          </a:p>
          <a:p>
            <a:endParaRPr lang="en-US" smtClean="0">
              <a:latin typeface="Times New Roman" pitchFamily="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Our primary concern in an emergency is the protection of human life. So what are the health effects of chlorine exposure?</a:t>
            </a:r>
          </a:p>
          <a:p>
            <a:endParaRPr lang="en-US" smtClean="0">
              <a:latin typeface="Verdana" pitchFamily="2" charset="0"/>
            </a:endParaRPr>
          </a:p>
          <a:p>
            <a:r>
              <a:rPr lang="en-US" smtClean="0">
                <a:latin typeface="Verdana" pitchFamily="2" charset="0"/>
              </a:rPr>
              <a:t>Chlorine is a toxic gas and primarily considered a respiratory tract and eye irritant.</a:t>
            </a:r>
          </a:p>
          <a:p>
            <a:endParaRPr lang="en-US" smtClean="0">
              <a:latin typeface="Verdana" pitchFamily="2" charset="0"/>
            </a:endParaRPr>
          </a:p>
          <a:p>
            <a:r>
              <a:rPr lang="en-US" smtClean="0">
                <a:latin typeface="Verdana" pitchFamily="2" charset="0"/>
              </a:rPr>
              <a:t>Chlorine is also corrosive </a:t>
            </a:r>
            <a:r>
              <a:rPr lang="en-US" smtClean="0">
                <a:latin typeface="Times New Roman"/>
              </a:rPr>
              <a:t>–</a:t>
            </a:r>
            <a:r>
              <a:rPr lang="en-US" smtClean="0">
                <a:latin typeface="Verdana" pitchFamily="2" charset="0"/>
              </a:rPr>
              <a:t> getting it on your skin can cause chemical burns.</a:t>
            </a:r>
          </a:p>
          <a:p>
            <a:endParaRPr lang="en-US" smtClean="0">
              <a:latin typeface="Verdana" pitchFamily="2" charset="0"/>
            </a:endParaRPr>
          </a:p>
          <a:p>
            <a:r>
              <a:rPr lang="en-US" smtClean="0">
                <a:latin typeface="Verdana" pitchFamily="2" charset="0"/>
              </a:rPr>
              <a:t>Being a strong oxidizer, there is the risk of heat-related burns if chlorine becomes reactive.</a:t>
            </a:r>
          </a:p>
          <a:p>
            <a:endParaRPr lang="en-US" smtClean="0">
              <a:latin typeface="Verdana" pitchFamily="2" charset="0"/>
            </a:endParaRPr>
          </a:p>
          <a:p>
            <a:r>
              <a:rPr lang="en-US" smtClean="0">
                <a:latin typeface="Verdana" pitchFamily="2" charset="0"/>
              </a:rPr>
              <a:t>And remember that chlorine is very, very cold, so there is the risk of thermal burns, or frostbite, from exposure to chlorine.</a:t>
            </a:r>
          </a:p>
          <a:p>
            <a:endParaRPr lang="en-US" smtClean="0">
              <a:latin typeface="Verdana" pitchFamily="2" charset="0"/>
            </a:endParaRPr>
          </a:p>
          <a:p>
            <a:r>
              <a:rPr lang="en-US" smtClean="0">
                <a:latin typeface="Verdana" pitchFamily="2" charset="0"/>
              </a:rPr>
              <a:t>But chlorine has a low odor threshold </a:t>
            </a:r>
            <a:r>
              <a:rPr lang="en-US" smtClean="0">
                <a:latin typeface="Times New Roman"/>
              </a:rPr>
              <a:t>–</a:t>
            </a:r>
            <a:r>
              <a:rPr lang="en-US" smtClean="0">
                <a:latin typeface="Verdana" pitchFamily="2" charset="0"/>
              </a:rPr>
              <a:t> about 0.2 to 3.5 ppm for an average person with normal respiratory health </a:t>
            </a:r>
            <a:r>
              <a:rPr lang="en-US" smtClean="0">
                <a:latin typeface="Times New Roman"/>
              </a:rPr>
              <a:t>–</a:t>
            </a:r>
            <a:r>
              <a:rPr lang="en-US" smtClean="0">
                <a:latin typeface="Verdana" pitchFamily="2" charset="0"/>
              </a:rPr>
              <a:t> so it has an effective built-in early detection system.</a:t>
            </a:r>
          </a:p>
          <a:p>
            <a:endParaRPr lang="en-US" smtClean="0">
              <a:latin typeface="Verdana" pitchFamily="2" charset="0"/>
            </a:endParaRPr>
          </a:p>
          <a:p>
            <a:r>
              <a:rPr lang="en-US" smtClean="0">
                <a:latin typeface="Verdana" pitchFamily="2" charset="0"/>
              </a:rPr>
              <a:t>We are primarily concerned with respiratory system exposure, followed by eye exposure. What is that? Remember that when chlorine comes into contact with water, hydrochloric acid may be formed. What are our bodies mostly made of? Water. If enough chlorine gets into the nose, throat, lungs </a:t>
            </a:r>
            <a:r>
              <a:rPr lang="en-US" smtClean="0">
                <a:latin typeface="Times New Roman"/>
              </a:rPr>
              <a:t>–</a:t>
            </a:r>
            <a:r>
              <a:rPr lang="en-US" smtClean="0">
                <a:latin typeface="Verdana" pitchFamily="2" charset="0"/>
              </a:rPr>
              <a:t> the mucous membranes - hydrochloric acid can begin to form.</a:t>
            </a:r>
          </a:p>
          <a:p>
            <a:endParaRPr lang="en-US" smtClean="0">
              <a:latin typeface="Verdana" pitchFamily="2" charset="0"/>
            </a:endParaRPr>
          </a:p>
          <a:p>
            <a:r>
              <a:rPr lang="en-US" smtClean="0">
                <a:latin typeface="Verdana" pitchFamily="2" charset="0"/>
              </a:rPr>
              <a:t>The impact of any exposure is dependent on the concentration of the chlorine and the length of time the person is exposed to chlorine.</a:t>
            </a:r>
          </a:p>
          <a:p>
            <a:endParaRPr lang="en-US" smtClean="0">
              <a:latin typeface="Times New Roman" pitchFamily="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010">
              <a:defRPr sz="2400">
                <a:solidFill>
                  <a:schemeClr val="tx1"/>
                </a:solidFill>
                <a:latin typeface="Times New Roman" pitchFamily="18" charset="0"/>
              </a:defRPr>
            </a:lvl1pPr>
            <a:lvl2pPr marL="750112" indent="-288505" defTabSz="920010">
              <a:defRPr sz="2400">
                <a:solidFill>
                  <a:schemeClr val="tx1"/>
                </a:solidFill>
                <a:latin typeface="Times New Roman" pitchFamily="18" charset="0"/>
              </a:defRPr>
            </a:lvl2pPr>
            <a:lvl3pPr marL="1154019" indent="-230804" defTabSz="920010">
              <a:defRPr sz="2400">
                <a:solidFill>
                  <a:schemeClr val="tx1"/>
                </a:solidFill>
                <a:latin typeface="Times New Roman" pitchFamily="18" charset="0"/>
              </a:defRPr>
            </a:lvl3pPr>
            <a:lvl4pPr marL="1615627" indent="-230804" defTabSz="920010">
              <a:defRPr sz="2400">
                <a:solidFill>
                  <a:schemeClr val="tx1"/>
                </a:solidFill>
                <a:latin typeface="Times New Roman" pitchFamily="18" charset="0"/>
              </a:defRPr>
            </a:lvl4pPr>
            <a:lvl5pPr marL="2077234" indent="-230804" defTabSz="920010">
              <a:defRPr sz="2400">
                <a:solidFill>
                  <a:schemeClr val="tx1"/>
                </a:solidFill>
                <a:latin typeface="Times New Roman" pitchFamily="18" charset="0"/>
              </a:defRPr>
            </a:lvl5pPr>
            <a:lvl6pPr marL="2538841" indent="-230804" defTabSz="920010" fontAlgn="base">
              <a:spcBef>
                <a:spcPct val="0"/>
              </a:spcBef>
              <a:spcAft>
                <a:spcPct val="0"/>
              </a:spcAft>
              <a:defRPr sz="2400">
                <a:solidFill>
                  <a:schemeClr val="tx1"/>
                </a:solidFill>
                <a:latin typeface="Times New Roman" pitchFamily="18" charset="0"/>
              </a:defRPr>
            </a:lvl6pPr>
            <a:lvl7pPr marL="3000449" indent="-230804" defTabSz="920010" fontAlgn="base">
              <a:spcBef>
                <a:spcPct val="0"/>
              </a:spcBef>
              <a:spcAft>
                <a:spcPct val="0"/>
              </a:spcAft>
              <a:defRPr sz="2400">
                <a:solidFill>
                  <a:schemeClr val="tx1"/>
                </a:solidFill>
                <a:latin typeface="Times New Roman" pitchFamily="18" charset="0"/>
              </a:defRPr>
            </a:lvl7pPr>
            <a:lvl8pPr marL="3462055" indent="-230804" defTabSz="920010" fontAlgn="base">
              <a:spcBef>
                <a:spcPct val="0"/>
              </a:spcBef>
              <a:spcAft>
                <a:spcPct val="0"/>
              </a:spcAft>
              <a:defRPr sz="2400">
                <a:solidFill>
                  <a:schemeClr val="tx1"/>
                </a:solidFill>
                <a:latin typeface="Times New Roman" pitchFamily="18" charset="0"/>
              </a:defRPr>
            </a:lvl8pPr>
            <a:lvl9pPr marL="3923663" indent="-230804" defTabSz="920010" fontAlgn="base">
              <a:spcBef>
                <a:spcPct val="0"/>
              </a:spcBef>
              <a:spcAft>
                <a:spcPct val="0"/>
              </a:spcAft>
              <a:defRPr sz="2400">
                <a:solidFill>
                  <a:schemeClr val="tx1"/>
                </a:solidFill>
                <a:latin typeface="Times New Roman" pitchFamily="18" charset="0"/>
              </a:defRPr>
            </a:lvl9pPr>
          </a:lstStyle>
          <a:p>
            <a:pPr>
              <a:defRPr/>
            </a:pPr>
            <a:fld id="{CD4A6DB1-C373-410E-A4C0-50DAE7CE97FC}" type="slidenum">
              <a:rPr lang="en-US" sz="1100"/>
              <a:pPr>
                <a:defRPr/>
              </a:pPr>
              <a:t>23</a:t>
            </a:fld>
            <a:endParaRPr lang="en-US" sz="11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Verdana" pitchFamily="2" charset="0"/>
              </a:rPr>
              <a:t>Here are the official exposure limits for chlorine. (read slide) It is important to note that chlorine is not considered a carcinogen. In fact, except in lethal doses, most people exposed to chlorine, and have received prompt treatment, will fully recover.</a:t>
            </a:r>
          </a:p>
          <a:p>
            <a:endParaRPr lang="en-US" dirty="0">
              <a:latin typeface="Verdana" pitchFamily="2" charset="0"/>
            </a:endParaRPr>
          </a:p>
          <a:p>
            <a:r>
              <a:rPr lang="en-US" dirty="0" smtClean="0">
                <a:latin typeface="Verdana" pitchFamily="2" charset="0"/>
              </a:rPr>
              <a:t>ACGIH </a:t>
            </a:r>
            <a:r>
              <a:rPr lang="en-US" dirty="0">
                <a:latin typeface="Verdana" pitchFamily="2" charset="0"/>
              </a:rPr>
              <a:t>– American Conference of Governmental Industrial Hygienists</a:t>
            </a:r>
            <a:endParaRPr lang="en-US" dirty="0" smtClean="0">
              <a:latin typeface="Verdana" pitchFamily="2" charset="0"/>
            </a:endParaRPr>
          </a:p>
          <a:p>
            <a:r>
              <a:rPr lang="en-US" dirty="0" smtClean="0">
                <a:latin typeface="Verdana" pitchFamily="2" charset="0"/>
              </a:rPr>
              <a:t>TLV – Threshold Limit Value</a:t>
            </a:r>
          </a:p>
          <a:p>
            <a:r>
              <a:rPr lang="en-US" dirty="0" smtClean="0">
                <a:latin typeface="Verdana" pitchFamily="2" charset="0"/>
              </a:rPr>
              <a:t>OSHA – Occupational Safety &amp; Health Administration</a:t>
            </a:r>
          </a:p>
          <a:p>
            <a:r>
              <a:rPr lang="en-US" dirty="0" smtClean="0">
                <a:latin typeface="Verdana" pitchFamily="2" charset="0"/>
              </a:rPr>
              <a:t>PEL </a:t>
            </a:r>
            <a:r>
              <a:rPr lang="en-US" dirty="0">
                <a:latin typeface="Verdana" pitchFamily="2" charset="0"/>
              </a:rPr>
              <a:t>– Permissible Exposure </a:t>
            </a:r>
            <a:r>
              <a:rPr lang="en-US" dirty="0" smtClean="0">
                <a:latin typeface="Verdana" pitchFamily="2" charset="0"/>
              </a:rPr>
              <a:t>Limits</a:t>
            </a:r>
          </a:p>
          <a:p>
            <a:r>
              <a:rPr lang="en-US" dirty="0" smtClean="0">
                <a:latin typeface="Verdana" pitchFamily="2" charset="0"/>
              </a:rPr>
              <a:t>NTP – National Toxicology Program</a:t>
            </a:r>
          </a:p>
          <a:p>
            <a:r>
              <a:rPr lang="en-US" dirty="0" smtClean="0">
                <a:latin typeface="Verdana" pitchFamily="2" charset="0"/>
              </a:rPr>
              <a:t>NIOSH – The National Institute for Occupational Safety &amp; Health</a:t>
            </a:r>
          </a:p>
          <a:p>
            <a:r>
              <a:rPr lang="en-US" dirty="0" smtClean="0">
                <a:latin typeface="Verdana" pitchFamily="2" charset="0"/>
              </a:rPr>
              <a:t>IARC – International Agency for Research on Cancer</a:t>
            </a:r>
          </a:p>
          <a:p>
            <a:r>
              <a:rPr lang="en-US" dirty="0" smtClean="0">
                <a:latin typeface="Verdana" pitchFamily="2" charset="0"/>
              </a:rPr>
              <a:t>EPA – Environmental Protection Agency</a:t>
            </a:r>
          </a:p>
          <a:p>
            <a:endParaRPr lang="en-US" dirty="0" smtClean="0">
              <a:latin typeface="Times New Roman" pitchFamily="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You can see from this chart that it doesn</a:t>
            </a:r>
            <a:r>
              <a:rPr lang="en-US" smtClean="0">
                <a:latin typeface="Times New Roman"/>
              </a:rPr>
              <a:t>’</a:t>
            </a:r>
            <a:r>
              <a:rPr lang="en-US" smtClean="0">
                <a:latin typeface="Verdana" pitchFamily="2" charset="0"/>
              </a:rPr>
              <a:t>t take a lot of chlorine concentration to cause serious injury to health. At about 30 ppm, serious adverse effects begin to occur. But again, the odor detection limit </a:t>
            </a:r>
            <a:r>
              <a:rPr lang="en-US" smtClean="0">
                <a:latin typeface="Times New Roman"/>
              </a:rPr>
              <a:t>–</a:t>
            </a:r>
            <a:r>
              <a:rPr lang="en-US" smtClean="0">
                <a:latin typeface="Verdana" pitchFamily="2" charset="0"/>
              </a:rPr>
              <a:t> the early warning </a:t>
            </a:r>
            <a:r>
              <a:rPr lang="en-US" smtClean="0">
                <a:latin typeface="Times New Roman"/>
              </a:rPr>
              <a:t>–</a:t>
            </a:r>
            <a:r>
              <a:rPr lang="en-US" smtClean="0">
                <a:latin typeface="Verdana" pitchFamily="2" charset="0"/>
              </a:rPr>
              <a:t> is below the limits that would affect health. Unless someone is suddenly overcome, or is unconscious, they should begin to smell it and will probably take action.</a:t>
            </a:r>
          </a:p>
          <a:p>
            <a:endParaRPr lang="en-US" smtClean="0">
              <a:latin typeface="Times New Roman"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First and foremost, emergency responders must wear proper PPE, which includes SCBA and protective clothing. When you come across a victim who has an inhalation exposure to chlorine, move them to fresh air as quickly as possible. For minimal exposure, there is no specific treatment other than get them out to fresh air and away from potential re-exposure due to shifting weather. At low dose exposures, victims usually will be symptom free within an hour. But chlorine does have a delayed effect </a:t>
            </a:r>
            <a:r>
              <a:rPr lang="en-US" smtClean="0">
                <a:latin typeface="Times New Roman"/>
              </a:rPr>
              <a:t>–</a:t>
            </a:r>
            <a:r>
              <a:rPr lang="en-US" smtClean="0">
                <a:latin typeface="Verdana" pitchFamily="2" charset="0"/>
              </a:rPr>
              <a:t> victims should receive medical attention regardless of exposure amount and should be monitored for several days.</a:t>
            </a:r>
          </a:p>
          <a:p>
            <a:endParaRPr lang="en-US" smtClean="0">
              <a:latin typeface="Times New Roman" pitchFamily="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For a more significant exposure </a:t>
            </a:r>
            <a:r>
              <a:rPr lang="en-US" smtClean="0">
                <a:latin typeface="Times New Roman"/>
              </a:rPr>
              <a:t>–</a:t>
            </a:r>
            <a:r>
              <a:rPr lang="en-US" smtClean="0">
                <a:latin typeface="Verdana" pitchFamily="2" charset="0"/>
              </a:rPr>
              <a:t> as evidenced by chest tightness, dyspnea, persistent cough and anxiety </a:t>
            </a:r>
            <a:r>
              <a:rPr lang="en-US" smtClean="0">
                <a:latin typeface="Times New Roman"/>
              </a:rPr>
              <a:t>–</a:t>
            </a:r>
            <a:r>
              <a:rPr lang="en-US" smtClean="0">
                <a:latin typeface="Verdana" pitchFamily="2" charset="0"/>
              </a:rPr>
              <a:t> oxygen therapy and other supportive measures are required. Move the victim to fresh air and get immediate medical attention. Monitor for respiratory distress. Emergency airway support due to possible swelling may be necessary as well as 100% humidified supplemental oxygen with artificial respiration. Here is where you will want to use water </a:t>
            </a:r>
            <a:r>
              <a:rPr lang="en-US" smtClean="0">
                <a:latin typeface="Times New Roman"/>
              </a:rPr>
              <a:t>–</a:t>
            </a:r>
            <a:r>
              <a:rPr lang="en-US" smtClean="0">
                <a:latin typeface="Verdana" pitchFamily="2" charset="0"/>
              </a:rPr>
              <a:t> remove contaminated clothing and flush skin with plenty of water. Transfer the victim to the hospital or nearest emergency medical facility.</a:t>
            </a:r>
          </a:p>
          <a:p>
            <a:endParaRPr lang="en-US" smtClean="0">
              <a:latin typeface="Times New Roman"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If chlorine has come in contact with skin, wash their skin with plenty of water. Remove contaminated clothing and flush skin with water. However, remember that chlorine is very cold and the victim may have thermal burns. If liquid chlorine is splashed onto clothing, the clothing may freeze to the skin </a:t>
            </a:r>
            <a:r>
              <a:rPr lang="en-US" smtClean="0">
                <a:latin typeface="Times New Roman"/>
              </a:rPr>
              <a:t>–</a:t>
            </a:r>
            <a:r>
              <a:rPr lang="en-US" smtClean="0">
                <a:latin typeface="Verdana" pitchFamily="2" charset="0"/>
              </a:rPr>
              <a:t> removal of their clothes MAY remove the frozen skin. Be very careful and use plenty of water first. Get medical attention immediately.</a:t>
            </a:r>
          </a:p>
          <a:p>
            <a:endParaRPr lang="en-US" smtClean="0">
              <a:latin typeface="Verdana" pitchFamily="2" charset="0"/>
            </a:endParaRPr>
          </a:p>
          <a:p>
            <a:r>
              <a:rPr lang="en-US" smtClean="0">
                <a:latin typeface="Verdana" pitchFamily="2" charset="0"/>
              </a:rPr>
              <a:t>If the eyes have been exposed to chlorine, wash the eyes with large amounts of room temperature water for at least 15 minutes. Use an eye wash station if it is nearby and in a safe area. Lift the lower and upper eyelids to make sure all chlorine is flushed out. Get medical attention immediately. An ophthalmologist should also examine the victim after contact. Contact lenses should not be worn when working with chlorine.</a:t>
            </a:r>
          </a:p>
          <a:p>
            <a:endParaRPr lang="en-US" smtClean="0">
              <a:latin typeface="Times New Roman"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8F9B92DA-10E2-4831-A7F0-C42BBECC96CE}" type="slidenum">
              <a:rPr lang="en-US" sz="1100"/>
              <a:pPr algn="r" eaLnBrk="0" hangingPunct="0">
                <a:defRPr/>
              </a:pPr>
              <a:t>28</a:t>
            </a:fld>
            <a:endParaRPr lang="en-US" sz="11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The Chlorine Institute Pamphlet 65 describes in detail the approved level of dress and personal protective equipment necessary to safely respond to a chlorine incident. But before any response can be launched, there are certain criteria that must be met to ensure that proper PPE is being used and responders lives are not compromised. First, the substance involved must be identified as chlorine and that no other chemicals are involved. Knowledge of the Emergency Response Planning Guidelines for chlorine is essential to help anticipate health effects caused by exposure. Employees at a fixed facility should be trained and experienced in chlorine containment. The site safety plan should be accessed and the incident commander should be on site and in charge. Pamphlet 65 can be obtained by going to the Chlorine Institute</a:t>
            </a:r>
            <a:r>
              <a:rPr lang="en-US" smtClean="0">
                <a:latin typeface="Times New Roman"/>
              </a:rPr>
              <a:t>’</a:t>
            </a:r>
            <a:r>
              <a:rPr lang="en-US" smtClean="0">
                <a:latin typeface="Verdana" pitchFamily="2" charset="0"/>
              </a:rPr>
              <a:t>s website.</a:t>
            </a:r>
          </a:p>
          <a:p>
            <a:endParaRPr lang="en-US" smtClean="0">
              <a:latin typeface="Times New Roman" pitchFamily="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0FD0064E-B594-4242-BAEB-5F1B9B5AA86A}" type="slidenum">
              <a:rPr lang="en-US" sz="1100"/>
              <a:pPr algn="r" eaLnBrk="0" hangingPunct="0">
                <a:defRPr/>
              </a:pPr>
              <a:t>29</a:t>
            </a:fld>
            <a:endParaRPr lang="en-US" sz="11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Verdana" pitchFamily="2" charset="0"/>
              </a:rPr>
              <a:t>The level of dress when responding to a chlorine incident will be dictated by what kind of leak is occurring: gas or liquid. </a:t>
            </a:r>
          </a:p>
          <a:p>
            <a:endParaRPr lang="en-US" dirty="0" smtClean="0">
              <a:latin typeface="Verdana" pitchFamily="2" charset="0"/>
            </a:endParaRPr>
          </a:p>
          <a:p>
            <a:r>
              <a:rPr lang="en-US" dirty="0" smtClean="0">
                <a:latin typeface="Verdana" pitchFamily="2" charset="0"/>
              </a:rPr>
              <a:t>For a gas release, proper PPE includes Level B with a self-sealing suit, or chemical tape securing the openings for hands and feet. However, this is not qualified for confined spaces – need a higher level of protection.</a:t>
            </a:r>
          </a:p>
          <a:p>
            <a:endParaRPr lang="en-US" dirty="0" smtClean="0">
              <a:latin typeface="Verdana" pitchFamily="2" charset="0"/>
            </a:endParaRPr>
          </a:p>
          <a:p>
            <a:r>
              <a:rPr lang="en-US" dirty="0" smtClean="0">
                <a:latin typeface="Verdana" pitchFamily="2" charset="0"/>
              </a:rPr>
              <a:t>For a liquid release or confined space, proper PPE includes Enhanced Level B with positive pressure SCBA, a chemical protective suit, footwear cover, a hood for head and neck protection, and thermal underwear to protect against chlorine</a:t>
            </a:r>
            <a:r>
              <a:rPr lang="en-US" dirty="0" smtClean="0">
                <a:latin typeface="Times New Roman"/>
              </a:rPr>
              <a:t>’</a:t>
            </a:r>
            <a:r>
              <a:rPr lang="en-US" dirty="0" smtClean="0">
                <a:latin typeface="Verdana" pitchFamily="2" charset="0"/>
              </a:rPr>
              <a:t>s extreme cold.</a:t>
            </a:r>
          </a:p>
          <a:p>
            <a:endParaRPr lang="en-US" dirty="0" smtClean="0">
              <a:latin typeface="Times New Roman" pitchFamily="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Established in 1924, the Chlorine Institute is a non-profit, technical trade association comprised of 220 companies worldwide that safely produce, distribute and use chlorine, sodium and potassium hydroxides, and sodium hypochlorite. Because it is so widely transported and used, it has long been an accepted responsibility of chlorine producers, packagers, distributors and users to promote chlorine</a:t>
            </a:r>
            <a:r>
              <a:rPr lang="en-US" smtClean="0">
                <a:latin typeface="Times New Roman"/>
              </a:rPr>
              <a:t>’</a:t>
            </a:r>
            <a:r>
              <a:rPr lang="en-US" smtClean="0">
                <a:latin typeface="Verdana" pitchFamily="2" charset="0"/>
              </a:rPr>
              <a:t>s safe handling, secure transport, effective response methods and the protection of public health and the environment. The Chlorine Institute is the focal point for these combined efforts. </a:t>
            </a:r>
          </a:p>
          <a:p>
            <a:endParaRPr lang="en-US" smtClean="0">
              <a:latin typeface="Times New Roman" pitchFamily="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B0CA5830-6B81-48C6-80D6-3F705474DF28}" type="slidenum">
              <a:rPr lang="en-US" sz="1100"/>
              <a:pPr algn="r" eaLnBrk="0" hangingPunct="0">
                <a:defRPr/>
              </a:pPr>
              <a:t>30</a:t>
            </a:fld>
            <a:endParaRPr lang="en-US" sz="11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One thing you need to keep in mind: you are not alone out there when it comes to a chlorine incident. There are numerous resources available to you when you are on the scene. The MSDS for chlorine will provide a wealth of information about the chemical and response considerations. You can call CHEMTREC, who will assist you with information and connect you with appropriate resources. They can also activate CHLOREP, the chlorine emergency plan. Look for company names and emergency contact phone numbers on transports </a:t>
            </a:r>
            <a:r>
              <a:rPr lang="en-US" smtClean="0">
                <a:latin typeface="Times New Roman"/>
              </a:rPr>
              <a:t>–</a:t>
            </a:r>
            <a:r>
              <a:rPr lang="en-US" smtClean="0">
                <a:latin typeface="Verdana" pitchFamily="2" charset="0"/>
              </a:rPr>
              <a:t> by law, they must provide an emergency contact number on their transports. If the containers are damaged so much that the number is obscured, call CHEMTREC </a:t>
            </a:r>
            <a:r>
              <a:rPr lang="en-US" smtClean="0">
                <a:latin typeface="Times New Roman"/>
              </a:rPr>
              <a:t>–</a:t>
            </a:r>
            <a:r>
              <a:rPr lang="en-US" smtClean="0">
                <a:latin typeface="Verdana" pitchFamily="2" charset="0"/>
              </a:rPr>
              <a:t> keep their number handy or better yet, memorize it. </a:t>
            </a:r>
          </a:p>
          <a:p>
            <a:endParaRPr lang="en-US" smtClean="0">
              <a:latin typeface="Times New Roman"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62A71E23-A39D-4EE6-9B6B-77937BAF3645}" type="slidenum">
              <a:rPr lang="en-US" sz="1100"/>
              <a:pPr algn="r" eaLnBrk="0" hangingPunct="0">
                <a:defRPr/>
              </a:pPr>
              <a:t>31</a:t>
            </a:fld>
            <a:endParaRPr lang="en-US" sz="11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Assess the situation from a distance. Using binoculars, look for placards, markings and stencils. Assess damage to containers, weather conditions, how the cloud is forming or moving. If it</a:t>
            </a:r>
            <a:r>
              <a:rPr lang="en-US" smtClean="0">
                <a:latin typeface="Times New Roman"/>
              </a:rPr>
              <a:t>’</a:t>
            </a:r>
            <a:r>
              <a:rPr lang="en-US" smtClean="0">
                <a:latin typeface="Verdana" pitchFamily="2" charset="0"/>
              </a:rPr>
              <a:t>s a rail incident, look for crossing markers or mileposts and note their location. Look for highway mileage markers to help pinpoint your location.</a:t>
            </a:r>
          </a:p>
          <a:p>
            <a:endParaRPr lang="en-US" smtClean="0">
              <a:latin typeface="Times New Roman"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010">
              <a:defRPr sz="2400">
                <a:solidFill>
                  <a:schemeClr val="tx1"/>
                </a:solidFill>
                <a:latin typeface="Times New Roman" pitchFamily="18" charset="0"/>
              </a:defRPr>
            </a:lvl1pPr>
            <a:lvl2pPr marL="750112" indent="-288505" defTabSz="920010">
              <a:defRPr sz="2400">
                <a:solidFill>
                  <a:schemeClr val="tx1"/>
                </a:solidFill>
                <a:latin typeface="Times New Roman" pitchFamily="18" charset="0"/>
              </a:defRPr>
            </a:lvl2pPr>
            <a:lvl3pPr marL="1154019" indent="-230804" defTabSz="920010">
              <a:defRPr sz="2400">
                <a:solidFill>
                  <a:schemeClr val="tx1"/>
                </a:solidFill>
                <a:latin typeface="Times New Roman" pitchFamily="18" charset="0"/>
              </a:defRPr>
            </a:lvl3pPr>
            <a:lvl4pPr marL="1615627" indent="-230804" defTabSz="920010">
              <a:defRPr sz="2400">
                <a:solidFill>
                  <a:schemeClr val="tx1"/>
                </a:solidFill>
                <a:latin typeface="Times New Roman" pitchFamily="18" charset="0"/>
              </a:defRPr>
            </a:lvl4pPr>
            <a:lvl5pPr marL="2077234" indent="-230804" defTabSz="920010">
              <a:defRPr sz="2400">
                <a:solidFill>
                  <a:schemeClr val="tx1"/>
                </a:solidFill>
                <a:latin typeface="Times New Roman" pitchFamily="18" charset="0"/>
              </a:defRPr>
            </a:lvl5pPr>
            <a:lvl6pPr marL="2538841" indent="-230804" defTabSz="920010" fontAlgn="base">
              <a:spcBef>
                <a:spcPct val="0"/>
              </a:spcBef>
              <a:spcAft>
                <a:spcPct val="0"/>
              </a:spcAft>
              <a:defRPr sz="2400">
                <a:solidFill>
                  <a:schemeClr val="tx1"/>
                </a:solidFill>
                <a:latin typeface="Times New Roman" pitchFamily="18" charset="0"/>
              </a:defRPr>
            </a:lvl6pPr>
            <a:lvl7pPr marL="3000449" indent="-230804" defTabSz="920010" fontAlgn="base">
              <a:spcBef>
                <a:spcPct val="0"/>
              </a:spcBef>
              <a:spcAft>
                <a:spcPct val="0"/>
              </a:spcAft>
              <a:defRPr sz="2400">
                <a:solidFill>
                  <a:schemeClr val="tx1"/>
                </a:solidFill>
                <a:latin typeface="Times New Roman" pitchFamily="18" charset="0"/>
              </a:defRPr>
            </a:lvl7pPr>
            <a:lvl8pPr marL="3462055" indent="-230804" defTabSz="920010" fontAlgn="base">
              <a:spcBef>
                <a:spcPct val="0"/>
              </a:spcBef>
              <a:spcAft>
                <a:spcPct val="0"/>
              </a:spcAft>
              <a:defRPr sz="2400">
                <a:solidFill>
                  <a:schemeClr val="tx1"/>
                </a:solidFill>
                <a:latin typeface="Times New Roman" pitchFamily="18" charset="0"/>
              </a:defRPr>
            </a:lvl8pPr>
            <a:lvl9pPr marL="3923663" indent="-230804" defTabSz="920010" fontAlgn="base">
              <a:spcBef>
                <a:spcPct val="0"/>
              </a:spcBef>
              <a:spcAft>
                <a:spcPct val="0"/>
              </a:spcAft>
              <a:defRPr sz="2400">
                <a:solidFill>
                  <a:schemeClr val="tx1"/>
                </a:solidFill>
                <a:latin typeface="Times New Roman" pitchFamily="18" charset="0"/>
              </a:defRPr>
            </a:lvl9pPr>
          </a:lstStyle>
          <a:p>
            <a:pPr>
              <a:defRPr/>
            </a:pPr>
            <a:fld id="{AF8C3DC0-FC95-4FB1-8D1F-D8D328B3E1DC}" type="slidenum">
              <a:rPr lang="en-US" sz="1100"/>
              <a:pPr>
                <a:defRPr/>
              </a:pPr>
              <a:t>32</a:t>
            </a:fld>
            <a:endParaRPr lang="en-US" sz="11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A loaded tank car will actually only be 80% liquid full. 20% is left for vapor space and expansion of product. A loaded car will have a normal pressure of 60 to 100 psig, and the product temperature should be between 50 and 80 degrees F. </a:t>
            </a:r>
          </a:p>
          <a:p>
            <a:endParaRPr lang="en-US" smtClean="0">
              <a:latin typeface="Verdana" pitchFamily="2" charset="0"/>
            </a:endParaRPr>
          </a:p>
          <a:p>
            <a:r>
              <a:rPr lang="en-US" smtClean="0">
                <a:latin typeface="Verdana" pitchFamily="2" charset="0"/>
              </a:rPr>
              <a:t>A residue tank car </a:t>
            </a:r>
            <a:r>
              <a:rPr lang="en-US" smtClean="0">
                <a:latin typeface="Times New Roman"/>
              </a:rPr>
              <a:t>–</a:t>
            </a:r>
            <a:r>
              <a:rPr lang="en-US" smtClean="0">
                <a:latin typeface="Verdana" pitchFamily="2" charset="0"/>
              </a:rPr>
              <a:t> or a car that contained chlorine, has been off-loaded but may contain residual amounts of chlorine </a:t>
            </a:r>
            <a:r>
              <a:rPr lang="en-US" smtClean="0">
                <a:latin typeface="Times New Roman"/>
              </a:rPr>
              <a:t>–</a:t>
            </a:r>
            <a:r>
              <a:rPr lang="en-US" smtClean="0">
                <a:latin typeface="Verdana" pitchFamily="2" charset="0"/>
              </a:rPr>
              <a:t> may contain around 2500 pounds of chlorine in a mix of vapor and liquid. Since there will be much more vapor than liquid, pressure should be between 150 and 275 psig.</a:t>
            </a:r>
          </a:p>
          <a:p>
            <a:endParaRPr lang="en-US" smtClean="0">
              <a:latin typeface="Times New Roman" pitchFamily="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604CF8EE-4E0B-49F0-8DF3-448976C95A3A}" type="slidenum">
              <a:rPr lang="en-US" sz="1100"/>
              <a:pPr algn="r" eaLnBrk="0" hangingPunct="0">
                <a:defRPr/>
              </a:pPr>
              <a:t>33</a:t>
            </a:fld>
            <a:endParaRPr lang="en-US" sz="11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Of course, the first priority when responding to an emergency is to protect life. But after assessing the incident, the focus should be on stopping the leak and containing the remaining product until it can be safely disposed of or transferred. Your first instinct may be to throw lots of water at the leak point, but as we</a:t>
            </a:r>
            <a:r>
              <a:rPr lang="en-US" smtClean="0">
                <a:latin typeface="Times New Roman"/>
              </a:rPr>
              <a:t>’</a:t>
            </a:r>
            <a:r>
              <a:rPr lang="en-US" smtClean="0">
                <a:latin typeface="Verdana" pitchFamily="2" charset="0"/>
              </a:rPr>
              <a:t>ve mentioned earlier, this could actually make matters worse. Chlorine and water can mix to produce hydrochloric acid, which we</a:t>
            </a:r>
            <a:r>
              <a:rPr lang="en-US" smtClean="0">
                <a:latin typeface="Times New Roman"/>
              </a:rPr>
              <a:t>’</a:t>
            </a:r>
            <a:r>
              <a:rPr lang="en-US" smtClean="0">
                <a:latin typeface="Verdana" pitchFamily="2" charset="0"/>
              </a:rPr>
              <a:t>ve seen is very hazardous to human and environmental health. And remember the pressure/temperature relationship </a:t>
            </a:r>
            <a:r>
              <a:rPr lang="en-US" smtClean="0">
                <a:latin typeface="Times New Roman"/>
              </a:rPr>
              <a:t>–</a:t>
            </a:r>
            <a:r>
              <a:rPr lang="en-US" smtClean="0">
                <a:latin typeface="Verdana" pitchFamily="2" charset="0"/>
              </a:rPr>
              <a:t> water on a chlorine vessel will raise the product</a:t>
            </a:r>
            <a:r>
              <a:rPr lang="en-US" smtClean="0">
                <a:latin typeface="Times New Roman"/>
              </a:rPr>
              <a:t>’</a:t>
            </a:r>
            <a:r>
              <a:rPr lang="en-US" smtClean="0">
                <a:latin typeface="Verdana" pitchFamily="2" charset="0"/>
              </a:rPr>
              <a:t>s temperature, which will raise pressure. Do not apply water (unless there is danger of fire impingement). </a:t>
            </a:r>
          </a:p>
          <a:p>
            <a:endParaRPr lang="en-US" smtClean="0">
              <a:latin typeface="Times New Roman"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AFBEAECB-45F1-4D84-9035-EAFE801283A0}" type="slidenum">
              <a:rPr lang="en-US" sz="1100"/>
              <a:pPr algn="r" eaLnBrk="0" hangingPunct="0">
                <a:defRPr/>
              </a:pPr>
              <a:t>34</a:t>
            </a:fld>
            <a:endParaRPr lang="en-US" sz="11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The primary objective of any response is to protect the public from harm. Protective actions can only be initiated after the Isolation Perimeter is established and Hazard Control Zones are defined. The natural instinct to rush in, be the hero and save the victim must be avoided </a:t>
            </a:r>
            <a:r>
              <a:rPr lang="en-US" smtClean="0">
                <a:latin typeface="Times New Roman"/>
              </a:rPr>
              <a:t>–</a:t>
            </a:r>
            <a:r>
              <a:rPr lang="en-US" smtClean="0">
                <a:latin typeface="Verdana" pitchFamily="2" charset="0"/>
              </a:rPr>
              <a:t> you could do more harm than good to yourself, your team and the public. </a:t>
            </a:r>
          </a:p>
          <a:p>
            <a:endParaRPr lang="en-US" smtClean="0">
              <a:latin typeface="Verdana" pitchFamily="2" charset="0"/>
            </a:endParaRPr>
          </a:p>
          <a:p>
            <a:r>
              <a:rPr lang="en-US" smtClean="0">
                <a:latin typeface="Verdana" pitchFamily="2" charset="0"/>
              </a:rPr>
              <a:t>There are three tactical options for safeguarding the public: evacuation, shelter-in-place, or a combination of the two </a:t>
            </a:r>
            <a:r>
              <a:rPr lang="en-US" smtClean="0">
                <a:latin typeface="Times New Roman"/>
              </a:rPr>
              <a:t>–</a:t>
            </a:r>
            <a:r>
              <a:rPr lang="en-US" smtClean="0">
                <a:latin typeface="Verdana" pitchFamily="2" charset="0"/>
              </a:rPr>
              <a:t> they are not mutually exclusive and will be dictated by conditions on the scene. Keep in mind there will most likely be no clear criteria, but rather a lot of gray areas when it comes to public safety decisions.</a:t>
            </a:r>
          </a:p>
          <a:p>
            <a:endParaRPr lang="en-US" smtClean="0">
              <a:latin typeface="Times New Roman"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Accidents do and will happen </a:t>
            </a:r>
            <a:r>
              <a:rPr lang="en-US" smtClean="0">
                <a:latin typeface="Times New Roman"/>
              </a:rPr>
              <a:t>–</a:t>
            </a:r>
            <a:r>
              <a:rPr lang="en-US" smtClean="0">
                <a:latin typeface="Verdana" pitchFamily="2" charset="0"/>
              </a:rPr>
              <a:t> but we also need to recognize that an incident may be the result of an intentional act. As responders, part of the responsibility of assessing the situation includes being observant about security issues. </a:t>
            </a:r>
            <a:r>
              <a:rPr lang="en-US" altLang="en-US" smtClean="0">
                <a:latin typeface="Times New Roman"/>
                <a:ea typeface="ヒラギノ角ゴ ProN W3" pitchFamily="2" charset="-128"/>
              </a:rPr>
              <a:t>“</a:t>
            </a:r>
            <a:r>
              <a:rPr lang="en-US" altLang="en-US" smtClean="0">
                <a:latin typeface="Verdana" pitchFamily="2" charset="0"/>
                <a:ea typeface="ヒラギノ角ゴ ProN W3" pitchFamily="2" charset="-128"/>
              </a:rPr>
              <a:t>S</a:t>
            </a:r>
            <a:r>
              <a:rPr lang="en-US" smtClean="0">
                <a:latin typeface="Verdana" pitchFamily="2" charset="0"/>
              </a:rPr>
              <a:t>ecurity</a:t>
            </a:r>
            <a:r>
              <a:rPr lang="en-US" smtClean="0">
                <a:latin typeface="Times New Roman"/>
              </a:rPr>
              <a:t>”</a:t>
            </a:r>
            <a:r>
              <a:rPr lang="en-US" smtClean="0">
                <a:latin typeface="Verdana" pitchFamily="2" charset="0"/>
              </a:rPr>
              <a:t> at an incident involves two general tasks:</a:t>
            </a:r>
          </a:p>
          <a:p>
            <a:r>
              <a:rPr lang="en-US" smtClean="0">
                <a:latin typeface="Verdana" pitchFamily="2" charset="0"/>
              </a:rPr>
              <a:t>  - immediate control of the situation to promote the mitigation of the incident </a:t>
            </a:r>
            <a:r>
              <a:rPr lang="en-US" smtClean="0">
                <a:latin typeface="Times New Roman"/>
              </a:rPr>
              <a:t>–</a:t>
            </a:r>
            <a:r>
              <a:rPr lang="en-US" smtClean="0">
                <a:latin typeface="Verdana" pitchFamily="2" charset="0"/>
              </a:rPr>
              <a:t> establishing zones and perimeters, limiting entry into the incident site, establishing general alarms and hand signals, and proper notification of emergency contacts and hospitals;</a:t>
            </a:r>
          </a:p>
          <a:p>
            <a:r>
              <a:rPr lang="en-US" smtClean="0">
                <a:latin typeface="Verdana" pitchFamily="2" charset="0"/>
              </a:rPr>
              <a:t>  - and, with a mindset that the incident may have been the act of vandalism or terrorism, evidence preservation, awareness of suspicious surroundings, objects or vehicles and behaviors.</a:t>
            </a:r>
          </a:p>
          <a:p>
            <a:endParaRPr lang="en-US" smtClean="0">
              <a:latin typeface="Verdana" pitchFamily="2" charset="0"/>
            </a:endParaRPr>
          </a:p>
          <a:p>
            <a:r>
              <a:rPr lang="en-US" smtClean="0">
                <a:latin typeface="Verdana" pitchFamily="2" charset="0"/>
              </a:rPr>
              <a:t>Be observant and report your findings to the proper authorities.</a:t>
            </a:r>
          </a:p>
          <a:p>
            <a:endParaRPr lang="en-US" smtClean="0">
              <a:latin typeface="Times New Roman" pitchFamily="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39414" y="8843227"/>
            <a:ext cx="3015426" cy="46587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1" tIns="46016" rIns="92031" bIns="46016" anchor="b"/>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fontAlgn="base">
              <a:spcBef>
                <a:spcPct val="0"/>
              </a:spcBef>
              <a:spcAft>
                <a:spcPct val="0"/>
              </a:spcAft>
              <a:defRPr sz="2400">
                <a:solidFill>
                  <a:schemeClr val="tx1"/>
                </a:solidFill>
                <a:latin typeface="Times New Roman" pitchFamily="18" charset="0"/>
              </a:defRPr>
            </a:lvl6pPr>
            <a:lvl7pPr marL="2971800" indent="-228600" defTabSz="911225" fontAlgn="base">
              <a:spcBef>
                <a:spcPct val="0"/>
              </a:spcBef>
              <a:spcAft>
                <a:spcPct val="0"/>
              </a:spcAft>
              <a:defRPr sz="2400">
                <a:solidFill>
                  <a:schemeClr val="tx1"/>
                </a:solidFill>
                <a:latin typeface="Times New Roman" pitchFamily="18" charset="0"/>
              </a:defRPr>
            </a:lvl7pPr>
            <a:lvl8pPr marL="3429000" indent="-228600" defTabSz="911225" fontAlgn="base">
              <a:spcBef>
                <a:spcPct val="0"/>
              </a:spcBef>
              <a:spcAft>
                <a:spcPct val="0"/>
              </a:spcAft>
              <a:defRPr sz="2400">
                <a:solidFill>
                  <a:schemeClr val="tx1"/>
                </a:solidFill>
                <a:latin typeface="Times New Roman" pitchFamily="18" charset="0"/>
              </a:defRPr>
            </a:lvl8pPr>
            <a:lvl9pPr marL="3886200" indent="-228600" defTabSz="911225" fontAlgn="base">
              <a:spcBef>
                <a:spcPct val="0"/>
              </a:spcBef>
              <a:spcAft>
                <a:spcPct val="0"/>
              </a:spcAft>
              <a:defRPr sz="2400">
                <a:solidFill>
                  <a:schemeClr val="tx1"/>
                </a:solidFill>
                <a:latin typeface="Times New Roman" pitchFamily="18" charset="0"/>
              </a:defRPr>
            </a:lvl9pPr>
          </a:lstStyle>
          <a:p>
            <a:pPr algn="r" eaLnBrk="0" hangingPunct="0">
              <a:defRPr/>
            </a:pPr>
            <a:fld id="{30558ABD-7E1C-4536-BA6F-8F2EB67F934E}" type="slidenum">
              <a:rPr lang="en-US" sz="1100"/>
              <a:pPr algn="r" eaLnBrk="0" hangingPunct="0">
                <a:defRPr/>
              </a:pPr>
              <a:t>36</a:t>
            </a:fld>
            <a:endParaRPr lang="en-US" sz="11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solidFill>
                  <a:srgbClr val="000000"/>
                </a:solidFill>
                <a:latin typeface="Verdana" pitchFamily="2" charset="0"/>
              </a:rPr>
              <a:t>It is important you have as much up-front knowledge as possible about hazmat incidents and response considerations BEFORE an incident occurs. The more you know ahead of time, the better you will be able to respond and protect. There are many information resources available to you.</a:t>
            </a:r>
          </a:p>
          <a:p>
            <a:endParaRPr lang="en-US" smtClean="0">
              <a:solidFill>
                <a:srgbClr val="000000"/>
              </a:solidFill>
              <a:latin typeface="Verdana" pitchFamily="2" charset="0"/>
            </a:endParaRPr>
          </a:p>
          <a:p>
            <a:r>
              <a:rPr lang="en-US" smtClean="0">
                <a:solidFill>
                  <a:srgbClr val="000000"/>
                </a:solidFill>
                <a:latin typeface="Verdana" pitchFamily="2" charset="0"/>
              </a:rPr>
              <a:t>Personal networking is one of the most effective </a:t>
            </a:r>
            <a:r>
              <a:rPr lang="en-US" smtClean="0">
                <a:solidFill>
                  <a:srgbClr val="000000"/>
                </a:solidFill>
                <a:latin typeface="Times New Roman"/>
              </a:rPr>
              <a:t>–</a:t>
            </a:r>
            <a:r>
              <a:rPr lang="en-US" smtClean="0">
                <a:solidFill>
                  <a:srgbClr val="000000"/>
                </a:solidFill>
                <a:latin typeface="Verdana" pitchFamily="2" charset="0"/>
              </a:rPr>
              <a:t> and easiest </a:t>
            </a:r>
            <a:r>
              <a:rPr lang="en-US" smtClean="0">
                <a:solidFill>
                  <a:srgbClr val="000000"/>
                </a:solidFill>
                <a:latin typeface="Times New Roman"/>
              </a:rPr>
              <a:t>–</a:t>
            </a:r>
            <a:r>
              <a:rPr lang="en-US" smtClean="0">
                <a:solidFill>
                  <a:srgbClr val="000000"/>
                </a:solidFill>
                <a:latin typeface="Verdana" pitchFamily="2" charset="0"/>
              </a:rPr>
              <a:t> way to prepare for an emergency. Take the initiative to get to know the chemical manufacturers, shippers and users in your area. Visit them, take a tour of their facility, become familiar with their people, layout, and procedures and see their transport equipment up close. Ask questions. </a:t>
            </a:r>
          </a:p>
          <a:p>
            <a:endParaRPr lang="en-US" smtClean="0">
              <a:solidFill>
                <a:srgbClr val="000000"/>
              </a:solidFill>
              <a:latin typeface="Verdana" pitchFamily="2" charset="0"/>
            </a:endParaRPr>
          </a:p>
          <a:p>
            <a:r>
              <a:rPr lang="en-US" smtClean="0">
                <a:solidFill>
                  <a:srgbClr val="000000"/>
                </a:solidFill>
                <a:latin typeface="Verdana" pitchFamily="2" charset="0"/>
              </a:rPr>
              <a:t>There are frequent training opportunities sponsored by industry members where you can get critical hazmat training and hands-on transport opportunities. TRANSCAER is a great resource, not just for chlorine, but for many hazardous materials.</a:t>
            </a:r>
          </a:p>
          <a:p>
            <a:endParaRPr lang="en-US" smtClean="0">
              <a:solidFill>
                <a:srgbClr val="000000"/>
              </a:solidFill>
              <a:latin typeface="Verdana" pitchFamily="2" charset="0"/>
            </a:endParaRPr>
          </a:p>
          <a:p>
            <a:r>
              <a:rPr lang="en-US" smtClean="0">
                <a:solidFill>
                  <a:srgbClr val="000000"/>
                </a:solidFill>
                <a:latin typeface="Verdana" pitchFamily="2" charset="0"/>
              </a:rPr>
              <a:t>CI</a:t>
            </a:r>
            <a:r>
              <a:rPr lang="en-US" smtClean="0">
                <a:solidFill>
                  <a:srgbClr val="000000"/>
                </a:solidFill>
                <a:latin typeface="Times New Roman"/>
              </a:rPr>
              <a:t>’</a:t>
            </a:r>
            <a:r>
              <a:rPr lang="en-US" smtClean="0">
                <a:solidFill>
                  <a:srgbClr val="000000"/>
                </a:solidFill>
                <a:latin typeface="Verdana" pitchFamily="2" charset="0"/>
              </a:rPr>
              <a:t>s website is full of valuable information, including pamphlets, checklists and guidelines, as well as professionally produced DVDs and videos.</a:t>
            </a:r>
          </a:p>
          <a:p>
            <a:endParaRPr lang="en-US" smtClean="0">
              <a:solidFill>
                <a:srgbClr val="000000"/>
              </a:solidFill>
              <a:latin typeface="Verdana" pitchFamily="2" charset="0"/>
            </a:endParaRPr>
          </a:p>
          <a:p>
            <a:r>
              <a:rPr lang="en-US" smtClean="0">
                <a:solidFill>
                  <a:srgbClr val="000000"/>
                </a:solidFill>
                <a:latin typeface="Verdana" pitchFamily="2" charset="0"/>
              </a:rPr>
              <a:t>The more time you can devote to pre-incident education, the better you will be equipped to handle a real emergency.</a:t>
            </a:r>
          </a:p>
          <a:p>
            <a:endParaRPr lang="en-US" smtClean="0">
              <a:latin typeface="Times New Roman"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Verdana" pitchFamily="2" charset="0"/>
              </a:rPr>
              <a:t>The mission of the Chlorine Institute is to promote the continuous improvement of operational safety, security practices and emergency response within the </a:t>
            </a:r>
            <a:r>
              <a:rPr lang="en-US" dirty="0" err="1" smtClean="0">
                <a:latin typeface="Verdana" pitchFamily="2" charset="0"/>
              </a:rPr>
              <a:t>chlor</a:t>
            </a:r>
            <a:r>
              <a:rPr lang="en-US" dirty="0" smtClean="0">
                <a:latin typeface="Verdana" pitchFamily="2" charset="0"/>
              </a:rPr>
              <a:t>-alkali industry. One way CI has done this is by working to establish standardized containers, valves and emergency capping kits. Responders should feel confident that the equipment they may encounter in one part of the country, or with one company, will be consistent across the industry.</a:t>
            </a:r>
          </a:p>
          <a:p>
            <a:endParaRPr lang="en-US" dirty="0" smtClean="0">
              <a:latin typeface="Verdana" pitchFamily="2" charset="0"/>
            </a:endParaRPr>
          </a:p>
          <a:p>
            <a:r>
              <a:rPr lang="en-US" dirty="0" smtClean="0">
                <a:latin typeface="Verdana" pitchFamily="2" charset="0"/>
              </a:rPr>
              <a:t>CI administers and coordinates the Chlorine Emergency Plan, or CHLOREP, which we</a:t>
            </a:r>
            <a:r>
              <a:rPr lang="en-US" dirty="0" smtClean="0">
                <a:latin typeface="Times New Roman"/>
              </a:rPr>
              <a:t>’</a:t>
            </a:r>
            <a:r>
              <a:rPr lang="en-US" dirty="0" smtClean="0">
                <a:latin typeface="Verdana" pitchFamily="2" charset="0"/>
              </a:rPr>
              <a:t>ll discuss in a minute.</a:t>
            </a:r>
          </a:p>
          <a:p>
            <a:endParaRPr lang="en-US" dirty="0" smtClean="0">
              <a:latin typeface="Verdana" pitchFamily="2" charset="0"/>
            </a:endParaRPr>
          </a:p>
          <a:p>
            <a:r>
              <a:rPr lang="en-US" dirty="0" smtClean="0">
                <a:latin typeface="Verdana" pitchFamily="2" charset="0"/>
              </a:rPr>
              <a:t>CI also develops educational tools, such as technical and safety pamphlets, drawings, papers, and videos. A complete list can be found at </a:t>
            </a:r>
            <a:r>
              <a:rPr lang="en-US" u="sng" dirty="0" smtClean="0">
                <a:solidFill>
                  <a:srgbClr val="0000FF"/>
                </a:solidFill>
                <a:latin typeface="Verdana" pitchFamily="2" charset="0"/>
                <a:hlinkClick r:id="rId3"/>
              </a:rPr>
              <a:t>www.chlorineinstitute.org</a:t>
            </a:r>
            <a:r>
              <a:rPr lang="en-US" dirty="0" smtClean="0">
                <a:latin typeface="Verdana" pitchFamily="2" charset="0"/>
              </a:rPr>
              <a:t>.</a:t>
            </a:r>
          </a:p>
          <a:p>
            <a:endParaRPr lang="en-US" dirty="0" smtClean="0">
              <a:latin typeface="Verdana" pitchFamily="2" charset="0"/>
            </a:endParaRPr>
          </a:p>
          <a:p>
            <a:r>
              <a:rPr lang="en-US" dirty="0" smtClean="0">
                <a:latin typeface="Verdana" pitchFamily="2" charset="0"/>
              </a:rPr>
              <a:t>And finally, CI works closely with government agencies </a:t>
            </a:r>
            <a:r>
              <a:rPr lang="en-US" dirty="0" smtClean="0">
                <a:latin typeface="Times New Roman"/>
              </a:rPr>
              <a:t>–</a:t>
            </a:r>
            <a:r>
              <a:rPr lang="en-US" dirty="0" smtClean="0">
                <a:latin typeface="Verdana" pitchFamily="2" charset="0"/>
              </a:rPr>
              <a:t> such as the DOT, OSHA, EPA and DHS </a:t>
            </a:r>
            <a:r>
              <a:rPr lang="en-US" dirty="0" smtClean="0">
                <a:latin typeface="Times New Roman"/>
              </a:rPr>
              <a:t>–</a:t>
            </a:r>
            <a:r>
              <a:rPr lang="en-US" dirty="0" smtClean="0">
                <a:latin typeface="Verdana" pitchFamily="2" charset="0"/>
              </a:rPr>
              <a:t> to advance safety in a variety of areas.</a:t>
            </a:r>
          </a:p>
          <a:p>
            <a:endParaRPr lang="en-US" dirty="0" smtClean="0">
              <a:latin typeface="Times New Roman"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CHLOREP is a volunteer program that provides an organized system for responding to chlorine emergencies in the US and Canada. It operates on a 24-hour, 7 days a week basis. Wherever there is a chlorine emergency, a CHLOREP team can provide assistance at the scene </a:t>
            </a:r>
            <a:r>
              <a:rPr lang="en-US" smtClean="0">
                <a:latin typeface="Times New Roman"/>
              </a:rPr>
              <a:t>–</a:t>
            </a:r>
            <a:r>
              <a:rPr lang="en-US" smtClean="0">
                <a:latin typeface="Verdana" pitchFamily="2" charset="0"/>
              </a:rPr>
              <a:t> this assistance can range from providing telephone instruction to the personnel on the scene, to providing expert assistance at the emergency site. A CHLOREP team consists of employees of various member companies and is supplemented by a network of emergency response contractors.</a:t>
            </a:r>
          </a:p>
          <a:p>
            <a:endParaRPr lang="en-US" smtClean="0">
              <a:latin typeface="Verdana" pitchFamily="2" charset="0"/>
            </a:endParaRPr>
          </a:p>
          <a:p>
            <a:r>
              <a:rPr lang="en-US" smtClean="0">
                <a:latin typeface="Verdana" pitchFamily="2" charset="0"/>
              </a:rPr>
              <a:t>CHLOREP</a:t>
            </a:r>
            <a:r>
              <a:rPr lang="en-US" smtClean="0">
                <a:latin typeface="Times New Roman"/>
              </a:rPr>
              <a:t>’</a:t>
            </a:r>
            <a:r>
              <a:rPr lang="en-US" smtClean="0">
                <a:latin typeface="Verdana" pitchFamily="2" charset="0"/>
              </a:rPr>
              <a:t>s mission is to provide effective emergency response preparedness, prevention and mitigation through education, and to ensure timely and professional response to all chlorine incidents.</a:t>
            </a:r>
          </a:p>
          <a:p>
            <a:endParaRPr lang="en-US" smtClean="0">
              <a:latin typeface="Times New Roman"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CHLOREP accomplishes its educational mission in several ways:</a:t>
            </a:r>
          </a:p>
          <a:p>
            <a:r>
              <a:rPr lang="en-US" smtClean="0">
                <a:latin typeface="Verdana" pitchFamily="2" charset="0"/>
              </a:rPr>
              <a:t>  - by assisting in responding to state and local requests for chlorine emergency response training;</a:t>
            </a:r>
          </a:p>
          <a:p>
            <a:r>
              <a:rPr lang="en-US" smtClean="0">
                <a:latin typeface="Verdana" pitchFamily="2" charset="0"/>
              </a:rPr>
              <a:t>  - by providing training opportunities for CHLOREP team members;</a:t>
            </a:r>
          </a:p>
          <a:p>
            <a:r>
              <a:rPr lang="en-US" smtClean="0">
                <a:latin typeface="Verdana" pitchFamily="2" charset="0"/>
              </a:rPr>
              <a:t>  - by providing adequate coverage in assisting responders in all parts of the country;</a:t>
            </a:r>
          </a:p>
          <a:p>
            <a:r>
              <a:rPr lang="en-US" smtClean="0">
                <a:latin typeface="Verdana" pitchFamily="2" charset="0"/>
              </a:rPr>
              <a:t>  - and by maintaining a contractor verification program to ensure all members are fluent in effective response procedures.</a:t>
            </a:r>
          </a:p>
          <a:p>
            <a:endParaRPr lang="en-US" smtClean="0">
              <a:latin typeface="Times New Roman" pitchFamily="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010">
              <a:defRPr sz="2400">
                <a:solidFill>
                  <a:schemeClr val="tx1"/>
                </a:solidFill>
                <a:latin typeface="Times New Roman" pitchFamily="18" charset="0"/>
              </a:defRPr>
            </a:lvl1pPr>
            <a:lvl2pPr marL="750112" indent="-288505" defTabSz="920010">
              <a:defRPr sz="2400">
                <a:solidFill>
                  <a:schemeClr val="tx1"/>
                </a:solidFill>
                <a:latin typeface="Times New Roman" pitchFamily="18" charset="0"/>
              </a:defRPr>
            </a:lvl2pPr>
            <a:lvl3pPr marL="1154019" indent="-230804" defTabSz="920010">
              <a:defRPr sz="2400">
                <a:solidFill>
                  <a:schemeClr val="tx1"/>
                </a:solidFill>
                <a:latin typeface="Times New Roman" pitchFamily="18" charset="0"/>
              </a:defRPr>
            </a:lvl3pPr>
            <a:lvl4pPr marL="1615627" indent="-230804" defTabSz="920010">
              <a:defRPr sz="2400">
                <a:solidFill>
                  <a:schemeClr val="tx1"/>
                </a:solidFill>
                <a:latin typeface="Times New Roman" pitchFamily="18" charset="0"/>
              </a:defRPr>
            </a:lvl4pPr>
            <a:lvl5pPr marL="2077234" indent="-230804" defTabSz="920010">
              <a:defRPr sz="2400">
                <a:solidFill>
                  <a:schemeClr val="tx1"/>
                </a:solidFill>
                <a:latin typeface="Times New Roman" pitchFamily="18" charset="0"/>
              </a:defRPr>
            </a:lvl5pPr>
            <a:lvl6pPr marL="2538841" indent="-230804" defTabSz="920010" fontAlgn="base">
              <a:spcBef>
                <a:spcPct val="0"/>
              </a:spcBef>
              <a:spcAft>
                <a:spcPct val="0"/>
              </a:spcAft>
              <a:defRPr sz="2400">
                <a:solidFill>
                  <a:schemeClr val="tx1"/>
                </a:solidFill>
                <a:latin typeface="Times New Roman" pitchFamily="18" charset="0"/>
              </a:defRPr>
            </a:lvl6pPr>
            <a:lvl7pPr marL="3000449" indent="-230804" defTabSz="920010" fontAlgn="base">
              <a:spcBef>
                <a:spcPct val="0"/>
              </a:spcBef>
              <a:spcAft>
                <a:spcPct val="0"/>
              </a:spcAft>
              <a:defRPr sz="2400">
                <a:solidFill>
                  <a:schemeClr val="tx1"/>
                </a:solidFill>
                <a:latin typeface="Times New Roman" pitchFamily="18" charset="0"/>
              </a:defRPr>
            </a:lvl7pPr>
            <a:lvl8pPr marL="3462055" indent="-230804" defTabSz="920010" fontAlgn="base">
              <a:spcBef>
                <a:spcPct val="0"/>
              </a:spcBef>
              <a:spcAft>
                <a:spcPct val="0"/>
              </a:spcAft>
              <a:defRPr sz="2400">
                <a:solidFill>
                  <a:schemeClr val="tx1"/>
                </a:solidFill>
                <a:latin typeface="Times New Roman" pitchFamily="18" charset="0"/>
              </a:defRPr>
            </a:lvl8pPr>
            <a:lvl9pPr marL="3923663" indent="-230804" defTabSz="920010" fontAlgn="base">
              <a:spcBef>
                <a:spcPct val="0"/>
              </a:spcBef>
              <a:spcAft>
                <a:spcPct val="0"/>
              </a:spcAft>
              <a:defRPr sz="2400">
                <a:solidFill>
                  <a:schemeClr val="tx1"/>
                </a:solidFill>
                <a:latin typeface="Times New Roman" pitchFamily="18" charset="0"/>
              </a:defRPr>
            </a:lvl9pPr>
          </a:lstStyle>
          <a:p>
            <a:pPr>
              <a:defRPr/>
            </a:pPr>
            <a:fld id="{36033DB8-3C14-4584-855A-BA44A30E9BF8}" type="slidenum">
              <a:rPr lang="en-US" sz="1100"/>
              <a:pPr>
                <a:defRPr/>
              </a:pPr>
              <a:t>7</a:t>
            </a:fld>
            <a:endParaRPr lang="en-US" sz="11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CHLOREP teams are assigned a sector within a state, or several states or provinces in Canada. The way a CHLOREP activation works is like this: you are involved in a chlorine emergency in your area. You call CHEMTREC (if you</a:t>
            </a:r>
            <a:r>
              <a:rPr lang="en-US" smtClean="0">
                <a:latin typeface="Times New Roman"/>
              </a:rPr>
              <a:t>’</a:t>
            </a:r>
            <a:r>
              <a:rPr lang="en-US" smtClean="0">
                <a:latin typeface="Verdana" pitchFamily="2" charset="0"/>
              </a:rPr>
              <a:t>re in the US) or CANUTEC (if you</a:t>
            </a:r>
            <a:r>
              <a:rPr lang="en-US" smtClean="0">
                <a:latin typeface="Times New Roman"/>
              </a:rPr>
              <a:t>’</a:t>
            </a:r>
            <a:r>
              <a:rPr lang="en-US" smtClean="0">
                <a:latin typeface="Verdana" pitchFamily="2" charset="0"/>
              </a:rPr>
              <a:t>re in Canada) for assistance. These dispatch agencies will telephone the designated CHLOREP emergency contact, who then notifies the CHLOREP team leader in your sector. He or she, in turn, telephones the emergency caller at the scene </a:t>
            </a:r>
            <a:r>
              <a:rPr lang="en-US" smtClean="0">
                <a:latin typeface="Times New Roman"/>
              </a:rPr>
              <a:t>–</a:t>
            </a:r>
            <a:r>
              <a:rPr lang="en-US" smtClean="0">
                <a:latin typeface="Verdana" pitchFamily="2" charset="0"/>
              </a:rPr>
              <a:t> in this case, you </a:t>
            </a:r>
            <a:r>
              <a:rPr lang="en-US" smtClean="0">
                <a:latin typeface="Times New Roman"/>
              </a:rPr>
              <a:t>–</a:t>
            </a:r>
            <a:r>
              <a:rPr lang="en-US" smtClean="0">
                <a:latin typeface="Verdana" pitchFamily="2" charset="0"/>
              </a:rPr>
              <a:t> and determines what advice and aid are needed, which may or may not include dispatching a specialized team to the scene.</a:t>
            </a:r>
          </a:p>
          <a:p>
            <a:endParaRPr lang="en-US" smtClean="0">
              <a:latin typeface="Times New Roman"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Here is a list of the CHLOREP Level three emergency response contractors. These contractors have specialized expertise in handling chlorine emergencies including emergency field transfer from damaged containers to containers safe to transport.  The Chlorine Institute and its members have verified that these contractors do have experience with chlorine and related chemicals.</a:t>
            </a:r>
            <a:endParaRPr lang="en-US" i="1" smtClean="0">
              <a:latin typeface="Verdana" pitchFamily="2" charset="0"/>
            </a:endParaRPr>
          </a:p>
          <a:p>
            <a:endParaRPr lang="en-US" smtClean="0">
              <a:latin typeface="Times New Roman" pitchFamily="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Verdana" pitchFamily="2" charset="0"/>
              </a:rPr>
              <a:t>Here is a list of the CHLOREP emergency response contractors in Canada. These contractors also have expertise in handling chlorine emergencies and, while CI has verified they have experience with chlorine emergencies, we have not reviewed their experience related to field transfers.</a:t>
            </a:r>
          </a:p>
          <a:p>
            <a:endParaRPr lang="en-US" smtClean="0">
              <a:latin typeface="Times New Roman"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524000" y="2926080"/>
            <a:ext cx="6425242" cy="2971800"/>
          </a:xfrm>
        </p:spPr>
        <p:txBody>
          <a:bodyPr anchor="t"/>
          <a:lstStyle>
            <a:lvl1pPr>
              <a:defRPr lang="en-US" sz="4800" b="1" kern="1200" dirty="0">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044217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85240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Box 5"/>
          <p:cNvSpPr txBox="1"/>
          <p:nvPr userDrawn="1"/>
        </p:nvSpPr>
        <p:spPr>
          <a:xfrm>
            <a:off x="152400" y="152400"/>
            <a:ext cx="5526065"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CHLORINE</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PROPERTIES AND EMERGENCY RESPONSE</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28934689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838200" y="1524000"/>
            <a:ext cx="7467600" cy="44958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TextBox 7"/>
          <p:cNvSpPr txBox="1"/>
          <p:nvPr userDrawn="1"/>
        </p:nvSpPr>
        <p:spPr>
          <a:xfrm>
            <a:off x="152400" y="152400"/>
            <a:ext cx="5526065"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CHLORINE</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PROPERTIES AND EMERGENCY RESPONSE</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64432663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152400" y="152400"/>
            <a:ext cx="5526065"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CHLORINE</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PROPERTIES AND EMERGENCY RESPONSE</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4"/>
          <p:cNvSpPr>
            <a:spLocks noGrp="1"/>
          </p:cNvSpPr>
          <p:nvPr>
            <p:ph sz="quarter" idx="10"/>
          </p:nvPr>
        </p:nvSpPr>
        <p:spPr>
          <a:xfrm>
            <a:off x="838200" y="1524000"/>
            <a:ext cx="3657600" cy="4343400"/>
          </a:xfrm>
        </p:spPr>
        <p:txBody>
          <a:bodyPr/>
          <a:lstStyle>
            <a:lvl1pPr marL="457200" indent="-4572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1"/>
          </p:nvPr>
        </p:nvSpPr>
        <p:spPr>
          <a:xfrm>
            <a:off x="4648200" y="1524000"/>
            <a:ext cx="3657600" cy="43434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marL="2171700" indent="-342900">
              <a:buClr>
                <a:srgbClr val="5DBA3E"/>
              </a:buClr>
              <a:buFont typeface="Arial"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282989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8" Type="http://schemas.openxmlformats.org/officeDocument/2006/relationships/image" Target="../media/image2.png"/><Relationship Id="rId9"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38200"/>
            <a:ext cx="769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Heading template</a:t>
            </a:r>
          </a:p>
        </p:txBody>
      </p:sp>
      <p:sp>
        <p:nvSpPr>
          <p:cNvPr id="1027" name="Text Placeholder 2"/>
          <p:cNvSpPr>
            <a:spLocks noGrp="1"/>
          </p:cNvSpPr>
          <p:nvPr>
            <p:ph type="body" idx="1"/>
          </p:nvPr>
        </p:nvSpPr>
        <p:spPr bwMode="auto">
          <a:xfrm>
            <a:off x="838200" y="15240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 name="Picture 3"/>
          <p:cNvPicPr>
            <a:picLocks noChangeAspect="1" noChangeArrowheads="1"/>
          </p:cNvPicPr>
          <p:nvPr userDrawn="1"/>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68598" y="5807040"/>
            <a:ext cx="1006366" cy="100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9" r:id="rId1"/>
    <p:sldLayoutId id="2147483657" r:id="rId2"/>
    <p:sldLayoutId id="2147483658" r:id="rId3"/>
    <p:sldLayoutId id="2147483660" r:id="rId4"/>
    <p:sldLayoutId id="2147483664" r:id="rId5"/>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2400" b="1" kern="1200">
          <a:solidFill>
            <a:schemeClr val="bg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ＭＳ Ｐゴシック" charset="0"/>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ＭＳ Ｐゴシック" charset="0"/>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9.xml"/><Relationship Id="rId5" Type="http://schemas.openxmlformats.org/officeDocument/2006/relationships/image" Target="../media/image7.png"/><Relationship Id="rId1" Type="http://schemas.microsoft.com/office/2007/relationships/media" Target="../media/media2.wmv"/><Relationship Id="rId2" Type="http://schemas.openxmlformats.org/officeDocument/2006/relationships/video" Target="../media/media2.wm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4.wmv"/><Relationship Id="rId4" Type="http://schemas.openxmlformats.org/officeDocument/2006/relationships/video" Target="../media/media4.wmv"/><Relationship Id="rId5" Type="http://schemas.openxmlformats.org/officeDocument/2006/relationships/slideLayout" Target="../slideLayouts/slideLayout5.xml"/><Relationship Id="rId6" Type="http://schemas.openxmlformats.org/officeDocument/2006/relationships/notesSlide" Target="../notesSlides/notesSlide20.xml"/><Relationship Id="rId7" Type="http://schemas.openxmlformats.org/officeDocument/2006/relationships/image" Target="../media/image8.png"/><Relationship Id="rId8" Type="http://schemas.openxmlformats.org/officeDocument/2006/relationships/image" Target="../media/image9.png"/><Relationship Id="rId1" Type="http://schemas.microsoft.com/office/2007/relationships/media" Target="../media/media3.wmv"/><Relationship Id="rId2" Type="http://schemas.openxmlformats.org/officeDocument/2006/relationships/video" Target="../media/media3.wmv"/></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mp"/><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CHLORINE PROPERTIES AND EMERGENCY RESPONSE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dirty="0" smtClean="0"/>
              <a:t>Chlorine Introduction</a:t>
            </a:r>
          </a:p>
        </p:txBody>
      </p:sp>
    </p:spTree>
    <p:extLst>
      <p:ext uri="{BB962C8B-B14F-4D97-AF65-F5344CB8AC3E}">
        <p14:creationId xmlns:p14="http://schemas.microsoft.com/office/powerpoint/2010/main" val="18716684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sz="quarter" idx="11"/>
          </p:nvPr>
        </p:nvSpPr>
        <p:spPr/>
        <p:txBody>
          <a:bodyPr/>
          <a:lstStyle/>
          <a:p>
            <a:pPr>
              <a:spcAft>
                <a:spcPts val="600"/>
              </a:spcAft>
            </a:pPr>
            <a:r>
              <a:rPr lang="en-US" dirty="0" smtClean="0"/>
              <a:t>Critical Chemistry: integral component to the manufacture of thousands of everyday products</a:t>
            </a:r>
          </a:p>
          <a:p>
            <a:pPr>
              <a:spcAft>
                <a:spcPts val="600"/>
              </a:spcAft>
            </a:pPr>
            <a:r>
              <a:rPr lang="en-US" dirty="0" smtClean="0"/>
              <a:t>Safe and disease-free drinking water</a:t>
            </a:r>
          </a:p>
          <a:p>
            <a:pPr>
              <a:spcAft>
                <a:spcPts val="600"/>
              </a:spcAft>
            </a:pPr>
            <a:r>
              <a:rPr lang="en-US" dirty="0" smtClean="0"/>
              <a:t>Used to produce 93% of top-selling U.S. pharmaceuticals and medicines</a:t>
            </a:r>
          </a:p>
          <a:p>
            <a:pPr>
              <a:spcAft>
                <a:spcPts val="600"/>
              </a:spcAft>
            </a:pPr>
            <a:r>
              <a:rPr lang="en-US" dirty="0" smtClean="0"/>
              <a:t>Used as germ-destroying disinfectant in homes, healthcare and daycare facilities, restaurants, etc.</a:t>
            </a:r>
          </a:p>
          <a:p>
            <a:pPr>
              <a:spcAft>
                <a:spcPts val="600"/>
              </a:spcAft>
            </a:pPr>
            <a:r>
              <a:rPr lang="en-US" dirty="0" smtClean="0"/>
              <a:t>Used to produce 86% of crop protection chemicals and herbicides</a:t>
            </a:r>
          </a:p>
          <a:p>
            <a:pPr>
              <a:spcAft>
                <a:spcPts val="600"/>
              </a:spcAft>
            </a:pPr>
            <a:r>
              <a:rPr lang="en-US" dirty="0" smtClean="0"/>
              <a:t>Used directly in about 40% of U.S. industries; indirectly in virtually ALL U.S. industries</a:t>
            </a:r>
          </a:p>
          <a:p>
            <a:pPr>
              <a:spcAft>
                <a:spcPts val="600"/>
              </a:spcAft>
            </a:pPr>
            <a:r>
              <a:rPr lang="en-US" dirty="0" smtClean="0"/>
              <a:t>Production of many plastics (vinyl, PVC, etc.) which contribute to improved standard of living</a:t>
            </a:r>
          </a:p>
          <a:p>
            <a:pPr>
              <a:spcAft>
                <a:spcPts val="600"/>
              </a:spcAft>
            </a:pPr>
            <a:r>
              <a:rPr lang="en-US" dirty="0" smtClean="0"/>
              <a:t>Used in renewable and clean energy, as well as recycling industry </a:t>
            </a:r>
          </a:p>
        </p:txBody>
      </p:sp>
      <p:sp>
        <p:nvSpPr>
          <p:cNvPr id="12290" name="Rectangle 2"/>
          <p:cNvSpPr>
            <a:spLocks noGrp="1" noChangeArrowheads="1"/>
          </p:cNvSpPr>
          <p:nvPr>
            <p:ph type="title"/>
          </p:nvPr>
        </p:nvSpPr>
        <p:spPr/>
        <p:txBody>
          <a:bodyPr/>
          <a:lstStyle/>
          <a:p>
            <a:r>
              <a:rPr lang="en-US" dirty="0" smtClean="0"/>
              <a:t>Chlorine is Essential</a:t>
            </a:r>
          </a:p>
        </p:txBody>
      </p:sp>
    </p:spTree>
    <p:extLst>
      <p:ext uri="{BB962C8B-B14F-4D97-AF65-F5344CB8AC3E}">
        <p14:creationId xmlns:p14="http://schemas.microsoft.com/office/powerpoint/2010/main" val="170635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sz="quarter" idx="11"/>
            <p:extLst>
              <p:ext uri="{D42A27DB-BD31-4B8C-83A1-F6EECF244321}">
                <p14:modId xmlns:p14="http://schemas.microsoft.com/office/powerpoint/2010/main" val="956545023"/>
              </p:ext>
            </p:extLst>
          </p:nvPr>
        </p:nvGraphicFramePr>
        <p:xfrm>
          <a:off x="838200" y="1524000"/>
          <a:ext cx="74676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smtClean="0"/>
              <a:t>Uses of Chlorine</a:t>
            </a:r>
            <a:endParaRPr lang="en-US" dirty="0"/>
          </a:p>
        </p:txBody>
      </p:sp>
    </p:spTree>
    <p:extLst>
      <p:ext uri="{BB962C8B-B14F-4D97-AF65-F5344CB8AC3E}">
        <p14:creationId xmlns:p14="http://schemas.microsoft.com/office/powerpoint/2010/main" val="25063450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chor="t"/>
          <a:lstStyle/>
          <a:p>
            <a:pPr algn="l"/>
            <a:r>
              <a:rPr lang="en-US" b="1" dirty="0" smtClean="0"/>
              <a:t>Chlorine </a:t>
            </a:r>
            <a:r>
              <a:rPr lang="en-US" b="1" dirty="0" err="1" smtClean="0"/>
              <a:t>vs</a:t>
            </a:r>
            <a:r>
              <a:rPr lang="en-US" b="1" dirty="0" smtClean="0"/>
              <a:t> Bleach</a:t>
            </a:r>
          </a:p>
        </p:txBody>
      </p:sp>
      <p:sp>
        <p:nvSpPr>
          <p:cNvPr id="2" name="Content Placeholder 1"/>
          <p:cNvSpPr>
            <a:spLocks noGrp="1"/>
          </p:cNvSpPr>
          <p:nvPr>
            <p:ph sz="quarter" idx="10"/>
          </p:nvPr>
        </p:nvSpPr>
        <p:spPr/>
        <p:txBody>
          <a:bodyPr/>
          <a:lstStyle/>
          <a:p>
            <a:endParaRPr lang="en-US" dirty="0" smtClean="0"/>
          </a:p>
          <a:p>
            <a:endParaRPr lang="en-US" dirty="0"/>
          </a:p>
          <a:p>
            <a:endParaRPr lang="en-US" dirty="0" smtClean="0"/>
          </a:p>
          <a:p>
            <a:endParaRPr lang="en-US" dirty="0"/>
          </a:p>
          <a:p>
            <a:endParaRPr lang="en-US" dirty="0" smtClean="0"/>
          </a:p>
          <a:p>
            <a:pPr>
              <a:spcAft>
                <a:spcPts val="600"/>
              </a:spcAft>
            </a:pPr>
            <a:r>
              <a:rPr lang="en-US" dirty="0" smtClean="0"/>
              <a:t>Strong, pungent bleach-like odor</a:t>
            </a:r>
          </a:p>
          <a:p>
            <a:pPr>
              <a:spcAft>
                <a:spcPts val="600"/>
              </a:spcAft>
            </a:pPr>
            <a:r>
              <a:rPr lang="en-US" dirty="0" smtClean="0"/>
              <a:t>Industrial use – shipped as compressed liquefied gas</a:t>
            </a:r>
          </a:p>
          <a:p>
            <a:pPr>
              <a:spcAft>
                <a:spcPts val="600"/>
              </a:spcAft>
            </a:pPr>
            <a:r>
              <a:rPr lang="en-US" dirty="0" smtClean="0"/>
              <a:t>Lethal exposure risk</a:t>
            </a:r>
          </a:p>
          <a:p>
            <a:pPr>
              <a:spcAft>
                <a:spcPts val="600"/>
              </a:spcAft>
            </a:pPr>
            <a:r>
              <a:rPr lang="en-US" dirty="0" smtClean="0"/>
              <a:t>Chemical name: chlorine	</a:t>
            </a:r>
          </a:p>
        </p:txBody>
      </p:sp>
      <p:sp>
        <p:nvSpPr>
          <p:cNvPr id="3" name="Content Placeholder 2"/>
          <p:cNvSpPr>
            <a:spLocks noGrp="1"/>
          </p:cNvSpPr>
          <p:nvPr>
            <p:ph sz="quarter" idx="11"/>
          </p:nvPr>
        </p:nvSpPr>
        <p:spPr/>
        <p:txBody>
          <a:bodyPr/>
          <a:lstStyle/>
          <a:p>
            <a:endParaRPr lang="en-US" dirty="0" smtClean="0"/>
          </a:p>
          <a:p>
            <a:endParaRPr lang="en-US" dirty="0"/>
          </a:p>
          <a:p>
            <a:endParaRPr lang="en-US" dirty="0" smtClean="0"/>
          </a:p>
          <a:p>
            <a:endParaRPr lang="en-US" dirty="0"/>
          </a:p>
          <a:p>
            <a:endParaRPr lang="en-US" dirty="0" smtClean="0"/>
          </a:p>
          <a:p>
            <a:pPr>
              <a:spcAft>
                <a:spcPts val="600"/>
              </a:spcAft>
            </a:pPr>
            <a:r>
              <a:rPr lang="en-US" dirty="0" smtClean="0"/>
              <a:t>Bleach odor</a:t>
            </a:r>
          </a:p>
          <a:p>
            <a:pPr>
              <a:spcAft>
                <a:spcPts val="600"/>
              </a:spcAft>
            </a:pPr>
            <a:r>
              <a:rPr lang="en-US" dirty="0" smtClean="0"/>
              <a:t>Household use – aqueous solution (some similar solids)</a:t>
            </a:r>
          </a:p>
          <a:p>
            <a:pPr>
              <a:spcAft>
                <a:spcPts val="600"/>
              </a:spcAft>
            </a:pPr>
            <a:r>
              <a:rPr lang="en-US" dirty="0" smtClean="0"/>
              <a:t>Moderate irritant</a:t>
            </a:r>
          </a:p>
          <a:p>
            <a:pPr>
              <a:spcAft>
                <a:spcPts val="600"/>
              </a:spcAft>
            </a:pPr>
            <a:r>
              <a:rPr lang="en-US" dirty="0" smtClean="0"/>
              <a:t>Chemical name: sodium hypochlorite</a:t>
            </a:r>
            <a:endParaRPr lang="en-US"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2600" y="1447799"/>
            <a:ext cx="1563690" cy="15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Bleach Placa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365250"/>
            <a:ext cx="1828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10813" y="5410200"/>
            <a:ext cx="4922373" cy="461665"/>
          </a:xfrm>
          <a:prstGeom prst="rect">
            <a:avLst/>
          </a:prstGeom>
          <a:noFill/>
        </p:spPr>
        <p:txBody>
          <a:bodyPr wrap="none" rtlCol="0">
            <a:spAutoFit/>
          </a:bodyPr>
          <a:lstStyle/>
          <a:p>
            <a:r>
              <a:rPr lang="en-US" dirty="0">
                <a:solidFill>
                  <a:schemeClr val="bg1"/>
                </a:solidFill>
              </a:rPr>
              <a:t>“Chlorine Bleach” is NOT Chlorine</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1625105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quarter" idx="11"/>
          </p:nvPr>
        </p:nvSpPr>
        <p:spPr/>
        <p:txBody>
          <a:bodyPr/>
          <a:lstStyle/>
          <a:p>
            <a:pPr>
              <a:spcAft>
                <a:spcPts val="600"/>
              </a:spcAft>
            </a:pPr>
            <a:r>
              <a:rPr lang="en-US" dirty="0" smtClean="0"/>
              <a:t>Clear amber color</a:t>
            </a:r>
          </a:p>
          <a:p>
            <a:pPr>
              <a:spcAft>
                <a:spcPts val="600"/>
              </a:spcAft>
            </a:pPr>
            <a:r>
              <a:rPr lang="en-US" dirty="0" smtClean="0"/>
              <a:t>1.5x heavier than water</a:t>
            </a:r>
          </a:p>
          <a:p>
            <a:pPr>
              <a:spcAft>
                <a:spcPts val="600"/>
              </a:spcAft>
            </a:pPr>
            <a:r>
              <a:rPr lang="en-US" dirty="0" smtClean="0"/>
              <a:t>Becomes a solid at -150º F (freezing point)</a:t>
            </a:r>
          </a:p>
          <a:p>
            <a:pPr>
              <a:spcAft>
                <a:spcPts val="600"/>
              </a:spcAft>
            </a:pPr>
            <a:r>
              <a:rPr lang="en-US" dirty="0" smtClean="0"/>
              <a:t>Becomes a gas at -29º F (boiling point)</a:t>
            </a:r>
          </a:p>
          <a:p>
            <a:pPr>
              <a:spcAft>
                <a:spcPts val="600"/>
              </a:spcAft>
            </a:pPr>
            <a:r>
              <a:rPr lang="en-US" dirty="0" smtClean="0"/>
              <a:t>High coefficient of expansion; 1 volume expands to approx. 460 volumes in gas phase</a:t>
            </a:r>
          </a:p>
          <a:p>
            <a:pPr>
              <a:spcAft>
                <a:spcPts val="600"/>
              </a:spcAft>
            </a:pPr>
            <a:r>
              <a:rPr lang="en-US" dirty="0" smtClean="0"/>
              <a:t>Has a vapor pressure at temperatures above its boiling point, which increases rapidly with increasing temperature</a:t>
            </a:r>
          </a:p>
          <a:p>
            <a:pPr>
              <a:spcAft>
                <a:spcPts val="600"/>
              </a:spcAft>
            </a:pPr>
            <a:r>
              <a:rPr lang="en-US" dirty="0" smtClean="0"/>
              <a:t>Liquid chlorine at atmospheric pressure is very, very cold</a:t>
            </a:r>
          </a:p>
        </p:txBody>
      </p:sp>
      <p:sp>
        <p:nvSpPr>
          <p:cNvPr id="15362" name="Rectangle 2"/>
          <p:cNvSpPr>
            <a:spLocks noGrp="1" noChangeArrowheads="1"/>
          </p:cNvSpPr>
          <p:nvPr>
            <p:ph type="title"/>
          </p:nvPr>
        </p:nvSpPr>
        <p:spPr/>
        <p:txBody>
          <a:bodyPr/>
          <a:lstStyle/>
          <a:p>
            <a:r>
              <a:rPr lang="en-US" dirty="0" smtClean="0"/>
              <a:t>Chlorine Properties (liquid)</a:t>
            </a:r>
          </a:p>
        </p:txBody>
      </p:sp>
    </p:spTree>
    <p:extLst>
      <p:ext uri="{BB962C8B-B14F-4D97-AF65-F5344CB8AC3E}">
        <p14:creationId xmlns:p14="http://schemas.microsoft.com/office/powerpoint/2010/main" val="3030438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quarter" idx="11"/>
          </p:nvPr>
        </p:nvSpPr>
        <p:spPr/>
        <p:txBody>
          <a:bodyPr/>
          <a:lstStyle/>
          <a:p>
            <a:pPr eaLnBrk="1" hangingPunct="1">
              <a:lnSpc>
                <a:spcPct val="90000"/>
              </a:lnSpc>
              <a:spcAft>
                <a:spcPts val="600"/>
              </a:spcAft>
            </a:pPr>
            <a:r>
              <a:rPr lang="en-US" dirty="0" smtClean="0"/>
              <a:t>Faint yellowish color at low concentrations</a:t>
            </a:r>
          </a:p>
          <a:p>
            <a:pPr eaLnBrk="1" hangingPunct="1">
              <a:lnSpc>
                <a:spcPct val="90000"/>
              </a:lnSpc>
              <a:spcAft>
                <a:spcPts val="600"/>
              </a:spcAft>
            </a:pPr>
            <a:r>
              <a:rPr lang="en-US" dirty="0" smtClean="0"/>
              <a:t>Green/yellow at high concentrations </a:t>
            </a:r>
          </a:p>
          <a:p>
            <a:pPr eaLnBrk="1" hangingPunct="1">
              <a:lnSpc>
                <a:spcPct val="90000"/>
              </a:lnSpc>
              <a:spcAft>
                <a:spcPts val="600"/>
              </a:spcAft>
            </a:pPr>
            <a:r>
              <a:rPr lang="en-US" dirty="0" smtClean="0"/>
              <a:t>2.5x heavier than air</a:t>
            </a:r>
          </a:p>
          <a:p>
            <a:pPr eaLnBrk="1" hangingPunct="1">
              <a:lnSpc>
                <a:spcPct val="90000"/>
              </a:lnSpc>
              <a:spcAft>
                <a:spcPts val="600"/>
              </a:spcAft>
            </a:pPr>
            <a:r>
              <a:rPr lang="en-US" dirty="0" smtClean="0"/>
              <a:t>Will settle and concentrate in low places and inside of buildings</a:t>
            </a:r>
          </a:p>
          <a:p>
            <a:pPr eaLnBrk="1" hangingPunct="1">
              <a:lnSpc>
                <a:spcPct val="90000"/>
              </a:lnSpc>
              <a:spcAft>
                <a:spcPts val="600"/>
              </a:spcAft>
            </a:pPr>
            <a:r>
              <a:rPr lang="en-US" dirty="0" smtClean="0"/>
              <a:t>Not visible below approx. 25 ppm (dependent on humidity)</a:t>
            </a:r>
          </a:p>
          <a:p>
            <a:pPr eaLnBrk="1" hangingPunct="1">
              <a:lnSpc>
                <a:spcPct val="90000"/>
              </a:lnSpc>
              <a:spcAft>
                <a:spcPts val="600"/>
              </a:spcAft>
            </a:pPr>
            <a:r>
              <a:rPr lang="en-US" dirty="0" smtClean="0"/>
              <a:t>Gas pressure of chlorine inside a container is directly proportional to temperature of the gas</a:t>
            </a:r>
          </a:p>
          <a:p>
            <a:pPr eaLnBrk="1" hangingPunct="1">
              <a:lnSpc>
                <a:spcPct val="90000"/>
              </a:lnSpc>
              <a:spcAft>
                <a:spcPts val="600"/>
              </a:spcAft>
            </a:pPr>
            <a:r>
              <a:rPr lang="en-US" dirty="0" smtClean="0"/>
              <a:t>Do not spray water directly on a leak - water and chlorine combine to be very corrosive to steel and could make the leak worse </a:t>
            </a:r>
          </a:p>
        </p:txBody>
      </p:sp>
      <p:sp>
        <p:nvSpPr>
          <p:cNvPr id="16386" name="Rectangle 2"/>
          <p:cNvSpPr>
            <a:spLocks noGrp="1" noChangeArrowheads="1"/>
          </p:cNvSpPr>
          <p:nvPr>
            <p:ph type="title"/>
          </p:nvPr>
        </p:nvSpPr>
        <p:spPr/>
        <p:txBody>
          <a:bodyPr anchor="t"/>
          <a:lstStyle/>
          <a:p>
            <a:pPr algn="l" eaLnBrk="1" hangingPunct="1"/>
            <a:r>
              <a:rPr lang="en-US" b="1" dirty="0" smtClean="0"/>
              <a:t>Chlorine Properties (gas)</a:t>
            </a:r>
          </a:p>
        </p:txBody>
      </p:sp>
    </p:spTree>
    <p:extLst>
      <p:ext uri="{BB962C8B-B14F-4D97-AF65-F5344CB8AC3E}">
        <p14:creationId xmlns:p14="http://schemas.microsoft.com/office/powerpoint/2010/main" val="882555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quarter" idx="11"/>
          </p:nvPr>
        </p:nvSpPr>
        <p:spPr/>
        <p:txBody>
          <a:bodyPr/>
          <a:lstStyle/>
          <a:p>
            <a:pPr eaLnBrk="1" hangingPunct="1">
              <a:lnSpc>
                <a:spcPct val="90000"/>
              </a:lnSpc>
              <a:spcAft>
                <a:spcPts val="600"/>
              </a:spcAft>
            </a:pPr>
            <a:r>
              <a:rPr lang="en-US" dirty="0" smtClean="0"/>
              <a:t>“Wet” chlorine is very reactive and corrosive to most metals</a:t>
            </a:r>
          </a:p>
          <a:p>
            <a:pPr eaLnBrk="1" hangingPunct="1">
              <a:lnSpc>
                <a:spcPct val="90000"/>
              </a:lnSpc>
              <a:spcAft>
                <a:spcPts val="600"/>
              </a:spcAft>
            </a:pPr>
            <a:r>
              <a:rPr lang="en-US" dirty="0" smtClean="0"/>
              <a:t>“Dry” chlorine is compatible with most metals, except titanium, aluminum, and tin </a:t>
            </a:r>
          </a:p>
          <a:p>
            <a:pPr eaLnBrk="1" hangingPunct="1">
              <a:lnSpc>
                <a:spcPct val="90000"/>
              </a:lnSpc>
              <a:spcAft>
                <a:spcPts val="600"/>
              </a:spcAft>
            </a:pPr>
            <a:r>
              <a:rPr lang="en-US" dirty="0" smtClean="0"/>
              <a:t>“Wet” and “Dry” refer to the moisture or water content in the chlorine gas and “wet” does NOT mean chlorine bleach.</a:t>
            </a:r>
          </a:p>
          <a:p>
            <a:pPr eaLnBrk="1" hangingPunct="1">
              <a:lnSpc>
                <a:spcPct val="90000"/>
              </a:lnSpc>
              <a:spcAft>
                <a:spcPts val="600"/>
              </a:spcAft>
            </a:pPr>
            <a:r>
              <a:rPr lang="en-US" dirty="0" smtClean="0"/>
              <a:t>Reacts violently with steel at temperatures above 450º F (232º C)</a:t>
            </a:r>
          </a:p>
          <a:p>
            <a:pPr eaLnBrk="1" hangingPunct="1">
              <a:lnSpc>
                <a:spcPct val="90000"/>
              </a:lnSpc>
              <a:spcAft>
                <a:spcPts val="600"/>
              </a:spcAft>
            </a:pPr>
            <a:r>
              <a:rPr lang="en-US" dirty="0" smtClean="0"/>
              <a:t>Can support combustion above 480º F (250º C)</a:t>
            </a:r>
          </a:p>
          <a:p>
            <a:pPr eaLnBrk="1" hangingPunct="1">
              <a:lnSpc>
                <a:spcPct val="90000"/>
              </a:lnSpc>
              <a:spcAft>
                <a:spcPts val="600"/>
              </a:spcAft>
              <a:buFontTx/>
              <a:buNone/>
            </a:pPr>
            <a:endParaRPr lang="en-US" dirty="0" smtClean="0"/>
          </a:p>
        </p:txBody>
      </p:sp>
      <p:sp>
        <p:nvSpPr>
          <p:cNvPr id="17410" name="Rectangle 2"/>
          <p:cNvSpPr>
            <a:spLocks noGrp="1" noChangeArrowheads="1"/>
          </p:cNvSpPr>
          <p:nvPr>
            <p:ph type="title"/>
          </p:nvPr>
        </p:nvSpPr>
        <p:spPr/>
        <p:txBody>
          <a:bodyPr anchor="t"/>
          <a:lstStyle/>
          <a:p>
            <a:pPr algn="l" eaLnBrk="1" hangingPunct="1"/>
            <a:r>
              <a:rPr lang="en-US" b="1" dirty="0" smtClean="0"/>
              <a:t>Chlorine Reactivity</a:t>
            </a:r>
          </a:p>
        </p:txBody>
      </p:sp>
    </p:spTree>
    <p:extLst>
      <p:ext uri="{BB962C8B-B14F-4D97-AF65-F5344CB8AC3E}">
        <p14:creationId xmlns:p14="http://schemas.microsoft.com/office/powerpoint/2010/main" val="782870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lorine_video0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409700" y="1524000"/>
            <a:ext cx="6324600" cy="4743450"/>
          </a:xfrm>
          <a:prstGeom prst="rect">
            <a:avLst/>
          </a:prstGeom>
        </p:spPr>
      </p:pic>
      <p:sp>
        <p:nvSpPr>
          <p:cNvPr id="5" name="Title 4"/>
          <p:cNvSpPr>
            <a:spLocks noGrp="1"/>
          </p:cNvSpPr>
          <p:nvPr>
            <p:ph type="title"/>
          </p:nvPr>
        </p:nvSpPr>
        <p:spPr/>
        <p:txBody>
          <a:bodyPr/>
          <a:lstStyle/>
          <a:p>
            <a:r>
              <a:rPr lang="en-US" dirty="0" smtClean="0"/>
              <a:t>Chlorine Reactivity Video</a:t>
            </a:r>
            <a:endParaRPr lang="en-US" dirty="0"/>
          </a:p>
        </p:txBody>
      </p:sp>
    </p:spTree>
    <p:extLst>
      <p:ext uri="{BB962C8B-B14F-4D97-AF65-F5344CB8AC3E}">
        <p14:creationId xmlns:p14="http://schemas.microsoft.com/office/powerpoint/2010/main" val="3923374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1"/>
          </p:nvPr>
        </p:nvSpPr>
        <p:spPr/>
        <p:txBody>
          <a:bodyPr/>
          <a:lstStyle/>
          <a:p>
            <a:pPr marL="0" indent="0">
              <a:buNone/>
            </a:pPr>
            <a:r>
              <a:rPr lang="en-US" dirty="0" smtClean="0"/>
              <a:t>Chlorine reacts violently with substances such as greases, oils, paints, some solvents, etc.:</a:t>
            </a:r>
          </a:p>
          <a:p>
            <a:pPr>
              <a:spcAft>
                <a:spcPts val="600"/>
              </a:spcAft>
            </a:pPr>
            <a:r>
              <a:rPr lang="en-US" dirty="0" smtClean="0"/>
              <a:t>Acetylene</a:t>
            </a:r>
          </a:p>
          <a:p>
            <a:pPr>
              <a:spcAft>
                <a:spcPts val="600"/>
              </a:spcAft>
            </a:pPr>
            <a:r>
              <a:rPr lang="en-US" dirty="0" smtClean="0"/>
              <a:t>Hydrogen</a:t>
            </a:r>
          </a:p>
          <a:p>
            <a:pPr>
              <a:spcAft>
                <a:spcPts val="600"/>
              </a:spcAft>
            </a:pPr>
            <a:r>
              <a:rPr lang="en-US" dirty="0" smtClean="0"/>
              <a:t>Anti-seize compounds</a:t>
            </a:r>
          </a:p>
          <a:p>
            <a:pPr>
              <a:spcAft>
                <a:spcPts val="600"/>
              </a:spcAft>
            </a:pPr>
            <a:r>
              <a:rPr lang="en-US" dirty="0" smtClean="0"/>
              <a:t>Hydrocarbon oils and greases</a:t>
            </a:r>
          </a:p>
          <a:p>
            <a:pPr>
              <a:spcAft>
                <a:spcPts val="600"/>
              </a:spcAft>
            </a:pPr>
            <a:r>
              <a:rPr lang="en-US" dirty="0" smtClean="0"/>
              <a:t>All silicone based greases and oils</a:t>
            </a:r>
          </a:p>
          <a:p>
            <a:pPr>
              <a:spcAft>
                <a:spcPts val="600"/>
              </a:spcAft>
            </a:pPr>
            <a:r>
              <a:rPr lang="en-US" dirty="0" smtClean="0"/>
              <a:t>Detergents and soaps</a:t>
            </a:r>
          </a:p>
          <a:p>
            <a:pPr>
              <a:spcAft>
                <a:spcPts val="600"/>
              </a:spcAft>
            </a:pPr>
            <a:r>
              <a:rPr lang="en-US" dirty="0" smtClean="0"/>
              <a:t>Ammonia (creates nitrogen trichloride)</a:t>
            </a:r>
          </a:p>
          <a:p>
            <a:pPr>
              <a:spcAft>
                <a:spcPts val="600"/>
              </a:spcAft>
            </a:pPr>
            <a:r>
              <a:rPr lang="en-US" dirty="0" smtClean="0"/>
              <a:t>Finely divided metals (copper, iron)</a:t>
            </a:r>
          </a:p>
          <a:p>
            <a:pPr>
              <a:spcAft>
                <a:spcPts val="600"/>
              </a:spcAft>
            </a:pPr>
            <a:r>
              <a:rPr lang="en-US" dirty="0" smtClean="0"/>
              <a:t>Activated charcoal</a:t>
            </a:r>
          </a:p>
        </p:txBody>
      </p:sp>
      <p:sp>
        <p:nvSpPr>
          <p:cNvPr id="6" name="Title 5"/>
          <p:cNvSpPr>
            <a:spLocks noGrp="1"/>
          </p:cNvSpPr>
          <p:nvPr>
            <p:ph type="title"/>
          </p:nvPr>
        </p:nvSpPr>
        <p:spPr/>
        <p:txBody>
          <a:bodyPr/>
          <a:lstStyle/>
          <a:p>
            <a:r>
              <a:rPr lang="en-US" dirty="0" smtClean="0"/>
              <a:t>Chlorine Reactivity</a:t>
            </a:r>
            <a:endParaRPr lang="en-US" dirty="0"/>
          </a:p>
        </p:txBody>
      </p:sp>
      <p:sp>
        <p:nvSpPr>
          <p:cNvPr id="18435" name="Rectangle 2"/>
          <p:cNvSpPr>
            <a:spLocks noChangeArrowheads="1"/>
          </p:cNvSpPr>
          <p:nvPr/>
        </p:nvSpPr>
        <p:spPr bwMode="auto">
          <a:xfrm>
            <a:off x="914400" y="914400"/>
            <a:ext cx="6705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dirty="0">
              <a:solidFill>
                <a:schemeClr val="tx2"/>
              </a:solidFill>
            </a:endParaRPr>
          </a:p>
        </p:txBody>
      </p:sp>
    </p:spTree>
    <p:extLst>
      <p:ext uri="{BB962C8B-B14F-4D97-AF65-F5344CB8AC3E}">
        <p14:creationId xmlns:p14="http://schemas.microsoft.com/office/powerpoint/2010/main" val="2713767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R Cl2 4 views.wmv">
            <a:hlinkClick r:id="" action="ppaction://media"/>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5" cstate="print"/>
          <a:stretch>
            <a:fillRect/>
          </a:stretch>
        </p:blipFill>
        <p:spPr>
          <a:xfrm>
            <a:off x="1435100" y="1524000"/>
            <a:ext cx="6273800" cy="4705350"/>
          </a:xfrm>
        </p:spPr>
      </p:pic>
      <p:sp>
        <p:nvSpPr>
          <p:cNvPr id="2" name="Title 1"/>
          <p:cNvSpPr>
            <a:spLocks noGrp="1"/>
          </p:cNvSpPr>
          <p:nvPr>
            <p:ph type="title"/>
          </p:nvPr>
        </p:nvSpPr>
        <p:spPr/>
        <p:txBody>
          <a:bodyPr/>
          <a:lstStyle/>
          <a:p>
            <a:r>
              <a:rPr lang="en-US" dirty="0" smtClean="0"/>
              <a:t>Dissipation of Chlorine Gas</a:t>
            </a:r>
            <a:endParaRPr lang="en-US" dirty="0"/>
          </a:p>
        </p:txBody>
      </p:sp>
    </p:spTree>
    <p:extLst>
      <p:ext uri="{BB962C8B-B14F-4D97-AF65-F5344CB8AC3E}">
        <p14:creationId xmlns:p14="http://schemas.microsoft.com/office/powerpoint/2010/main" val="745294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spcAft>
                <a:spcPts val="600"/>
              </a:spcAft>
            </a:pPr>
            <a:r>
              <a:rPr lang="en-US" dirty="0"/>
              <a:t>Introduce the Chlorine Institute and CHLOREP </a:t>
            </a:r>
          </a:p>
          <a:p>
            <a:pPr>
              <a:spcAft>
                <a:spcPts val="600"/>
              </a:spcAft>
            </a:pPr>
            <a:r>
              <a:rPr lang="en-US" dirty="0"/>
              <a:t>Provide overview of the chemical properties, uses and hazards of chlorine</a:t>
            </a:r>
          </a:p>
          <a:p>
            <a:pPr>
              <a:spcAft>
                <a:spcPts val="600"/>
              </a:spcAft>
            </a:pPr>
            <a:r>
              <a:rPr lang="en-US" dirty="0"/>
              <a:t>Provide understanding of how chlorine properties will affect emergency response, including exposure treatment and security concerns</a:t>
            </a:r>
          </a:p>
          <a:p>
            <a:pPr>
              <a:spcAft>
                <a:spcPts val="600"/>
              </a:spcAft>
            </a:pPr>
            <a:r>
              <a:rPr lang="en-US" dirty="0"/>
              <a:t>Provide overview of the resources available to you in an </a:t>
            </a:r>
            <a:r>
              <a:rPr lang="en-US" dirty="0" smtClean="0"/>
              <a:t>emergency</a:t>
            </a:r>
            <a:endParaRPr lang="en-US" dirty="0"/>
          </a:p>
        </p:txBody>
      </p:sp>
      <p:sp>
        <p:nvSpPr>
          <p:cNvPr id="3074" name="Rectangle 2"/>
          <p:cNvSpPr>
            <a:spLocks noGrp="1" noChangeArrowheads="1"/>
          </p:cNvSpPr>
          <p:nvPr>
            <p:ph type="title"/>
          </p:nvPr>
        </p:nvSpPr>
        <p:spPr/>
        <p:txBody>
          <a:bodyPr/>
          <a:lstStyle/>
          <a:p>
            <a:r>
              <a:rPr lang="en-US" dirty="0" smtClean="0"/>
              <a:t>Objectives of Presentation</a:t>
            </a:r>
          </a:p>
        </p:txBody>
      </p:sp>
    </p:spTree>
    <p:extLst>
      <p:ext uri="{BB962C8B-B14F-4D97-AF65-F5344CB8AC3E}">
        <p14:creationId xmlns:p14="http://schemas.microsoft.com/office/powerpoint/2010/main" val="926384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Heavier than Air versus Lighter than Air Gases</a:t>
            </a:r>
            <a:endParaRPr lang="en-US" dirty="0"/>
          </a:p>
        </p:txBody>
      </p:sp>
      <p:pic>
        <p:nvPicPr>
          <p:cNvPr id="7" name="JR Cl2 for Chlorine Safety.wmv">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7" cstate="print"/>
          <a:stretch>
            <a:fillRect/>
          </a:stretch>
        </p:blipFill>
        <p:spPr>
          <a:xfrm>
            <a:off x="304800" y="2324100"/>
            <a:ext cx="4191000" cy="3143250"/>
          </a:xfrm>
          <a:ln w="9525">
            <a:solidFill>
              <a:schemeClr val="bg1"/>
            </a:solidFill>
          </a:ln>
        </p:spPr>
      </p:pic>
      <p:pic>
        <p:nvPicPr>
          <p:cNvPr id="8" name="JR NH3 for Chlorine Safety.wmv">
            <a:hlinkClick r:id="" action="ppaction://media"/>
          </p:cNvPr>
          <p:cNvPicPr>
            <a:picLocks noGrp="1" noChangeAspect="1"/>
          </p:cNvPicPr>
          <p:nvPr>
            <p:ph sz="quarter" idx="11"/>
            <a:videoFile r:link="rId4"/>
            <p:extLst>
              <p:ext uri="{DAA4B4D4-6D71-4841-9C94-3DE7FCFB9230}">
                <p14:media xmlns:p14="http://schemas.microsoft.com/office/powerpoint/2010/main" r:embed="rId3"/>
              </p:ext>
            </p:extLst>
          </p:nvPr>
        </p:nvPicPr>
        <p:blipFill>
          <a:blip r:embed="rId8" cstate="print"/>
          <a:stretch>
            <a:fillRect/>
          </a:stretch>
        </p:blipFill>
        <p:spPr>
          <a:xfrm>
            <a:off x="4648200" y="2324100"/>
            <a:ext cx="4187952" cy="3140964"/>
          </a:xfrm>
          <a:ln w="9525">
            <a:solidFill>
              <a:schemeClr val="bg1"/>
            </a:solidFill>
          </a:ln>
        </p:spPr>
      </p:pic>
      <p:sp>
        <p:nvSpPr>
          <p:cNvPr id="3" name="Text Placeholder 2"/>
          <p:cNvSpPr>
            <a:spLocks noGrp="1"/>
          </p:cNvSpPr>
          <p:nvPr>
            <p:ph type="body" idx="4294967295"/>
          </p:nvPr>
        </p:nvSpPr>
        <p:spPr>
          <a:xfrm>
            <a:off x="304800" y="1676400"/>
            <a:ext cx="4191000" cy="639762"/>
          </a:xfrm>
        </p:spPr>
        <p:txBody>
          <a:bodyPr/>
          <a:lstStyle/>
          <a:p>
            <a:pPr marL="0" indent="0" algn="ctr">
              <a:buNone/>
            </a:pPr>
            <a:r>
              <a:rPr lang="en-US" dirty="0" smtClean="0"/>
              <a:t>Chlorine</a:t>
            </a:r>
            <a:endParaRPr lang="en-US" dirty="0"/>
          </a:p>
        </p:txBody>
      </p:sp>
      <p:sp>
        <p:nvSpPr>
          <p:cNvPr id="5" name="Text Placeholder 4"/>
          <p:cNvSpPr>
            <a:spLocks noGrp="1"/>
          </p:cNvSpPr>
          <p:nvPr>
            <p:ph type="body" sz="quarter" idx="4294967295"/>
          </p:nvPr>
        </p:nvSpPr>
        <p:spPr>
          <a:xfrm>
            <a:off x="4648200" y="1676400"/>
            <a:ext cx="4191000" cy="639762"/>
          </a:xfrm>
        </p:spPr>
        <p:txBody>
          <a:bodyPr/>
          <a:lstStyle/>
          <a:p>
            <a:pPr marL="0" indent="0" algn="ctr">
              <a:buNone/>
            </a:pPr>
            <a:r>
              <a:rPr lang="en-US" dirty="0" smtClean="0"/>
              <a:t>Ammonia</a:t>
            </a:r>
            <a:endParaRPr lang="en-US" dirty="0"/>
          </a:p>
        </p:txBody>
      </p:sp>
    </p:spTree>
    <p:extLst>
      <p:ext uri="{BB962C8B-B14F-4D97-AF65-F5344CB8AC3E}">
        <p14:creationId xmlns:p14="http://schemas.microsoft.com/office/powerpoint/2010/main" val="709322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3" fill="hold"/>
                                        <p:tgtEl>
                                          <p:spTgt spid="7"/>
                                        </p:tgtEl>
                                      </p:cBhvr>
                                    </p:cmd>
                                  </p:childTnLst>
                                </p:cTn>
                              </p:par>
                              <p:par>
                                <p:cTn id="7" presetID="1" presetClass="mediacall" presetSubtype="0" fill="hold" nodeType="withEffect">
                                  <p:stCondLst>
                                    <p:cond delay="0"/>
                                  </p:stCondLst>
                                  <p:childTnLst>
                                    <p:cmd type="call" cmd="playFrom(0.0)">
                                      <p:cBhvr>
                                        <p:cTn id="8" dur="84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914400" y="914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dirty="0">
              <a:solidFill>
                <a:schemeClr val="tx2"/>
              </a:solidFill>
            </a:endParaRPr>
          </a:p>
        </p:txBody>
      </p:sp>
      <p:sp>
        <p:nvSpPr>
          <p:cNvPr id="19459" name="Rectangle 3"/>
          <p:cNvSpPr>
            <a:spLocks noChangeArrowheads="1"/>
          </p:cNvSpPr>
          <p:nvPr/>
        </p:nvSpPr>
        <p:spPr bwMode="auto">
          <a:xfrm>
            <a:off x="914400" y="1524000"/>
            <a:ext cx="7239000"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pPr>
            <a:endParaRPr lang="en-US" sz="2400" dirty="0"/>
          </a:p>
        </p:txBody>
      </p:sp>
      <p:pic>
        <p:nvPicPr>
          <p:cNvPr id="19460" name="Picture 5" descr="foliage impact 7(l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5257800"/>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foliage impact 9(l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5257800"/>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1"/>
          </p:nvPr>
        </p:nvSpPr>
        <p:spPr/>
        <p:txBody>
          <a:bodyPr/>
          <a:lstStyle/>
          <a:p>
            <a:pPr>
              <a:spcAft>
                <a:spcPts val="600"/>
              </a:spcAft>
            </a:pPr>
            <a:r>
              <a:rPr lang="en-US" dirty="0" smtClean="0"/>
              <a:t>Chlorine is not a naturally occurring chemical</a:t>
            </a:r>
          </a:p>
          <a:p>
            <a:pPr>
              <a:spcAft>
                <a:spcPts val="600"/>
              </a:spcAft>
            </a:pPr>
            <a:r>
              <a:rPr lang="en-US" dirty="0" smtClean="0"/>
              <a:t>Mixing with water may form hydrochloric acid</a:t>
            </a:r>
          </a:p>
          <a:p>
            <a:pPr>
              <a:spcAft>
                <a:spcPts val="600"/>
              </a:spcAft>
            </a:pPr>
            <a:r>
              <a:rPr lang="en-US" dirty="0" smtClean="0"/>
              <a:t>Causes bleached spots on leafy plants; usually does not kill the plant but yield may be affected</a:t>
            </a:r>
          </a:p>
          <a:p>
            <a:pPr>
              <a:spcAft>
                <a:spcPts val="600"/>
              </a:spcAft>
            </a:pPr>
            <a:r>
              <a:rPr lang="en-US" dirty="0" smtClean="0"/>
              <a:t>Inhalation effects on animals are similar to humans (dead animals may indicate chlorine)</a:t>
            </a:r>
          </a:p>
          <a:p>
            <a:pPr>
              <a:spcAft>
                <a:spcPts val="600"/>
              </a:spcAft>
            </a:pPr>
            <a:r>
              <a:rPr lang="en-US" dirty="0" smtClean="0"/>
              <a:t>Water solubility is 6.93 </a:t>
            </a:r>
            <a:r>
              <a:rPr lang="en-US" dirty="0" err="1" smtClean="0"/>
              <a:t>lbs</a:t>
            </a:r>
            <a:r>
              <a:rPr lang="en-US" dirty="0" smtClean="0"/>
              <a:t>/100 gal of water; concentrations below 0.1 ppm adversely affects fragile aquatic life</a:t>
            </a:r>
          </a:p>
          <a:p>
            <a:pPr>
              <a:spcAft>
                <a:spcPts val="600"/>
              </a:spcAft>
            </a:pPr>
            <a:r>
              <a:rPr lang="en-US" dirty="0" smtClean="0"/>
              <a:t>DOT lists chlorine as marine pollutant</a:t>
            </a:r>
            <a:endParaRPr lang="en-US" dirty="0"/>
          </a:p>
        </p:txBody>
      </p:sp>
      <p:sp>
        <p:nvSpPr>
          <p:cNvPr id="2" name="Title 1"/>
          <p:cNvSpPr>
            <a:spLocks noGrp="1"/>
          </p:cNvSpPr>
          <p:nvPr>
            <p:ph type="title"/>
          </p:nvPr>
        </p:nvSpPr>
        <p:spPr/>
        <p:txBody>
          <a:bodyPr/>
          <a:lstStyle/>
          <a:p>
            <a:r>
              <a:rPr lang="en-US" dirty="0" smtClean="0"/>
              <a:t>Environmental Hazards of Chlorine</a:t>
            </a:r>
            <a:endParaRPr lang="en-US" dirty="0"/>
          </a:p>
        </p:txBody>
      </p:sp>
    </p:spTree>
    <p:extLst>
      <p:ext uri="{BB962C8B-B14F-4D97-AF65-F5344CB8AC3E}">
        <p14:creationId xmlns:p14="http://schemas.microsoft.com/office/powerpoint/2010/main" val="42628021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quarter" idx="11"/>
          </p:nvPr>
        </p:nvSpPr>
        <p:spPr/>
        <p:txBody>
          <a:bodyPr/>
          <a:lstStyle/>
          <a:p>
            <a:pPr>
              <a:spcAft>
                <a:spcPts val="600"/>
              </a:spcAft>
            </a:pPr>
            <a:r>
              <a:rPr lang="en-US" dirty="0" smtClean="0"/>
              <a:t>What are the hazards of chlorine?</a:t>
            </a:r>
          </a:p>
          <a:p>
            <a:pPr lvl="1">
              <a:spcAft>
                <a:spcPts val="600"/>
              </a:spcAft>
            </a:pPr>
            <a:r>
              <a:rPr lang="en-US" dirty="0" smtClean="0"/>
              <a:t>Toxic gas: respiratory tract and eye irritant</a:t>
            </a:r>
          </a:p>
          <a:p>
            <a:pPr lvl="1">
              <a:spcAft>
                <a:spcPts val="600"/>
              </a:spcAft>
            </a:pPr>
            <a:r>
              <a:rPr lang="en-US" dirty="0" smtClean="0"/>
              <a:t>Corrosive: chemical burns </a:t>
            </a:r>
          </a:p>
          <a:p>
            <a:pPr lvl="1">
              <a:spcAft>
                <a:spcPts val="600"/>
              </a:spcAft>
            </a:pPr>
            <a:r>
              <a:rPr lang="en-US" dirty="0" smtClean="0"/>
              <a:t>Strong oxidizer: heat-related burns</a:t>
            </a:r>
          </a:p>
          <a:p>
            <a:pPr lvl="1">
              <a:spcAft>
                <a:spcPts val="600"/>
              </a:spcAft>
            </a:pPr>
            <a:r>
              <a:rPr lang="en-US" dirty="0" smtClean="0"/>
              <a:t>Liquid is very cold: frostbite </a:t>
            </a:r>
          </a:p>
          <a:p>
            <a:pPr>
              <a:spcAft>
                <a:spcPts val="600"/>
              </a:spcAft>
            </a:pPr>
            <a:r>
              <a:rPr lang="en-US" dirty="0" smtClean="0"/>
              <a:t>What is the odor threshold for chlorine?</a:t>
            </a:r>
          </a:p>
          <a:p>
            <a:pPr lvl="1">
              <a:spcAft>
                <a:spcPts val="600"/>
              </a:spcAft>
            </a:pPr>
            <a:r>
              <a:rPr lang="en-US" dirty="0" smtClean="0"/>
              <a:t>As low as 0.25 ppm, varies from person to person</a:t>
            </a:r>
          </a:p>
          <a:p>
            <a:pPr>
              <a:spcAft>
                <a:spcPts val="600"/>
              </a:spcAft>
            </a:pPr>
            <a:r>
              <a:rPr lang="en-US" dirty="0" smtClean="0"/>
              <a:t>Exposure to respiratory system is primary concern, followed by eye exposure</a:t>
            </a:r>
          </a:p>
          <a:p>
            <a:r>
              <a:rPr lang="en-US" dirty="0" smtClean="0"/>
              <a:t>Impact of exposure effects dependent on both chlorine concentration and length of exposure time</a:t>
            </a:r>
          </a:p>
        </p:txBody>
      </p:sp>
      <p:sp>
        <p:nvSpPr>
          <p:cNvPr id="20482" name="Rectangle 2"/>
          <p:cNvSpPr>
            <a:spLocks noGrp="1" noChangeArrowheads="1"/>
          </p:cNvSpPr>
          <p:nvPr>
            <p:ph type="title"/>
          </p:nvPr>
        </p:nvSpPr>
        <p:spPr/>
        <p:txBody>
          <a:bodyPr/>
          <a:lstStyle/>
          <a:p>
            <a:r>
              <a:rPr lang="en-US" dirty="0" smtClean="0"/>
              <a:t>Acute Exposure to Chlorine</a:t>
            </a:r>
          </a:p>
        </p:txBody>
      </p:sp>
    </p:spTree>
    <p:extLst>
      <p:ext uri="{BB962C8B-B14F-4D97-AF65-F5344CB8AC3E}">
        <p14:creationId xmlns:p14="http://schemas.microsoft.com/office/powerpoint/2010/main" val="3824142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quarter" idx="11"/>
          </p:nvPr>
        </p:nvSpPr>
        <p:spPr/>
        <p:txBody>
          <a:bodyPr/>
          <a:lstStyle/>
          <a:p>
            <a:pPr>
              <a:spcAft>
                <a:spcPts val="600"/>
              </a:spcAft>
            </a:pPr>
            <a:r>
              <a:rPr lang="en-US" dirty="0" smtClean="0"/>
              <a:t>What are the exposure limits for chlorine?</a:t>
            </a:r>
          </a:p>
          <a:p>
            <a:pPr lvl="1">
              <a:spcAft>
                <a:spcPts val="600"/>
              </a:spcAft>
            </a:pPr>
            <a:r>
              <a:rPr lang="en-US" dirty="0" smtClean="0"/>
              <a:t>ACGIH-TLV: 0.5 ppm (8-hr </a:t>
            </a:r>
            <a:r>
              <a:rPr lang="en-US" dirty="0" smtClean="0"/>
              <a:t>Time-weighted Average</a:t>
            </a:r>
            <a:r>
              <a:rPr lang="en-US" dirty="0" smtClean="0"/>
              <a:t>)</a:t>
            </a:r>
          </a:p>
          <a:p>
            <a:pPr lvl="1">
              <a:spcAft>
                <a:spcPts val="600"/>
              </a:spcAft>
            </a:pPr>
            <a:r>
              <a:rPr lang="en-US" dirty="0" smtClean="0"/>
              <a:t>OSHA-PEL: 1 ppm (Ceiling) </a:t>
            </a:r>
          </a:p>
          <a:p>
            <a:pPr lvl="1">
              <a:spcAft>
                <a:spcPts val="600"/>
              </a:spcAft>
            </a:pPr>
            <a:r>
              <a:rPr lang="en-US" dirty="0" smtClean="0"/>
              <a:t>ACGIH-TLV-STEL: 1 ppm (Short Term Exposure Limit)</a:t>
            </a:r>
          </a:p>
          <a:p>
            <a:pPr>
              <a:spcAft>
                <a:spcPts val="600"/>
              </a:spcAft>
            </a:pPr>
            <a:r>
              <a:rPr lang="en-US" dirty="0" smtClean="0"/>
              <a:t>What is the IDLH for chlorine?</a:t>
            </a:r>
          </a:p>
          <a:p>
            <a:pPr lvl="1">
              <a:spcAft>
                <a:spcPts val="600"/>
              </a:spcAft>
            </a:pPr>
            <a:r>
              <a:rPr lang="en-US" dirty="0" smtClean="0"/>
              <a:t>10 ppm</a:t>
            </a:r>
          </a:p>
          <a:p>
            <a:pPr>
              <a:spcAft>
                <a:spcPts val="600"/>
              </a:spcAft>
            </a:pPr>
            <a:r>
              <a:rPr lang="en-US" dirty="0" smtClean="0"/>
              <a:t>Is chlorine a carcinogen?</a:t>
            </a:r>
          </a:p>
          <a:p>
            <a:pPr lvl="1">
              <a:spcAft>
                <a:spcPts val="600"/>
              </a:spcAft>
            </a:pPr>
            <a:r>
              <a:rPr lang="en-US" dirty="0" smtClean="0"/>
              <a:t>Not considered to be carcinogenic by OSHA, NIOSH, NTP, IARC or EPA</a:t>
            </a:r>
          </a:p>
        </p:txBody>
      </p:sp>
      <p:sp>
        <p:nvSpPr>
          <p:cNvPr id="21506" name="Rectangle 2"/>
          <p:cNvSpPr>
            <a:spLocks noGrp="1" noChangeArrowheads="1"/>
          </p:cNvSpPr>
          <p:nvPr>
            <p:ph type="title"/>
          </p:nvPr>
        </p:nvSpPr>
        <p:spPr/>
        <p:txBody>
          <a:bodyPr/>
          <a:lstStyle/>
          <a:p>
            <a:r>
              <a:rPr lang="en-US" dirty="0" smtClean="0"/>
              <a:t>Chlorine Exposure Limits</a:t>
            </a:r>
          </a:p>
        </p:txBody>
      </p:sp>
    </p:spTree>
    <p:extLst>
      <p:ext uri="{BB962C8B-B14F-4D97-AF65-F5344CB8AC3E}">
        <p14:creationId xmlns:p14="http://schemas.microsoft.com/office/powerpoint/2010/main" val="1811996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sz="quarter" idx="11"/>
          </p:nvPr>
        </p:nvSpPr>
        <p:spPr/>
        <p:txBody>
          <a:bodyPr/>
          <a:lstStyle/>
          <a:p>
            <a:pPr>
              <a:spcAft>
                <a:spcPts val="600"/>
              </a:spcAft>
            </a:pPr>
            <a:r>
              <a:rPr lang="en-US" dirty="0" smtClean="0"/>
              <a:t>0.2-3.5 ppm - odor detection</a:t>
            </a:r>
          </a:p>
          <a:p>
            <a:pPr>
              <a:spcAft>
                <a:spcPts val="600"/>
              </a:spcAft>
            </a:pPr>
            <a:r>
              <a:rPr lang="en-US" dirty="0" smtClean="0"/>
              <a:t>1-3 ppm - mild mucous membrane irritation, tolerated up to 1 hour</a:t>
            </a:r>
          </a:p>
          <a:p>
            <a:pPr>
              <a:spcAft>
                <a:spcPts val="600"/>
              </a:spcAft>
            </a:pPr>
            <a:r>
              <a:rPr lang="en-US" dirty="0" smtClean="0"/>
              <a:t>5-15 ppm - moderate irritation of the respiratory tract</a:t>
            </a:r>
          </a:p>
          <a:p>
            <a:pPr>
              <a:spcAft>
                <a:spcPts val="600"/>
              </a:spcAft>
            </a:pPr>
            <a:r>
              <a:rPr lang="en-US" dirty="0" smtClean="0"/>
              <a:t>30 ppm - immediate chest pain, vomiting, dyspnea, cough</a:t>
            </a:r>
          </a:p>
          <a:p>
            <a:pPr>
              <a:spcAft>
                <a:spcPts val="600"/>
              </a:spcAft>
            </a:pPr>
            <a:r>
              <a:rPr lang="en-US" dirty="0" smtClean="0"/>
              <a:t>40-60 ppm - toxic pneumonitis and pulmonary edema</a:t>
            </a:r>
          </a:p>
          <a:p>
            <a:pPr>
              <a:spcAft>
                <a:spcPts val="600"/>
              </a:spcAft>
            </a:pPr>
            <a:r>
              <a:rPr lang="en-US" dirty="0" smtClean="0"/>
              <a:t>430 ppm - lethal over 30 minutes</a:t>
            </a:r>
          </a:p>
          <a:p>
            <a:pPr>
              <a:spcAft>
                <a:spcPts val="600"/>
              </a:spcAft>
            </a:pPr>
            <a:r>
              <a:rPr lang="en-US" dirty="0" smtClean="0"/>
              <a:t>1000 ppm - fatal within a few minutes</a:t>
            </a:r>
          </a:p>
          <a:p>
            <a:endParaRPr lang="en-US" dirty="0" smtClean="0"/>
          </a:p>
        </p:txBody>
      </p:sp>
      <p:sp>
        <p:nvSpPr>
          <p:cNvPr id="22530" name="Rectangle 2"/>
          <p:cNvSpPr>
            <a:spLocks noGrp="1" noChangeArrowheads="1"/>
          </p:cNvSpPr>
          <p:nvPr>
            <p:ph type="title"/>
          </p:nvPr>
        </p:nvSpPr>
        <p:spPr/>
        <p:txBody>
          <a:bodyPr/>
          <a:lstStyle/>
          <a:p>
            <a:r>
              <a:rPr lang="en-US" dirty="0" smtClean="0"/>
              <a:t>Acute Chlorine Exposure and Estimated Clinical Effects</a:t>
            </a:r>
          </a:p>
        </p:txBody>
      </p:sp>
      <p:sp>
        <p:nvSpPr>
          <p:cNvPr id="22532" name="Text Box 4"/>
          <p:cNvSpPr txBox="1">
            <a:spLocks noChangeArrowheads="1"/>
          </p:cNvSpPr>
          <p:nvPr/>
        </p:nvSpPr>
        <p:spPr bwMode="auto">
          <a:xfrm>
            <a:off x="284672" y="5362755"/>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dirty="0">
                <a:solidFill>
                  <a:schemeClr val="bg1"/>
                </a:solidFill>
                <a:latin typeface="Calibri" pitchFamily="2" charset="0"/>
              </a:rPr>
              <a:t>Information on</a:t>
            </a:r>
            <a:r>
              <a:rPr lang="en-US" sz="600" b="1" dirty="0">
                <a:solidFill>
                  <a:schemeClr val="bg1"/>
                </a:solidFill>
                <a:latin typeface="Times New Roman" pitchFamily="2" charset="0"/>
              </a:rPr>
              <a:t> </a:t>
            </a:r>
            <a:r>
              <a:rPr lang="en-US" sz="1200" dirty="0">
                <a:solidFill>
                  <a:schemeClr val="bg1"/>
                </a:solidFill>
                <a:latin typeface="Calibri" pitchFamily="2" charset="0"/>
              </a:rPr>
              <a:t>this slide is from </a:t>
            </a:r>
            <a:r>
              <a:rPr lang="en-US" sz="1200" dirty="0" err="1">
                <a:solidFill>
                  <a:schemeClr val="bg1"/>
                </a:solidFill>
                <a:latin typeface="Calibri" pitchFamily="2" charset="0"/>
              </a:rPr>
              <a:t>Ellenhorn</a:t>
            </a:r>
            <a:r>
              <a:rPr lang="en-US" sz="1200" dirty="0">
                <a:solidFill>
                  <a:schemeClr val="bg1"/>
                </a:solidFill>
                <a:latin typeface="Calibri" pitchFamily="2" charset="0"/>
              </a:rPr>
              <a:t>, M.J. and D.G. </a:t>
            </a:r>
            <a:r>
              <a:rPr lang="en-US" sz="1200" dirty="0" err="1">
                <a:solidFill>
                  <a:schemeClr val="bg1"/>
                </a:solidFill>
                <a:latin typeface="Calibri" pitchFamily="2" charset="0"/>
              </a:rPr>
              <a:t>Barceloux</a:t>
            </a:r>
            <a:r>
              <a:rPr lang="en-US" sz="1200" dirty="0">
                <a:solidFill>
                  <a:schemeClr val="bg1"/>
                </a:solidFill>
                <a:latin typeface="Calibri" pitchFamily="2" charset="0"/>
              </a:rPr>
              <a:t>.  1988. Chlorine, </a:t>
            </a:r>
            <a:r>
              <a:rPr lang="en-US" sz="1200" dirty="0" err="1">
                <a:solidFill>
                  <a:schemeClr val="bg1"/>
                </a:solidFill>
                <a:latin typeface="Calibri" pitchFamily="2" charset="0"/>
              </a:rPr>
              <a:t>Chpt</a:t>
            </a:r>
            <a:r>
              <a:rPr lang="en-US" sz="1200" dirty="0">
                <a:solidFill>
                  <a:schemeClr val="bg1"/>
                </a:solidFill>
                <a:latin typeface="Calibri" pitchFamily="2" charset="0"/>
              </a:rPr>
              <a:t>. 34:  Airborne Toxins.  In: Medical Toxicology: Diagnosis and Treatment of Human Poisoning. [</a:t>
            </a:r>
            <a:r>
              <a:rPr lang="en-US" sz="1200" dirty="0" err="1">
                <a:solidFill>
                  <a:schemeClr val="bg1"/>
                </a:solidFill>
                <a:latin typeface="Calibri" pitchFamily="2" charset="0"/>
              </a:rPr>
              <a:t>Ellenhorn</a:t>
            </a:r>
            <a:r>
              <a:rPr lang="en-US" sz="1200" dirty="0">
                <a:solidFill>
                  <a:schemeClr val="bg1"/>
                </a:solidFill>
                <a:latin typeface="Calibri" pitchFamily="2" charset="0"/>
              </a:rPr>
              <a:t>, M.J. and D.G. </a:t>
            </a:r>
            <a:r>
              <a:rPr lang="en-US" sz="1200" dirty="0" err="1">
                <a:solidFill>
                  <a:schemeClr val="bg1"/>
                </a:solidFill>
                <a:latin typeface="Calibri" pitchFamily="2" charset="0"/>
              </a:rPr>
              <a:t>Barceloux</a:t>
            </a:r>
            <a:r>
              <a:rPr lang="en-US" sz="1200" dirty="0">
                <a:solidFill>
                  <a:schemeClr val="bg1"/>
                </a:solidFill>
                <a:latin typeface="Calibri" pitchFamily="2" charset="0"/>
              </a:rPr>
              <a:t>, Eds.] Elsevier, New York.  pp. 878-879. </a:t>
            </a:r>
          </a:p>
        </p:txBody>
      </p:sp>
    </p:spTree>
    <p:extLst>
      <p:ext uri="{BB962C8B-B14F-4D97-AF65-F5344CB8AC3E}">
        <p14:creationId xmlns:p14="http://schemas.microsoft.com/office/powerpoint/2010/main" val="3031611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sz="quarter" idx="11"/>
          </p:nvPr>
        </p:nvSpPr>
        <p:spPr/>
        <p:txBody>
          <a:bodyPr/>
          <a:lstStyle/>
          <a:p>
            <a:pPr marL="0" indent="0">
              <a:spcAft>
                <a:spcPts val="600"/>
              </a:spcAft>
              <a:buNone/>
            </a:pPr>
            <a:r>
              <a:rPr lang="en-US" dirty="0" smtClean="0"/>
              <a:t>INHALATION</a:t>
            </a:r>
          </a:p>
          <a:p>
            <a:pPr>
              <a:spcAft>
                <a:spcPts val="600"/>
              </a:spcAft>
            </a:pPr>
            <a:r>
              <a:rPr lang="en-US" dirty="0" smtClean="0"/>
              <a:t>Rescuers wear an SCBA and have protective clothing</a:t>
            </a:r>
          </a:p>
          <a:p>
            <a:pPr>
              <a:spcAft>
                <a:spcPts val="600"/>
              </a:spcAft>
            </a:pPr>
            <a:r>
              <a:rPr lang="en-US" dirty="0" smtClean="0"/>
              <a:t>Remove victim to fresh air without delay  </a:t>
            </a:r>
          </a:p>
          <a:p>
            <a:pPr>
              <a:spcAft>
                <a:spcPts val="600"/>
              </a:spcAft>
            </a:pPr>
            <a:r>
              <a:rPr lang="en-US" dirty="0" smtClean="0"/>
              <a:t>For minimal exposure (with minor burning of nose, throat, eyes, respiratory track and cough) - no specific treatment other than removal from chlorine atmosphere</a:t>
            </a:r>
          </a:p>
          <a:p>
            <a:pPr>
              <a:spcAft>
                <a:spcPts val="600"/>
              </a:spcAft>
            </a:pPr>
            <a:r>
              <a:rPr lang="en-US" dirty="0" smtClean="0"/>
              <a:t>Victims normally will be symptom free within an hour or less</a:t>
            </a:r>
          </a:p>
          <a:p>
            <a:pPr>
              <a:spcAft>
                <a:spcPts val="600"/>
              </a:spcAft>
            </a:pPr>
            <a:r>
              <a:rPr lang="en-US" dirty="0" smtClean="0"/>
              <a:t>Due to possible delayed pulmonary effect, they should receive medical attention and be observed for several days</a:t>
            </a:r>
          </a:p>
          <a:p>
            <a:pPr>
              <a:spcAft>
                <a:spcPts val="600"/>
              </a:spcAft>
            </a:pPr>
            <a:endParaRPr lang="en-US" dirty="0" smtClean="0"/>
          </a:p>
        </p:txBody>
      </p:sp>
      <p:sp>
        <p:nvSpPr>
          <p:cNvPr id="24578" name="Rectangle 2"/>
          <p:cNvSpPr>
            <a:spLocks noGrp="1" noChangeArrowheads="1"/>
          </p:cNvSpPr>
          <p:nvPr>
            <p:ph type="title"/>
          </p:nvPr>
        </p:nvSpPr>
        <p:spPr/>
        <p:txBody>
          <a:bodyPr/>
          <a:lstStyle/>
          <a:p>
            <a:r>
              <a:rPr lang="en-US" dirty="0" smtClean="0"/>
              <a:t>Treatment of Exposures</a:t>
            </a:r>
          </a:p>
        </p:txBody>
      </p:sp>
    </p:spTree>
    <p:extLst>
      <p:ext uri="{BB962C8B-B14F-4D97-AF65-F5344CB8AC3E}">
        <p14:creationId xmlns:p14="http://schemas.microsoft.com/office/powerpoint/2010/main" val="1583073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sz="quarter" idx="11"/>
          </p:nvPr>
        </p:nvSpPr>
        <p:spPr/>
        <p:txBody>
          <a:bodyPr/>
          <a:lstStyle/>
          <a:p>
            <a:pPr marL="0" indent="0">
              <a:buNone/>
            </a:pPr>
            <a:r>
              <a:rPr lang="en-US" dirty="0" smtClean="0"/>
              <a:t>INHALATION (cont.)</a:t>
            </a:r>
          </a:p>
          <a:p>
            <a:pPr>
              <a:spcAft>
                <a:spcPts val="600"/>
              </a:spcAft>
            </a:pPr>
            <a:r>
              <a:rPr lang="en-US" dirty="0" smtClean="0"/>
              <a:t>For more severe symptoms (tightness in chest, dyspnea, persistent cough, anxiety) must treat with oxygen and other supportive measures </a:t>
            </a:r>
          </a:p>
          <a:p>
            <a:pPr>
              <a:spcAft>
                <a:spcPts val="600"/>
              </a:spcAft>
            </a:pPr>
            <a:r>
              <a:rPr lang="en-US" dirty="0" smtClean="0"/>
              <a:t>Move victim to fresh air - get medical attention</a:t>
            </a:r>
          </a:p>
          <a:p>
            <a:pPr>
              <a:spcAft>
                <a:spcPts val="600"/>
              </a:spcAft>
            </a:pPr>
            <a:r>
              <a:rPr lang="en-US" dirty="0" smtClean="0"/>
              <a:t>Monitor for respiratory distress</a:t>
            </a:r>
          </a:p>
          <a:p>
            <a:pPr>
              <a:spcAft>
                <a:spcPts val="600"/>
              </a:spcAft>
            </a:pPr>
            <a:r>
              <a:rPr lang="en-US" dirty="0" smtClean="0"/>
              <a:t>Emergency airway support and 100% humidified supplemental oxygen with artificial respiration may be needed</a:t>
            </a:r>
          </a:p>
          <a:p>
            <a:pPr>
              <a:spcAft>
                <a:spcPts val="600"/>
              </a:spcAft>
            </a:pPr>
            <a:r>
              <a:rPr lang="en-US" dirty="0" smtClean="0"/>
              <a:t>Remove contaminated clothing and wash skin with plenty of water</a:t>
            </a:r>
          </a:p>
          <a:p>
            <a:pPr>
              <a:spcAft>
                <a:spcPts val="600"/>
              </a:spcAft>
            </a:pPr>
            <a:r>
              <a:rPr lang="en-US" dirty="0" smtClean="0"/>
              <a:t>Transfer to hospital or emergency medical facility</a:t>
            </a:r>
          </a:p>
          <a:p>
            <a:endParaRPr lang="en-US" dirty="0" smtClean="0"/>
          </a:p>
        </p:txBody>
      </p:sp>
      <p:sp>
        <p:nvSpPr>
          <p:cNvPr id="25602" name="Rectangle 2"/>
          <p:cNvSpPr>
            <a:spLocks noGrp="1" noChangeArrowheads="1"/>
          </p:cNvSpPr>
          <p:nvPr>
            <p:ph type="title"/>
          </p:nvPr>
        </p:nvSpPr>
        <p:spPr/>
        <p:txBody>
          <a:bodyPr/>
          <a:lstStyle/>
          <a:p>
            <a:r>
              <a:rPr lang="en-US" dirty="0" smtClean="0"/>
              <a:t>Treatment of Exposures</a:t>
            </a:r>
          </a:p>
        </p:txBody>
      </p:sp>
    </p:spTree>
    <p:extLst>
      <p:ext uri="{BB962C8B-B14F-4D97-AF65-F5344CB8AC3E}">
        <p14:creationId xmlns:p14="http://schemas.microsoft.com/office/powerpoint/2010/main" val="12881228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sz="quarter" idx="11"/>
          </p:nvPr>
        </p:nvSpPr>
        <p:spPr/>
        <p:txBody>
          <a:bodyPr/>
          <a:lstStyle/>
          <a:p>
            <a:pPr marL="0" indent="0">
              <a:spcAft>
                <a:spcPts val="600"/>
              </a:spcAft>
              <a:buNone/>
            </a:pPr>
            <a:r>
              <a:rPr lang="en-US" dirty="0" smtClean="0"/>
              <a:t>SKIN CONTACT</a:t>
            </a:r>
          </a:p>
          <a:p>
            <a:pPr>
              <a:spcAft>
                <a:spcPts val="600"/>
              </a:spcAft>
            </a:pPr>
            <a:r>
              <a:rPr lang="en-US" dirty="0" smtClean="0"/>
              <a:t>Wash skin with water</a:t>
            </a:r>
          </a:p>
          <a:p>
            <a:pPr>
              <a:spcAft>
                <a:spcPts val="600"/>
              </a:spcAft>
            </a:pPr>
            <a:r>
              <a:rPr lang="en-US" dirty="0" smtClean="0"/>
              <a:t>Remove contaminated clothing and wash skin with water thoroughly</a:t>
            </a:r>
          </a:p>
          <a:p>
            <a:pPr>
              <a:spcAft>
                <a:spcPts val="600"/>
              </a:spcAft>
            </a:pPr>
            <a:r>
              <a:rPr lang="en-US" dirty="0" smtClean="0"/>
              <a:t>If irritation persists after irrigation, or if skin is broken or blistered, get medical attention promptly </a:t>
            </a:r>
          </a:p>
          <a:p>
            <a:pPr marL="0" indent="0">
              <a:spcAft>
                <a:spcPts val="600"/>
              </a:spcAft>
              <a:buNone/>
            </a:pPr>
            <a:r>
              <a:rPr lang="en-US" dirty="0" smtClean="0"/>
              <a:t>EYE CONTACT</a:t>
            </a:r>
          </a:p>
          <a:p>
            <a:pPr>
              <a:spcAft>
                <a:spcPts val="600"/>
              </a:spcAft>
            </a:pPr>
            <a:r>
              <a:rPr lang="en-US" dirty="0" smtClean="0"/>
              <a:t>Wash eyes with large amounts of room temperature water for at least 15 minutes</a:t>
            </a:r>
          </a:p>
          <a:p>
            <a:pPr>
              <a:spcAft>
                <a:spcPts val="600"/>
              </a:spcAft>
            </a:pPr>
            <a:r>
              <a:rPr lang="en-US" dirty="0" smtClean="0"/>
              <a:t>Lift the lower and upper lids</a:t>
            </a:r>
          </a:p>
          <a:p>
            <a:pPr>
              <a:spcAft>
                <a:spcPts val="600"/>
              </a:spcAft>
            </a:pPr>
            <a:r>
              <a:rPr lang="en-US" dirty="0" smtClean="0"/>
              <a:t>Get medical attention immediately. Victim should be examined by an ophthalmologist.  Contact lenses should not be worn when working with chlorine</a:t>
            </a:r>
          </a:p>
          <a:p>
            <a:endParaRPr lang="en-US" dirty="0" smtClean="0"/>
          </a:p>
        </p:txBody>
      </p:sp>
      <p:sp>
        <p:nvSpPr>
          <p:cNvPr id="26626" name="Rectangle 2"/>
          <p:cNvSpPr>
            <a:spLocks noGrp="1" noChangeArrowheads="1"/>
          </p:cNvSpPr>
          <p:nvPr>
            <p:ph type="title"/>
          </p:nvPr>
        </p:nvSpPr>
        <p:spPr/>
        <p:txBody>
          <a:bodyPr/>
          <a:lstStyle/>
          <a:p>
            <a:r>
              <a:rPr lang="en-US" smtClean="0"/>
              <a:t>Treatment of Exposures</a:t>
            </a:r>
          </a:p>
        </p:txBody>
      </p:sp>
    </p:spTree>
    <p:extLst>
      <p:ext uri="{BB962C8B-B14F-4D97-AF65-F5344CB8AC3E}">
        <p14:creationId xmlns:p14="http://schemas.microsoft.com/office/powerpoint/2010/main" val="3404511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838200" y="1524000"/>
            <a:ext cx="4114800" cy="4495800"/>
          </a:xfrm>
        </p:spPr>
        <p:txBody>
          <a:bodyPr/>
          <a:lstStyle/>
          <a:p>
            <a:pPr marL="0" indent="0">
              <a:spcAft>
                <a:spcPts val="600"/>
              </a:spcAft>
              <a:buNone/>
            </a:pPr>
            <a:r>
              <a:rPr lang="en-US" dirty="0"/>
              <a:t>Criteria to be met first:</a:t>
            </a:r>
          </a:p>
          <a:p>
            <a:pPr>
              <a:spcAft>
                <a:spcPts val="600"/>
              </a:spcAft>
            </a:pPr>
            <a:r>
              <a:rPr lang="en-US" dirty="0"/>
              <a:t>Substance identified as chlorine</a:t>
            </a:r>
          </a:p>
          <a:p>
            <a:pPr>
              <a:spcAft>
                <a:spcPts val="600"/>
              </a:spcAft>
            </a:pPr>
            <a:r>
              <a:rPr lang="en-US" dirty="0"/>
              <a:t>Determine if other chemicals are involved</a:t>
            </a:r>
          </a:p>
          <a:p>
            <a:pPr>
              <a:spcAft>
                <a:spcPts val="600"/>
              </a:spcAft>
            </a:pPr>
            <a:r>
              <a:rPr lang="en-US" dirty="0"/>
              <a:t>Knowledge of </a:t>
            </a:r>
            <a:r>
              <a:rPr lang="en-US" dirty="0" smtClean="0"/>
              <a:t>Emergency Response Planning Guidelines (ERPG’s) </a:t>
            </a:r>
            <a:r>
              <a:rPr lang="en-US" dirty="0"/>
              <a:t>for chlorine</a:t>
            </a:r>
          </a:p>
          <a:p>
            <a:pPr>
              <a:spcAft>
                <a:spcPts val="600"/>
              </a:spcAft>
            </a:pPr>
            <a:r>
              <a:rPr lang="en-US" dirty="0"/>
              <a:t>Trained and experienced employees</a:t>
            </a:r>
          </a:p>
          <a:p>
            <a:pPr>
              <a:spcAft>
                <a:spcPts val="600"/>
              </a:spcAft>
            </a:pPr>
            <a:r>
              <a:rPr lang="en-US" dirty="0"/>
              <a:t>Develop </a:t>
            </a:r>
            <a:r>
              <a:rPr lang="en-US" dirty="0" smtClean="0"/>
              <a:t>site </a:t>
            </a:r>
            <a:r>
              <a:rPr lang="en-US" dirty="0"/>
              <a:t>safety plan</a:t>
            </a:r>
          </a:p>
          <a:p>
            <a:pPr>
              <a:spcAft>
                <a:spcPts val="600"/>
              </a:spcAft>
            </a:pPr>
            <a:r>
              <a:rPr lang="en-US" dirty="0"/>
              <a:t>Incident commander is in </a:t>
            </a:r>
            <a:r>
              <a:rPr lang="en-US" dirty="0" smtClean="0"/>
              <a:t>charge</a:t>
            </a:r>
            <a:endParaRPr lang="en-US" dirty="0"/>
          </a:p>
        </p:txBody>
      </p:sp>
      <p:sp>
        <p:nvSpPr>
          <p:cNvPr id="41986" name="Rectangle 2"/>
          <p:cNvSpPr>
            <a:spLocks noGrp="1" noChangeArrowheads="1"/>
          </p:cNvSpPr>
          <p:nvPr>
            <p:ph type="title"/>
          </p:nvPr>
        </p:nvSpPr>
        <p:spPr/>
        <p:txBody>
          <a:bodyPr anchor="t"/>
          <a:lstStyle/>
          <a:p>
            <a:pPr algn="l" eaLnBrk="1" hangingPunct="1"/>
            <a:r>
              <a:rPr lang="en-US" b="1" dirty="0" smtClean="0"/>
              <a:t>Pamphlet 65: PPE Recommendations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862" y="2091559"/>
            <a:ext cx="3860800" cy="2866998"/>
          </a:xfrm>
          <a:prstGeom prst="rect">
            <a:avLst/>
          </a:prstGeom>
        </p:spPr>
      </p:pic>
    </p:spTree>
    <p:extLst>
      <p:ext uri="{BB962C8B-B14F-4D97-AF65-F5344CB8AC3E}">
        <p14:creationId xmlns:p14="http://schemas.microsoft.com/office/powerpoint/2010/main" val="108913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Considerations and Decisions</a:t>
            </a:r>
            <a:br>
              <a:rPr lang="en-US" smtClean="0"/>
            </a:br>
            <a:r>
              <a:rPr lang="en-US" smtClean="0"/>
              <a:t>(gas vs. liquid)</a:t>
            </a:r>
          </a:p>
        </p:txBody>
      </p:sp>
      <p:sp>
        <p:nvSpPr>
          <p:cNvPr id="5" name="Content Placeholder 4"/>
          <p:cNvSpPr>
            <a:spLocks noGrp="1"/>
          </p:cNvSpPr>
          <p:nvPr>
            <p:ph sz="quarter" idx="10"/>
          </p:nvPr>
        </p:nvSpPr>
        <p:spPr/>
        <p:txBody>
          <a:bodyPr/>
          <a:lstStyle/>
          <a:p>
            <a:pPr marL="0" indent="0">
              <a:buNone/>
            </a:pPr>
            <a:r>
              <a:rPr lang="en-US" b="1" dirty="0" smtClean="0"/>
              <a:t>GAS</a:t>
            </a:r>
          </a:p>
          <a:p>
            <a:r>
              <a:rPr lang="en-US" dirty="0"/>
              <a:t>Self-Contained Breathing Apparatus </a:t>
            </a:r>
            <a:r>
              <a:rPr lang="en-US" dirty="0" smtClean="0"/>
              <a:t>(SCBA), positive pressure</a:t>
            </a:r>
          </a:p>
          <a:p>
            <a:r>
              <a:rPr lang="en-US" dirty="0" smtClean="0"/>
              <a:t>Level B self-sealing suit or chemical tape on hands/feet openings</a:t>
            </a:r>
          </a:p>
          <a:p>
            <a:r>
              <a:rPr lang="en-US" dirty="0" smtClean="0"/>
              <a:t>Not qualified for confined spaces</a:t>
            </a:r>
            <a:endParaRPr lang="en-US" dirty="0"/>
          </a:p>
        </p:txBody>
      </p:sp>
      <p:sp>
        <p:nvSpPr>
          <p:cNvPr id="9" name="Content Placeholder 8"/>
          <p:cNvSpPr>
            <a:spLocks noGrp="1"/>
          </p:cNvSpPr>
          <p:nvPr>
            <p:ph sz="quarter" idx="11"/>
          </p:nvPr>
        </p:nvSpPr>
        <p:spPr/>
        <p:txBody>
          <a:bodyPr/>
          <a:lstStyle/>
          <a:p>
            <a:pPr marL="0" indent="0">
              <a:buNone/>
            </a:pPr>
            <a:r>
              <a:rPr lang="en-US" b="1" dirty="0" smtClean="0"/>
              <a:t>LIQUID</a:t>
            </a:r>
          </a:p>
          <a:p>
            <a:r>
              <a:rPr lang="en-US" dirty="0" smtClean="0"/>
              <a:t>SCBA, positive pressure</a:t>
            </a:r>
          </a:p>
          <a:p>
            <a:r>
              <a:rPr lang="en-US" dirty="0" smtClean="0"/>
              <a:t>Enhanced Level B</a:t>
            </a:r>
          </a:p>
          <a:p>
            <a:pPr lvl="1"/>
            <a:r>
              <a:rPr lang="en-US" dirty="0" smtClean="0"/>
              <a:t>Chemical protective suit</a:t>
            </a:r>
          </a:p>
          <a:p>
            <a:pPr lvl="1"/>
            <a:r>
              <a:rPr lang="en-US" dirty="0" smtClean="0"/>
              <a:t>Footwear cover</a:t>
            </a:r>
          </a:p>
          <a:p>
            <a:pPr lvl="1"/>
            <a:r>
              <a:rPr lang="en-US" dirty="0" smtClean="0"/>
              <a:t>Hood for head/neck protection</a:t>
            </a:r>
          </a:p>
          <a:p>
            <a:pPr lvl="1"/>
            <a:r>
              <a:rPr lang="en-US" dirty="0" smtClean="0"/>
              <a:t>Thermal underwear</a:t>
            </a:r>
            <a:endParaRPr lang="en-US" dirty="0"/>
          </a:p>
        </p:txBody>
      </p:sp>
      <p:sp>
        <p:nvSpPr>
          <p:cNvPr id="43012" name="Rectangle 3"/>
          <p:cNvSpPr>
            <a:spLocks noChangeArrowheads="1"/>
          </p:cNvSpPr>
          <p:nvPr/>
        </p:nvSpPr>
        <p:spPr bwMode="auto">
          <a:xfrm>
            <a:off x="4419600" y="2133600"/>
            <a:ext cx="3505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endParaRPr lang="en-US" sz="2400" dirty="0">
              <a:solidFill>
                <a:schemeClr val="bg1"/>
              </a:solidFill>
            </a:endParaRPr>
          </a:p>
        </p:txBody>
      </p:sp>
    </p:spTree>
    <p:extLst>
      <p:ext uri="{BB962C8B-B14F-4D97-AF65-F5344CB8AC3E}">
        <p14:creationId xmlns:p14="http://schemas.microsoft.com/office/powerpoint/2010/main" val="1498431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sz="quarter" idx="11"/>
          </p:nvPr>
        </p:nvSpPr>
        <p:spPr/>
        <p:txBody>
          <a:bodyPr/>
          <a:lstStyle/>
          <a:p>
            <a:pPr>
              <a:spcAft>
                <a:spcPts val="600"/>
              </a:spcAft>
            </a:pPr>
            <a:r>
              <a:rPr lang="en-US" dirty="0" smtClean="0"/>
              <a:t>Established in 1924 </a:t>
            </a:r>
          </a:p>
          <a:p>
            <a:pPr>
              <a:spcAft>
                <a:spcPts val="600"/>
              </a:spcAft>
            </a:pPr>
            <a:r>
              <a:rPr lang="en-US" dirty="0" smtClean="0"/>
              <a:t>Non-profit trade association </a:t>
            </a:r>
          </a:p>
          <a:p>
            <a:pPr>
              <a:spcAft>
                <a:spcPts val="600"/>
              </a:spcAft>
            </a:pPr>
            <a:r>
              <a:rPr lang="en-US" dirty="0" smtClean="0"/>
              <a:t>200 member companies worldwide </a:t>
            </a:r>
          </a:p>
          <a:p>
            <a:pPr>
              <a:spcAft>
                <a:spcPts val="600"/>
              </a:spcAft>
            </a:pPr>
            <a:r>
              <a:rPr lang="en-US" dirty="0" smtClean="0"/>
              <a:t>Focused on improving Safety, Security, Health &amp; Environmental performance in the </a:t>
            </a:r>
            <a:r>
              <a:rPr lang="en-US" dirty="0" err="1" smtClean="0"/>
              <a:t>chlor</a:t>
            </a:r>
            <a:r>
              <a:rPr lang="en-US" dirty="0" smtClean="0"/>
              <a:t>-alkali chemicals industry</a:t>
            </a:r>
          </a:p>
        </p:txBody>
      </p:sp>
      <p:sp>
        <p:nvSpPr>
          <p:cNvPr id="4098" name="Rectangle 2"/>
          <p:cNvSpPr>
            <a:spLocks noGrp="1" noChangeArrowheads="1"/>
          </p:cNvSpPr>
          <p:nvPr>
            <p:ph type="title"/>
          </p:nvPr>
        </p:nvSpPr>
        <p:spPr/>
        <p:txBody>
          <a:bodyPr/>
          <a:lstStyle/>
          <a:p>
            <a:r>
              <a:rPr lang="en-US" dirty="0" smtClean="0"/>
              <a:t>What is The Chlorine Institute?</a:t>
            </a:r>
          </a:p>
        </p:txBody>
      </p:sp>
    </p:spTree>
    <p:extLst>
      <p:ext uri="{BB962C8B-B14F-4D97-AF65-F5344CB8AC3E}">
        <p14:creationId xmlns:p14="http://schemas.microsoft.com/office/powerpoint/2010/main" val="3102405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pPr>
              <a:spcAft>
                <a:spcPts val="600"/>
              </a:spcAft>
            </a:pPr>
            <a:r>
              <a:rPr lang="en-US" dirty="0" smtClean="0"/>
              <a:t> Safety Data Sheet (SDS)</a:t>
            </a:r>
          </a:p>
          <a:p>
            <a:pPr>
              <a:spcAft>
                <a:spcPts val="600"/>
              </a:spcAft>
            </a:pPr>
            <a:r>
              <a:rPr lang="en-US" dirty="0" smtClean="0"/>
              <a:t> CHEMTREC</a:t>
            </a:r>
          </a:p>
          <a:p>
            <a:pPr>
              <a:spcAft>
                <a:spcPts val="600"/>
              </a:spcAft>
            </a:pPr>
            <a:r>
              <a:rPr lang="en-US" dirty="0" smtClean="0"/>
              <a:t> Manufacturer</a:t>
            </a:r>
          </a:p>
          <a:p>
            <a:pPr>
              <a:spcAft>
                <a:spcPts val="600"/>
              </a:spcAft>
            </a:pPr>
            <a:r>
              <a:rPr lang="en-US" dirty="0" smtClean="0"/>
              <a:t> Transporter</a:t>
            </a:r>
            <a:endParaRPr lang="en-US" dirty="0"/>
          </a:p>
        </p:txBody>
      </p:sp>
      <p:sp>
        <p:nvSpPr>
          <p:cNvPr id="45058" name="Rectangle 2"/>
          <p:cNvSpPr>
            <a:spLocks noGrp="1" noChangeArrowheads="1"/>
          </p:cNvSpPr>
          <p:nvPr>
            <p:ph type="title"/>
          </p:nvPr>
        </p:nvSpPr>
        <p:spPr/>
        <p:txBody>
          <a:bodyPr/>
          <a:lstStyle/>
          <a:p>
            <a:r>
              <a:rPr lang="en-US" dirty="0" smtClean="0"/>
              <a:t>Emergency Information</a:t>
            </a:r>
          </a:p>
        </p:txBody>
      </p:sp>
      <p:pic>
        <p:nvPicPr>
          <p:cNvPr id="45060" name="Picture 6" descr="Photos-horizontal_0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600200"/>
            <a:ext cx="4622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046" t="35000" r="10286" b="16667"/>
          <a:stretch/>
        </p:blipFill>
        <p:spPr bwMode="auto">
          <a:xfrm>
            <a:off x="1600200" y="3429000"/>
            <a:ext cx="3871602"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62400" y="35814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569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1" descr="Photos-horizontal_00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5735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p:txBody>
          <a:bodyPr/>
          <a:lstStyle/>
          <a:p>
            <a:r>
              <a:rPr lang="en-US" dirty="0" smtClean="0"/>
              <a:t>Situation Assessment: Transports</a:t>
            </a:r>
          </a:p>
        </p:txBody>
      </p:sp>
      <p:pic>
        <p:nvPicPr>
          <p:cNvPr id="48132" name="Picture 9" descr="TrainDerai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191000"/>
            <a:ext cx="3708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0" descr="TruckAccid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828800"/>
            <a:ext cx="3198813"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56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Product Information</a:t>
            </a:r>
          </a:p>
        </p:txBody>
      </p:sp>
      <p:sp>
        <p:nvSpPr>
          <p:cNvPr id="31747" name="Rectangle 3"/>
          <p:cNvSpPr>
            <a:spLocks noGrp="1" noChangeArrowheads="1"/>
          </p:cNvSpPr>
          <p:nvPr>
            <p:ph sz="quarter" idx="10"/>
          </p:nvPr>
        </p:nvSpPr>
        <p:spPr/>
        <p:txBody>
          <a:bodyPr/>
          <a:lstStyle/>
          <a:p>
            <a:pPr>
              <a:spcAft>
                <a:spcPts val="600"/>
              </a:spcAft>
            </a:pPr>
            <a:r>
              <a:rPr lang="en-US" dirty="0" smtClean="0"/>
              <a:t>“Loaded” Tank Car</a:t>
            </a:r>
          </a:p>
          <a:p>
            <a:pPr lvl="1">
              <a:spcAft>
                <a:spcPts val="600"/>
              </a:spcAft>
            </a:pPr>
            <a:r>
              <a:rPr lang="en-US" dirty="0" smtClean="0"/>
              <a:t>80% liquid full</a:t>
            </a:r>
          </a:p>
          <a:p>
            <a:pPr lvl="1">
              <a:spcAft>
                <a:spcPts val="600"/>
              </a:spcAft>
            </a:pPr>
            <a:r>
              <a:rPr lang="en-US" dirty="0" smtClean="0"/>
              <a:t>Pressure 60-100 PSIG</a:t>
            </a:r>
          </a:p>
          <a:p>
            <a:pPr lvl="1">
              <a:spcAft>
                <a:spcPts val="600"/>
              </a:spcAft>
            </a:pPr>
            <a:r>
              <a:rPr lang="en-US" dirty="0" smtClean="0"/>
              <a:t>Typical product temperature </a:t>
            </a:r>
            <a:br>
              <a:rPr lang="en-US" dirty="0" smtClean="0"/>
            </a:br>
            <a:r>
              <a:rPr lang="en-US" dirty="0" smtClean="0"/>
              <a:t> 50-80º F</a:t>
            </a:r>
            <a:br>
              <a:rPr lang="en-US" dirty="0" smtClean="0"/>
            </a:br>
            <a:r>
              <a:rPr lang="en-US" dirty="0" smtClean="0"/>
              <a:t/>
            </a:r>
            <a:br>
              <a:rPr lang="en-US" dirty="0" smtClean="0"/>
            </a:br>
            <a:endParaRPr lang="en-US" dirty="0" smtClean="0"/>
          </a:p>
        </p:txBody>
      </p:sp>
      <p:sp>
        <p:nvSpPr>
          <p:cNvPr id="31748" name="Rectangle 4"/>
          <p:cNvSpPr>
            <a:spLocks noGrp="1" noChangeArrowheads="1"/>
          </p:cNvSpPr>
          <p:nvPr>
            <p:ph sz="quarter" idx="11"/>
          </p:nvPr>
        </p:nvSpPr>
        <p:spPr/>
        <p:txBody>
          <a:bodyPr/>
          <a:lstStyle/>
          <a:p>
            <a:r>
              <a:rPr lang="en-US" dirty="0" smtClean="0"/>
              <a:t>“RESIDUE” Tank Car</a:t>
            </a:r>
          </a:p>
          <a:p>
            <a:pPr lvl="1">
              <a:spcAft>
                <a:spcPts val="600"/>
              </a:spcAft>
            </a:pPr>
            <a:r>
              <a:rPr lang="en-US" dirty="0" smtClean="0"/>
              <a:t>Residue = 2500 +/- pounds mix of vapor and liquid</a:t>
            </a:r>
          </a:p>
          <a:p>
            <a:pPr lvl="1">
              <a:spcAft>
                <a:spcPts val="600"/>
              </a:spcAft>
            </a:pPr>
            <a:r>
              <a:rPr lang="en-US" dirty="0" smtClean="0"/>
              <a:t>Typical pressure 150 PSIG to 275 PSIG</a:t>
            </a:r>
          </a:p>
          <a:p>
            <a:pPr lvl="1">
              <a:spcAft>
                <a:spcPts val="600"/>
              </a:spcAft>
            </a:pPr>
            <a:r>
              <a:rPr lang="en-US" dirty="0" smtClean="0"/>
              <a:t>“Residue” is not considered “empty”</a:t>
            </a:r>
          </a:p>
        </p:txBody>
      </p:sp>
    </p:spTree>
    <p:extLst>
      <p:ext uri="{BB962C8B-B14F-4D97-AF65-F5344CB8AC3E}">
        <p14:creationId xmlns:p14="http://schemas.microsoft.com/office/powerpoint/2010/main" val="2626393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838200" y="1524000"/>
            <a:ext cx="4876800" cy="4495800"/>
          </a:xfrm>
        </p:spPr>
        <p:txBody>
          <a:bodyPr/>
          <a:lstStyle/>
          <a:p>
            <a:pPr>
              <a:spcAft>
                <a:spcPts val="600"/>
              </a:spcAft>
            </a:pPr>
            <a:r>
              <a:rPr lang="en-US" dirty="0"/>
              <a:t>Focus on </a:t>
            </a:r>
            <a:r>
              <a:rPr lang="en-US" dirty="0" smtClean="0"/>
              <a:t>containment</a:t>
            </a:r>
            <a:endParaRPr lang="en-US" dirty="0"/>
          </a:p>
          <a:p>
            <a:pPr>
              <a:spcAft>
                <a:spcPts val="600"/>
              </a:spcAft>
            </a:pPr>
            <a:r>
              <a:rPr lang="en-US" dirty="0"/>
              <a:t>First instinct is to throw water on leak, but could make incident worse</a:t>
            </a:r>
          </a:p>
          <a:p>
            <a:pPr>
              <a:spcAft>
                <a:spcPts val="600"/>
              </a:spcAft>
            </a:pPr>
            <a:r>
              <a:rPr lang="en-US" dirty="0"/>
              <a:t>Chlorine + water = hydrochloric acid (CORROSIVE!!!)</a:t>
            </a:r>
          </a:p>
          <a:p>
            <a:pPr>
              <a:spcAft>
                <a:spcPts val="600"/>
              </a:spcAft>
            </a:pPr>
            <a:r>
              <a:rPr lang="en-US" dirty="0"/>
              <a:t>Water on vessel will raise temperature of chlorine, which will raise pressure and increase vaporization </a:t>
            </a:r>
            <a:r>
              <a:rPr lang="en-US" dirty="0" smtClean="0"/>
              <a:t>rate</a:t>
            </a:r>
            <a:endParaRPr lang="en-US" dirty="0"/>
          </a:p>
        </p:txBody>
      </p:sp>
      <p:sp>
        <p:nvSpPr>
          <p:cNvPr id="40962" name="Rectangle 2"/>
          <p:cNvSpPr>
            <a:spLocks noGrp="1" noChangeArrowheads="1"/>
          </p:cNvSpPr>
          <p:nvPr>
            <p:ph type="title"/>
          </p:nvPr>
        </p:nvSpPr>
        <p:spPr/>
        <p:txBody>
          <a:bodyPr anchor="t"/>
          <a:lstStyle/>
          <a:p>
            <a:pPr algn="l" eaLnBrk="1" hangingPunct="1"/>
            <a:r>
              <a:rPr lang="en-US" b="1" dirty="0" smtClean="0"/>
              <a:t>Emergency Response</a:t>
            </a:r>
          </a:p>
        </p:txBody>
      </p:sp>
      <p:pic>
        <p:nvPicPr>
          <p:cNvPr id="40963" name="Picture 6" descr="hazmatsu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733800"/>
            <a:ext cx="2895600" cy="1930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8" descr="Photos-horizontal_00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409700"/>
            <a:ext cx="2895600" cy="2171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87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838200" y="1524000"/>
            <a:ext cx="5257800" cy="4495800"/>
          </a:xfrm>
        </p:spPr>
        <p:txBody>
          <a:bodyPr/>
          <a:lstStyle/>
          <a:p>
            <a:pPr>
              <a:spcAft>
                <a:spcPts val="600"/>
              </a:spcAft>
            </a:pPr>
            <a:r>
              <a:rPr lang="en-US" dirty="0" smtClean="0"/>
              <a:t>Protect public from harm</a:t>
            </a:r>
          </a:p>
          <a:p>
            <a:pPr>
              <a:spcAft>
                <a:spcPts val="600"/>
              </a:spcAft>
            </a:pPr>
            <a:r>
              <a:rPr lang="en-US" dirty="0" smtClean="0"/>
              <a:t>Protective actions initiated after</a:t>
            </a:r>
          </a:p>
          <a:p>
            <a:pPr marL="400050" lvl="1" indent="0">
              <a:spcAft>
                <a:spcPts val="600"/>
              </a:spcAft>
              <a:buNone/>
            </a:pPr>
            <a:r>
              <a:rPr lang="en-US" dirty="0" smtClean="0"/>
              <a:t>Isolation Perimeter is established and</a:t>
            </a:r>
          </a:p>
          <a:p>
            <a:pPr marL="400050" lvl="1" indent="0">
              <a:spcAft>
                <a:spcPts val="600"/>
              </a:spcAft>
              <a:buNone/>
            </a:pPr>
            <a:r>
              <a:rPr lang="en-US" dirty="0" smtClean="0"/>
              <a:t>Hazard Control Zones are defined</a:t>
            </a:r>
          </a:p>
          <a:p>
            <a:pPr>
              <a:spcAft>
                <a:spcPts val="600"/>
              </a:spcAft>
            </a:pPr>
            <a:r>
              <a:rPr lang="en-US" dirty="0" smtClean="0"/>
              <a:t>Tactical options:</a:t>
            </a:r>
          </a:p>
          <a:p>
            <a:pPr lvl="1">
              <a:spcAft>
                <a:spcPts val="600"/>
              </a:spcAft>
            </a:pPr>
            <a:r>
              <a:rPr lang="en-US" dirty="0" smtClean="0"/>
              <a:t>Evacuation</a:t>
            </a:r>
          </a:p>
          <a:p>
            <a:pPr lvl="1">
              <a:spcAft>
                <a:spcPts val="600"/>
              </a:spcAft>
            </a:pPr>
            <a:r>
              <a:rPr lang="en-US" dirty="0" smtClean="0"/>
              <a:t>Sheltering-in-place</a:t>
            </a:r>
          </a:p>
          <a:p>
            <a:pPr lvl="1">
              <a:spcAft>
                <a:spcPts val="600"/>
              </a:spcAft>
            </a:pPr>
            <a:r>
              <a:rPr lang="en-US" dirty="0" smtClean="0"/>
              <a:t>Combination: not mutually exclusive</a:t>
            </a:r>
          </a:p>
          <a:p>
            <a:pPr>
              <a:spcAft>
                <a:spcPts val="600"/>
              </a:spcAft>
            </a:pPr>
            <a:r>
              <a:rPr lang="en-US" dirty="0" smtClean="0"/>
              <a:t>No clear criteria; a lot of gray areas</a:t>
            </a:r>
            <a:endParaRPr lang="en-US" dirty="0"/>
          </a:p>
        </p:txBody>
      </p:sp>
      <p:sp>
        <p:nvSpPr>
          <p:cNvPr id="49154" name="Rectangle 2"/>
          <p:cNvSpPr>
            <a:spLocks noGrp="1" noChangeArrowheads="1"/>
          </p:cNvSpPr>
          <p:nvPr>
            <p:ph type="title"/>
          </p:nvPr>
        </p:nvSpPr>
        <p:spPr/>
        <p:txBody>
          <a:bodyPr/>
          <a:lstStyle/>
          <a:p>
            <a:r>
              <a:rPr lang="en-US" dirty="0" smtClean="0"/>
              <a:t>Public Protection Actions:  Objectives and Options</a:t>
            </a:r>
          </a:p>
        </p:txBody>
      </p:sp>
      <p:pic>
        <p:nvPicPr>
          <p:cNvPr id="49156" name="Picture 10" descr="Photos-horizontal_000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447800"/>
            <a:ext cx="2794000" cy="2095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9157" name="Picture 11" descr="iStock_000000139785Sm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2819400" cy="2114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487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sz="quarter" idx="11"/>
          </p:nvPr>
        </p:nvSpPr>
        <p:spPr/>
        <p:txBody>
          <a:bodyPr/>
          <a:lstStyle/>
          <a:p>
            <a:pPr>
              <a:spcAft>
                <a:spcPts val="600"/>
              </a:spcAft>
            </a:pPr>
            <a:r>
              <a:rPr lang="en-US" dirty="0" smtClean="0"/>
              <a:t>Evidence preservation</a:t>
            </a:r>
          </a:p>
          <a:p>
            <a:pPr>
              <a:spcAft>
                <a:spcPts val="600"/>
              </a:spcAft>
            </a:pPr>
            <a:r>
              <a:rPr lang="en-US" dirty="0" smtClean="0"/>
              <a:t>Suspicious surroundings and behavior</a:t>
            </a:r>
          </a:p>
          <a:p>
            <a:pPr>
              <a:spcAft>
                <a:spcPts val="600"/>
              </a:spcAft>
            </a:pPr>
            <a:r>
              <a:rPr lang="en-US" dirty="0" smtClean="0"/>
              <a:t>Notifications - ensure you have identified contacts prior to any incident (who to call and when)</a:t>
            </a:r>
          </a:p>
          <a:p>
            <a:pPr>
              <a:spcAft>
                <a:spcPts val="600"/>
              </a:spcAft>
            </a:pPr>
            <a:r>
              <a:rPr lang="en-US" dirty="0" smtClean="0"/>
              <a:t>Entry into an incident site</a:t>
            </a:r>
          </a:p>
          <a:p>
            <a:pPr>
              <a:spcAft>
                <a:spcPts val="600"/>
              </a:spcAft>
            </a:pPr>
            <a:r>
              <a:rPr lang="en-US" dirty="0" smtClean="0"/>
              <a:t>Zones have been established</a:t>
            </a:r>
          </a:p>
          <a:p>
            <a:pPr>
              <a:spcAft>
                <a:spcPts val="600"/>
              </a:spcAft>
            </a:pPr>
            <a:r>
              <a:rPr lang="en-US" dirty="0" smtClean="0"/>
              <a:t>General alarms and hand signals established</a:t>
            </a:r>
          </a:p>
          <a:p>
            <a:pPr>
              <a:spcAft>
                <a:spcPts val="600"/>
              </a:spcAft>
            </a:pPr>
            <a:r>
              <a:rPr lang="en-US" dirty="0" smtClean="0"/>
              <a:t>Perimeter security</a:t>
            </a:r>
          </a:p>
          <a:p>
            <a:pPr>
              <a:spcAft>
                <a:spcPts val="600"/>
              </a:spcAft>
            </a:pPr>
            <a:r>
              <a:rPr lang="en-US" dirty="0" smtClean="0"/>
              <a:t>Hospitals alerted and informed</a:t>
            </a:r>
          </a:p>
        </p:txBody>
      </p:sp>
      <p:sp>
        <p:nvSpPr>
          <p:cNvPr id="55298" name="Rectangle 2"/>
          <p:cNvSpPr>
            <a:spLocks noGrp="1" noChangeArrowheads="1"/>
          </p:cNvSpPr>
          <p:nvPr>
            <p:ph type="title"/>
          </p:nvPr>
        </p:nvSpPr>
        <p:spPr/>
        <p:txBody>
          <a:bodyPr/>
          <a:lstStyle/>
          <a:p>
            <a:r>
              <a:rPr lang="en-US" dirty="0" smtClean="0"/>
              <a:t>Security Concerns at an Incident</a:t>
            </a:r>
          </a:p>
        </p:txBody>
      </p:sp>
    </p:spTree>
    <p:extLst>
      <p:ext uri="{BB962C8B-B14F-4D97-AF65-F5344CB8AC3E}">
        <p14:creationId xmlns:p14="http://schemas.microsoft.com/office/powerpoint/2010/main" val="3876487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a:t>CI web </a:t>
            </a:r>
            <a:r>
              <a:rPr lang="en-US" dirty="0" smtClean="0"/>
              <a:t>site – www.chlorineinstitute.org</a:t>
            </a:r>
          </a:p>
          <a:p>
            <a:pPr lvl="1"/>
            <a:r>
              <a:rPr lang="en-US" dirty="0" smtClean="0"/>
              <a:t>Pamphlets</a:t>
            </a:r>
          </a:p>
          <a:p>
            <a:pPr lvl="1"/>
            <a:r>
              <a:rPr lang="en-US" dirty="0" smtClean="0"/>
              <a:t>DVDs </a:t>
            </a:r>
            <a:r>
              <a:rPr lang="en-US" dirty="0"/>
              <a:t>and online </a:t>
            </a:r>
            <a:r>
              <a:rPr lang="en-US" dirty="0" smtClean="0"/>
              <a:t>videos</a:t>
            </a:r>
            <a:endParaRPr lang="en-US" dirty="0"/>
          </a:p>
        </p:txBody>
      </p:sp>
      <p:sp>
        <p:nvSpPr>
          <p:cNvPr id="57346" name="Rectangle 2"/>
          <p:cNvSpPr>
            <a:spLocks noGrp="1" noChangeArrowheads="1"/>
          </p:cNvSpPr>
          <p:nvPr>
            <p:ph type="title"/>
          </p:nvPr>
        </p:nvSpPr>
        <p:spPr/>
        <p:txBody>
          <a:bodyPr anchor="t"/>
          <a:lstStyle/>
          <a:p>
            <a:pPr algn="l" eaLnBrk="1" hangingPunct="1"/>
            <a:r>
              <a:rPr lang="en-US" b="1" dirty="0" smtClean="0"/>
              <a:t>Additional Information &amp; Resources: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2667000"/>
            <a:ext cx="4754645" cy="289560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amphlet 1 NEW Cover.pdf - Adobe Acrobat Pro"/>
          <p:cNvPicPr>
            <a:picLocks noChangeAspect="1"/>
          </p:cNvPicPr>
          <p:nvPr/>
        </p:nvPicPr>
        <p:blipFill rotWithShape="1">
          <a:blip r:embed="rId4">
            <a:extLst>
              <a:ext uri="{28A0092B-C50C-407E-A947-70E740481C1C}">
                <a14:useLocalDpi xmlns:a14="http://schemas.microsoft.com/office/drawing/2010/main" val="0"/>
              </a:ext>
            </a:extLst>
          </a:blip>
          <a:srcRect l="32499" t="15190" r="31529" b="3423"/>
          <a:stretch/>
        </p:blipFill>
        <p:spPr>
          <a:xfrm>
            <a:off x="5486400" y="1346201"/>
            <a:ext cx="3289300" cy="4216400"/>
          </a:xfrm>
          <a:prstGeom prst="rect">
            <a:avLst/>
          </a:prstGeom>
          <a:ln>
            <a:solidFill>
              <a:schemeClr val="bg1"/>
            </a:solidFill>
          </a:ln>
        </p:spPr>
      </p:pic>
    </p:spTree>
    <p:extLst>
      <p:ext uri="{BB962C8B-B14F-4D97-AF65-F5344CB8AC3E}">
        <p14:creationId xmlns:p14="http://schemas.microsoft.com/office/powerpoint/2010/main" val="4156395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sz="quarter" idx="11"/>
          </p:nvPr>
        </p:nvSpPr>
        <p:spPr/>
        <p:txBody>
          <a:bodyPr/>
          <a:lstStyle/>
          <a:p>
            <a:pPr>
              <a:spcAft>
                <a:spcPts val="600"/>
              </a:spcAft>
            </a:pPr>
            <a:r>
              <a:rPr lang="en-US" dirty="0" smtClean="0"/>
              <a:t>Standardized chlorine containers and valves</a:t>
            </a:r>
          </a:p>
          <a:p>
            <a:pPr>
              <a:spcAft>
                <a:spcPts val="600"/>
              </a:spcAft>
            </a:pPr>
            <a:r>
              <a:rPr lang="en-US" dirty="0" smtClean="0"/>
              <a:t>Emergency capping kits for chlorine containers</a:t>
            </a:r>
          </a:p>
          <a:p>
            <a:pPr>
              <a:spcAft>
                <a:spcPts val="600"/>
              </a:spcAft>
            </a:pPr>
            <a:r>
              <a:rPr lang="en-US" dirty="0" err="1" smtClean="0"/>
              <a:t>CHLORine</a:t>
            </a:r>
            <a:r>
              <a:rPr lang="en-US" dirty="0" smtClean="0"/>
              <a:t> Emergency Plan (CHLOREP) Network </a:t>
            </a:r>
          </a:p>
          <a:p>
            <a:pPr>
              <a:spcAft>
                <a:spcPts val="600"/>
              </a:spcAft>
            </a:pPr>
            <a:r>
              <a:rPr lang="en-US" dirty="0" smtClean="0"/>
              <a:t>Technical &amp; safety-related pamphlets</a:t>
            </a:r>
          </a:p>
          <a:p>
            <a:pPr>
              <a:spcAft>
                <a:spcPts val="600"/>
              </a:spcAft>
            </a:pPr>
            <a:r>
              <a:rPr lang="en-US" dirty="0" smtClean="0"/>
              <a:t>Educational materials (First Responder DVD)</a:t>
            </a:r>
          </a:p>
          <a:p>
            <a:pPr>
              <a:spcAft>
                <a:spcPts val="600"/>
              </a:spcAft>
            </a:pPr>
            <a:r>
              <a:rPr lang="en-US" dirty="0" smtClean="0"/>
              <a:t>Works with DOT, OSHA, EPA, and DHS to advance health, environment, safety and security</a:t>
            </a:r>
          </a:p>
        </p:txBody>
      </p:sp>
      <p:sp>
        <p:nvSpPr>
          <p:cNvPr id="5122" name="Rectangle 2"/>
          <p:cNvSpPr>
            <a:spLocks noGrp="1" noChangeArrowheads="1"/>
          </p:cNvSpPr>
          <p:nvPr>
            <p:ph type="title"/>
          </p:nvPr>
        </p:nvSpPr>
        <p:spPr/>
        <p:txBody>
          <a:bodyPr/>
          <a:lstStyle/>
          <a:p>
            <a:r>
              <a:rPr lang="en-US" dirty="0" smtClean="0"/>
              <a:t>CI Accomplishments</a:t>
            </a:r>
          </a:p>
        </p:txBody>
      </p:sp>
    </p:spTree>
    <p:extLst>
      <p:ext uri="{BB962C8B-B14F-4D97-AF65-F5344CB8AC3E}">
        <p14:creationId xmlns:p14="http://schemas.microsoft.com/office/powerpoint/2010/main" val="305352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sz="quarter" idx="11"/>
          </p:nvPr>
        </p:nvSpPr>
        <p:spPr/>
        <p:txBody>
          <a:bodyPr/>
          <a:lstStyle/>
          <a:p>
            <a:pPr>
              <a:spcAft>
                <a:spcPts val="600"/>
              </a:spcAft>
            </a:pPr>
            <a:r>
              <a:rPr lang="en-US" dirty="0" smtClean="0"/>
              <a:t>Prepare and educate to assure effective emergency response preparedness, prevention and mitigation of chlorine incidents</a:t>
            </a:r>
          </a:p>
          <a:p>
            <a:pPr>
              <a:spcAft>
                <a:spcPts val="600"/>
              </a:spcAft>
            </a:pPr>
            <a:r>
              <a:rPr lang="en-US" dirty="0" smtClean="0"/>
              <a:t>Ensure timely and professional response to all chlorine incidents</a:t>
            </a:r>
          </a:p>
        </p:txBody>
      </p:sp>
      <p:sp>
        <p:nvSpPr>
          <p:cNvPr id="6146" name="Rectangle 2"/>
          <p:cNvSpPr>
            <a:spLocks noGrp="1" noChangeArrowheads="1"/>
          </p:cNvSpPr>
          <p:nvPr>
            <p:ph type="title"/>
          </p:nvPr>
        </p:nvSpPr>
        <p:spPr/>
        <p:txBody>
          <a:bodyPr/>
          <a:lstStyle/>
          <a:p>
            <a:r>
              <a:rPr lang="en-US" dirty="0" smtClean="0"/>
              <a:t>The CHLOREP Mission</a:t>
            </a:r>
          </a:p>
        </p:txBody>
      </p:sp>
    </p:spTree>
    <p:extLst>
      <p:ext uri="{BB962C8B-B14F-4D97-AF65-F5344CB8AC3E}">
        <p14:creationId xmlns:p14="http://schemas.microsoft.com/office/powerpoint/2010/main" val="2534287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sz="quarter" idx="11"/>
          </p:nvPr>
        </p:nvSpPr>
        <p:spPr/>
        <p:txBody>
          <a:bodyPr/>
          <a:lstStyle/>
          <a:p>
            <a:pPr>
              <a:spcAft>
                <a:spcPts val="600"/>
              </a:spcAft>
            </a:pPr>
            <a:r>
              <a:rPr lang="en-US" dirty="0" smtClean="0"/>
              <a:t>Assist in responding to state and local requests for chlorine emergency response training</a:t>
            </a:r>
          </a:p>
          <a:p>
            <a:pPr>
              <a:spcAft>
                <a:spcPts val="600"/>
              </a:spcAft>
            </a:pPr>
            <a:r>
              <a:rPr lang="en-US" dirty="0" smtClean="0"/>
              <a:t>Provide training opportunities for CHLOREP Team Members</a:t>
            </a:r>
          </a:p>
          <a:p>
            <a:pPr>
              <a:spcAft>
                <a:spcPts val="600"/>
              </a:spcAft>
            </a:pPr>
            <a:r>
              <a:rPr lang="en-US" dirty="0" smtClean="0"/>
              <a:t>Provide complete CHLOREP coverage of the U.S. and Canada</a:t>
            </a:r>
          </a:p>
          <a:p>
            <a:pPr>
              <a:spcAft>
                <a:spcPts val="600"/>
              </a:spcAft>
            </a:pPr>
            <a:r>
              <a:rPr lang="en-US" dirty="0" smtClean="0"/>
              <a:t>Maintain Emergency Response Contractor Verification Program</a:t>
            </a:r>
          </a:p>
        </p:txBody>
      </p:sp>
      <p:sp>
        <p:nvSpPr>
          <p:cNvPr id="7170" name="Rectangle 2"/>
          <p:cNvSpPr>
            <a:spLocks noGrp="1" noChangeArrowheads="1"/>
          </p:cNvSpPr>
          <p:nvPr>
            <p:ph type="title"/>
          </p:nvPr>
        </p:nvSpPr>
        <p:spPr/>
        <p:txBody>
          <a:bodyPr/>
          <a:lstStyle/>
          <a:p>
            <a:r>
              <a:rPr lang="en-US" dirty="0" smtClean="0"/>
              <a:t>Strategy to Accomplish</a:t>
            </a:r>
            <a:br>
              <a:rPr lang="en-US" dirty="0" smtClean="0"/>
            </a:br>
            <a:r>
              <a:rPr lang="en-US" dirty="0" smtClean="0"/>
              <a:t>Mission of CHLOREP</a:t>
            </a:r>
          </a:p>
        </p:txBody>
      </p:sp>
    </p:spTree>
    <p:extLst>
      <p:ext uri="{BB962C8B-B14F-4D97-AF65-F5344CB8AC3E}">
        <p14:creationId xmlns:p14="http://schemas.microsoft.com/office/powerpoint/2010/main" val="1925747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1148025" y="1524000"/>
            <a:ext cx="6847950" cy="4495800"/>
          </a:xfrm>
          <a:ln>
            <a:solidFill>
              <a:schemeClr val="bg1"/>
            </a:solidFill>
          </a:ln>
        </p:spPr>
      </p:pic>
      <p:sp>
        <p:nvSpPr>
          <p:cNvPr id="8194" name="Rectangle 2"/>
          <p:cNvSpPr>
            <a:spLocks noGrp="1" noChangeArrowheads="1"/>
          </p:cNvSpPr>
          <p:nvPr>
            <p:ph type="title"/>
          </p:nvPr>
        </p:nvSpPr>
        <p:spPr/>
        <p:txBody>
          <a:bodyPr/>
          <a:lstStyle/>
          <a:p>
            <a:r>
              <a:rPr lang="en-US" dirty="0" smtClean="0"/>
              <a:t>CHLOREP Sector Map</a:t>
            </a:r>
          </a:p>
        </p:txBody>
      </p:sp>
    </p:spTree>
    <p:extLst>
      <p:ext uri="{BB962C8B-B14F-4D97-AF65-F5344CB8AC3E}">
        <p14:creationId xmlns:p14="http://schemas.microsoft.com/office/powerpoint/2010/main" val="3867096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sz="quarter" idx="11"/>
          </p:nvPr>
        </p:nvSpPr>
        <p:spPr/>
        <p:txBody>
          <a:bodyPr/>
          <a:lstStyle/>
          <a:p>
            <a:endParaRPr lang="en-US" dirty="0" smtClean="0"/>
          </a:p>
          <a:p>
            <a:pPr>
              <a:spcAft>
                <a:spcPts val="600"/>
              </a:spcAft>
            </a:pPr>
            <a:r>
              <a:rPr lang="en-US" dirty="0" smtClean="0"/>
              <a:t>Specialized Response Solutions (SRS)</a:t>
            </a:r>
          </a:p>
          <a:p>
            <a:pPr>
              <a:spcAft>
                <a:spcPts val="600"/>
              </a:spcAft>
            </a:pPr>
            <a:r>
              <a:rPr lang="en-US" dirty="0" smtClean="0"/>
              <a:t>United Professional Services (UPS) </a:t>
            </a:r>
          </a:p>
          <a:p>
            <a:pPr>
              <a:spcAft>
                <a:spcPts val="600"/>
              </a:spcAft>
            </a:pPr>
            <a:r>
              <a:rPr lang="en-US" dirty="0" smtClean="0"/>
              <a:t>United States Environmental Services (USES)</a:t>
            </a:r>
          </a:p>
          <a:p>
            <a:pPr>
              <a:spcAft>
                <a:spcPts val="600"/>
              </a:spcAft>
            </a:pPr>
            <a:endParaRPr lang="en-US" dirty="0" smtClean="0"/>
          </a:p>
        </p:txBody>
      </p:sp>
      <p:sp>
        <p:nvSpPr>
          <p:cNvPr id="9218" name="Rectangle 2"/>
          <p:cNvSpPr>
            <a:spLocks noGrp="1" noChangeArrowheads="1"/>
          </p:cNvSpPr>
          <p:nvPr>
            <p:ph type="title"/>
          </p:nvPr>
        </p:nvSpPr>
        <p:spPr/>
        <p:txBody>
          <a:bodyPr/>
          <a:lstStyle/>
          <a:p>
            <a:r>
              <a:rPr lang="en-US" dirty="0" smtClean="0"/>
              <a:t>CHLOREP Level III ER Contractors</a:t>
            </a:r>
            <a:br>
              <a:rPr lang="en-US" dirty="0" smtClean="0"/>
            </a:br>
            <a:r>
              <a:rPr lang="en-US" dirty="0" smtClean="0"/>
              <a:t>  </a:t>
            </a:r>
            <a:r>
              <a:rPr lang="en-US" sz="1800" dirty="0" smtClean="0"/>
              <a:t>(as of summer 2013)</a:t>
            </a:r>
          </a:p>
        </p:txBody>
      </p:sp>
    </p:spTree>
    <p:extLst>
      <p:ext uri="{BB962C8B-B14F-4D97-AF65-F5344CB8AC3E}">
        <p14:creationId xmlns:p14="http://schemas.microsoft.com/office/powerpoint/2010/main" val="1941314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quarter" idx="11"/>
          </p:nvPr>
        </p:nvSpPr>
        <p:spPr>
          <a:xfrm>
            <a:off x="838200" y="1905000"/>
            <a:ext cx="7467600" cy="4495800"/>
          </a:xfrm>
        </p:spPr>
        <p:txBody>
          <a:bodyPr/>
          <a:lstStyle/>
          <a:p>
            <a:pPr eaLnBrk="1" hangingPunct="1">
              <a:lnSpc>
                <a:spcPct val="90000"/>
              </a:lnSpc>
              <a:spcAft>
                <a:spcPts val="600"/>
              </a:spcAft>
            </a:pPr>
            <a:r>
              <a:rPr lang="en-US" dirty="0" err="1" smtClean="0"/>
              <a:t>Envirotec</a:t>
            </a:r>
            <a:r>
              <a:rPr lang="en-US" dirty="0" smtClean="0"/>
              <a:t> Services, Inc.</a:t>
            </a:r>
          </a:p>
          <a:p>
            <a:pPr eaLnBrk="1" hangingPunct="1">
              <a:lnSpc>
                <a:spcPct val="90000"/>
              </a:lnSpc>
              <a:spcAft>
                <a:spcPts val="600"/>
              </a:spcAft>
            </a:pPr>
            <a:r>
              <a:rPr lang="en-US" dirty="0" err="1"/>
              <a:t>iTech</a:t>
            </a:r>
            <a:r>
              <a:rPr lang="en-US" dirty="0"/>
              <a:t> Precision </a:t>
            </a:r>
            <a:r>
              <a:rPr lang="en-US" dirty="0" smtClean="0"/>
              <a:t>Cleaning, Inc.</a:t>
            </a:r>
          </a:p>
          <a:p>
            <a:pPr eaLnBrk="1" hangingPunct="1">
              <a:lnSpc>
                <a:spcPct val="90000"/>
              </a:lnSpc>
              <a:spcAft>
                <a:spcPts val="600"/>
              </a:spcAft>
            </a:pPr>
            <a:r>
              <a:rPr lang="en-US" dirty="0" err="1" smtClean="0"/>
              <a:t>Newalta</a:t>
            </a:r>
            <a:r>
              <a:rPr lang="en-US" dirty="0" smtClean="0"/>
              <a:t> Corporation Emergency Response</a:t>
            </a:r>
          </a:p>
          <a:p>
            <a:pPr eaLnBrk="1" hangingPunct="1">
              <a:lnSpc>
                <a:spcPct val="90000"/>
              </a:lnSpc>
              <a:spcAft>
                <a:spcPts val="600"/>
              </a:spcAft>
            </a:pPr>
            <a:r>
              <a:rPr lang="en-US" dirty="0" smtClean="0"/>
              <a:t>Quantum Murray LP</a:t>
            </a:r>
          </a:p>
          <a:p>
            <a:pPr eaLnBrk="1" hangingPunct="1">
              <a:lnSpc>
                <a:spcPct val="90000"/>
              </a:lnSpc>
            </a:pPr>
            <a:endParaRPr lang="en-US" sz="2400" dirty="0" smtClean="0"/>
          </a:p>
        </p:txBody>
      </p:sp>
      <p:sp>
        <p:nvSpPr>
          <p:cNvPr id="10242" name="Rectangle 2"/>
          <p:cNvSpPr>
            <a:spLocks noGrp="1" noChangeArrowheads="1"/>
          </p:cNvSpPr>
          <p:nvPr>
            <p:ph type="title"/>
          </p:nvPr>
        </p:nvSpPr>
        <p:spPr>
          <a:xfrm>
            <a:off x="609600" y="762000"/>
            <a:ext cx="7696200" cy="637382"/>
          </a:xfrm>
        </p:spPr>
        <p:txBody>
          <a:bodyPr anchor="t"/>
          <a:lstStyle/>
          <a:p>
            <a:pPr eaLnBrk="1" hangingPunct="1"/>
            <a:r>
              <a:rPr lang="en-US" b="1" dirty="0" smtClean="0"/>
              <a:t>CHLOREP Level II Canadian Service Providers</a:t>
            </a:r>
            <a:br>
              <a:rPr lang="en-US" b="1" dirty="0" smtClean="0"/>
            </a:br>
            <a:r>
              <a:rPr lang="en-US" b="1" dirty="0" smtClean="0"/>
              <a:t>   </a:t>
            </a:r>
            <a:r>
              <a:rPr lang="en-US" sz="1800" dirty="0" smtClean="0"/>
              <a:t>(</a:t>
            </a:r>
            <a:r>
              <a:rPr lang="en-US" sz="1800" dirty="0"/>
              <a:t>as of summer 2013)</a:t>
            </a:r>
            <a:r>
              <a:rPr lang="en-US" sz="2000" b="1" dirty="0" smtClean="0"/>
              <a:t/>
            </a:r>
            <a:br>
              <a:rPr lang="en-US" sz="2000" b="1" dirty="0" smtClean="0"/>
            </a:br>
            <a:r>
              <a:rPr lang="en-US" dirty="0"/>
              <a:t>	</a:t>
            </a:r>
            <a:r>
              <a:rPr lang="en-US" dirty="0" smtClean="0"/>
              <a:t>		</a:t>
            </a:r>
            <a:endParaRPr lang="en-US" sz="1800" b="1" dirty="0" smtClean="0"/>
          </a:p>
        </p:txBody>
      </p:sp>
    </p:spTree>
    <p:extLst>
      <p:ext uri="{BB962C8B-B14F-4D97-AF65-F5344CB8AC3E}">
        <p14:creationId xmlns:p14="http://schemas.microsoft.com/office/powerpoint/2010/main" val="46931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TotalTime>
  <Words>6359</Words>
  <Application>Microsoft Macintosh PowerPoint</Application>
  <PresentationFormat>On-screen Show (4:3)</PresentationFormat>
  <Paragraphs>382</Paragraphs>
  <Slides>36</Slides>
  <Notes>36</Notes>
  <HiddenSlides>0</HiddenSlides>
  <MMClips>4</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CHLORINE PROPERTIES AND EMERGENCY RESPONSE</vt:lpstr>
      <vt:lpstr>Objectives of Presentation</vt:lpstr>
      <vt:lpstr>What is The Chlorine Institute?</vt:lpstr>
      <vt:lpstr>CI Accomplishments</vt:lpstr>
      <vt:lpstr>The CHLOREP Mission</vt:lpstr>
      <vt:lpstr>Strategy to Accomplish Mission of CHLOREP</vt:lpstr>
      <vt:lpstr>CHLOREP Sector Map</vt:lpstr>
      <vt:lpstr>CHLOREP Level III ER Contractors   (as of summer 2013)</vt:lpstr>
      <vt:lpstr>CHLOREP Level II Canadian Service Providers    (as of summer 2013)    </vt:lpstr>
      <vt:lpstr>Chlorine Introduction</vt:lpstr>
      <vt:lpstr>Chlorine is Essential</vt:lpstr>
      <vt:lpstr>Uses of Chlorine</vt:lpstr>
      <vt:lpstr>Chlorine vs Bleach</vt:lpstr>
      <vt:lpstr>Chlorine Properties (liquid)</vt:lpstr>
      <vt:lpstr>Chlorine Properties (gas)</vt:lpstr>
      <vt:lpstr>Chlorine Reactivity</vt:lpstr>
      <vt:lpstr>Chlorine Reactivity Video</vt:lpstr>
      <vt:lpstr>Chlorine Reactivity</vt:lpstr>
      <vt:lpstr>Dissipation of Chlorine Gas</vt:lpstr>
      <vt:lpstr>Heavier than Air versus Lighter than Air Gases</vt:lpstr>
      <vt:lpstr>Environmental Hazards of Chlorine</vt:lpstr>
      <vt:lpstr>Acute Exposure to Chlorine</vt:lpstr>
      <vt:lpstr>Chlorine Exposure Limits</vt:lpstr>
      <vt:lpstr>Acute Chlorine Exposure and Estimated Clinical Effects</vt:lpstr>
      <vt:lpstr>Treatment of Exposures</vt:lpstr>
      <vt:lpstr>Treatment of Exposures</vt:lpstr>
      <vt:lpstr>Treatment of Exposures</vt:lpstr>
      <vt:lpstr>Pamphlet 65: PPE Recommendations</vt:lpstr>
      <vt:lpstr>Considerations and Decisions (gas vs. liquid)</vt:lpstr>
      <vt:lpstr>Emergency Information</vt:lpstr>
      <vt:lpstr>Situation Assessment: Transports</vt:lpstr>
      <vt:lpstr>Product Information</vt:lpstr>
      <vt:lpstr>Emergency Response</vt:lpstr>
      <vt:lpstr>Public Protection Actions:  Objectives and Options</vt:lpstr>
      <vt:lpstr>Security Concerns at an Incident</vt:lpstr>
      <vt:lpstr>Additional Information &amp; Resources:</vt:lpstr>
    </vt:vector>
  </TitlesOfParts>
  <Company>Andrew Johnson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Fast</dc:creator>
  <cp:lastModifiedBy>Andrew Johnson</cp:lastModifiedBy>
  <cp:revision>114</cp:revision>
  <cp:lastPrinted>2013-08-05T16:03:28Z</cp:lastPrinted>
  <dcterms:modified xsi:type="dcterms:W3CDTF">2013-10-02T12:36:49Z</dcterms:modified>
</cp:coreProperties>
</file>